
<file path=[Content_Types].xml><?xml version="1.0" encoding="utf-8"?>
<Types xmlns="http://schemas.openxmlformats.org/package/2006/content-types">
  <Default Extension="docx" ContentType="application/vnd.openxmlformats-officedocument.wordprocessingml.documen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1.xml" ContentType="application/vnd.openxmlformats-officedocument.drawingml.chart+xml"/>
  <Override PartName="/ppt/notesSlides/notesSlide106.xml" ContentType="application/vnd.openxmlformats-officedocument.presentationml.notesSlide+xml"/>
  <Override PartName="/ppt/charts/chart2.xml" ContentType="application/vnd.openxmlformats-officedocument.drawingml.chart+xml"/>
  <Override PartName="/ppt/notesSlides/notesSlide10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Lst>
  <p:sldSz cx="9144000" cy="6858000" type="screen4x3"/>
  <p:notesSz cx="6858000" cy="9144000"/>
  <p:embeddedFontLst>
    <p:embeddedFont>
      <p:font typeface="Arial Black" panose="020B0A04020102020204" pitchFamily="34" charset="0"/>
      <p:regular r:id="rId120"/>
      <p:bold r:id="rId121"/>
    </p:embeddedFont>
    <p:embeddedFont>
      <p:font typeface="Times" panose="02020603050405020304" pitchFamily="18" charset="0"/>
      <p:regular r:id="rId122"/>
      <p:bold r:id="rId123"/>
      <p:italic r:id="rId124"/>
      <p:boldItalic r:id="rId1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6" roundtripDataSignature="AMtx7mhyczEE9q+vYxcSEdC9bDliJVBy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031AB9-9A1C-4408-AE11-3D903A02F9D8}">
  <a:tblStyle styleId="{BF031AB9-9A1C-4408-AE11-3D903A02F9D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1CF5BF8-517E-4486-9D29-B4BFFF768F8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4.fntdata"/><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5.fntdata"/><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fntdata"/><Relationship Id="rId125"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uley\Desktop\Addiction_Diagram_german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uley\Desktop\Addiction_Diagram_german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uley\Desktop\Addiction_Diagram_german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uley\Desktop\Addiction_Diagram_german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Risky</a:t>
            </a:r>
            <a:r>
              <a:rPr lang="en-US" baseline="0"/>
              <a:t> Gaming</a:t>
            </a:r>
          </a:p>
        </c:rich>
      </c:tx>
      <c:overlay val="0"/>
    </c:title>
    <c:autoTitleDeleted val="0"/>
    <c:plotArea>
      <c:layout/>
      <c:barChart>
        <c:barDir val="col"/>
        <c:grouping val="clustered"/>
        <c:varyColors val="0"/>
        <c:ser>
          <c:idx val="0"/>
          <c:order val="0"/>
          <c:tx>
            <c:strRef>
              <c:f>Tabelle3!$B$16</c:f>
              <c:strCache>
                <c:ptCount val="1"/>
                <c:pt idx="0">
                  <c:v>Boys </c:v>
                </c:pt>
              </c:strCache>
            </c:strRef>
          </c:tx>
          <c:spPr>
            <a:ln w="9525"/>
          </c:spPr>
          <c:invertIfNegative val="0"/>
          <c:dPt>
            <c:idx val="0"/>
            <c:invertIfNegative val="0"/>
            <c:bubble3D val="0"/>
            <c:spPr/>
            <c:extLst>
              <c:ext xmlns:c16="http://schemas.microsoft.com/office/drawing/2014/chart" uri="{C3380CC4-5D6E-409C-BE32-E72D297353CC}">
                <c16:uniqueId val="{00000001-62FE-456B-BDC3-55890477B2A0}"/>
              </c:ext>
            </c:extLst>
          </c:dPt>
          <c:dLbls>
            <c:spPr>
              <a:noFill/>
              <a:ln>
                <a:noFill/>
              </a:ln>
              <a:effectLst/>
            </c:spPr>
            <c:txPr>
              <a:bodyPr/>
              <a:lstStyle/>
              <a:p>
                <a:pPr>
                  <a:defRPr sz="1600" b="1"/>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Tabelle3!$B$15:$C$15</c:f>
              <c:strCache>
                <c:ptCount val="2"/>
                <c:pt idx="0">
                  <c:v>Gaming 2019</c:v>
                </c:pt>
                <c:pt idx="1">
                  <c:v>Gaming 2021</c:v>
                </c:pt>
              </c:strCache>
            </c:strRef>
          </c:cat>
          <c:val>
            <c:numRef>
              <c:f>Tabelle3!$C$16:$D$16</c:f>
              <c:numCache>
                <c:formatCode>General</c:formatCode>
                <c:ptCount val="2"/>
                <c:pt idx="0">
                  <c:v>7.4</c:v>
                </c:pt>
                <c:pt idx="1">
                  <c:v>7.2</c:v>
                </c:pt>
              </c:numCache>
            </c:numRef>
          </c:val>
          <c:extLst>
            <c:ext xmlns:c16="http://schemas.microsoft.com/office/drawing/2014/chart" uri="{C3380CC4-5D6E-409C-BE32-E72D297353CC}">
              <c16:uniqueId val="{00000002-62FE-456B-BDC3-55890477B2A0}"/>
            </c:ext>
          </c:extLst>
        </c:ser>
        <c:ser>
          <c:idx val="1"/>
          <c:order val="1"/>
          <c:tx>
            <c:strRef>
              <c:f>Tabelle3!$B$17</c:f>
              <c:strCache>
                <c:ptCount val="1"/>
                <c:pt idx="0">
                  <c:v>Girls </c:v>
                </c:pt>
              </c:strCache>
            </c:strRef>
          </c:tx>
          <c:invertIfNegative val="0"/>
          <c:dLbls>
            <c:spPr>
              <a:noFill/>
              <a:ln>
                <a:noFill/>
              </a:ln>
              <a:effectLst/>
            </c:spPr>
            <c:txPr>
              <a:bodyPr/>
              <a:lstStyle/>
              <a:p>
                <a:pPr>
                  <a:defRPr sz="1400" b="1"/>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Tabelle3!$B$15:$C$15</c:f>
              <c:strCache>
                <c:ptCount val="2"/>
                <c:pt idx="0">
                  <c:v>Gaming 2019</c:v>
                </c:pt>
                <c:pt idx="1">
                  <c:v>Gaming 2021</c:v>
                </c:pt>
              </c:strCache>
            </c:strRef>
          </c:cat>
          <c:val>
            <c:numRef>
              <c:f>Tabelle3!$C$17:$D$17</c:f>
              <c:numCache>
                <c:formatCode>General</c:formatCode>
                <c:ptCount val="2"/>
                <c:pt idx="0">
                  <c:v>2.6</c:v>
                </c:pt>
                <c:pt idx="1">
                  <c:v>2</c:v>
                </c:pt>
              </c:numCache>
            </c:numRef>
          </c:val>
          <c:extLst>
            <c:ext xmlns:c16="http://schemas.microsoft.com/office/drawing/2014/chart" uri="{C3380CC4-5D6E-409C-BE32-E72D297353CC}">
              <c16:uniqueId val="{00000003-62FE-456B-BDC3-55890477B2A0}"/>
            </c:ext>
          </c:extLst>
        </c:ser>
        <c:dLbls>
          <c:showLegendKey val="0"/>
          <c:showVal val="0"/>
          <c:showCatName val="0"/>
          <c:showSerName val="0"/>
          <c:showPercent val="0"/>
          <c:showBubbleSize val="0"/>
        </c:dLbls>
        <c:gapWidth val="75"/>
        <c:overlap val="-25"/>
        <c:axId val="216293376"/>
        <c:axId val="193503232"/>
      </c:barChart>
      <c:catAx>
        <c:axId val="216293376"/>
        <c:scaling>
          <c:orientation val="minMax"/>
        </c:scaling>
        <c:delete val="0"/>
        <c:axPos val="b"/>
        <c:numFmt formatCode="General" sourceLinked="1"/>
        <c:majorTickMark val="none"/>
        <c:minorTickMark val="none"/>
        <c:tickLblPos val="nextTo"/>
        <c:txPr>
          <a:bodyPr/>
          <a:lstStyle/>
          <a:p>
            <a:pPr>
              <a:defRPr sz="1600" b="1"/>
            </a:pPr>
            <a:endParaRPr lang="hu-HU"/>
          </a:p>
        </c:txPr>
        <c:crossAx val="193503232"/>
        <c:crosses val="autoZero"/>
        <c:auto val="0"/>
        <c:lblAlgn val="ctr"/>
        <c:lblOffset val="100"/>
        <c:noMultiLvlLbl val="0"/>
      </c:catAx>
      <c:valAx>
        <c:axId val="193503232"/>
        <c:scaling>
          <c:orientation val="minMax"/>
        </c:scaling>
        <c:delete val="0"/>
        <c:axPos val="l"/>
        <c:majorGridlines/>
        <c:numFmt formatCode="General" sourceLinked="1"/>
        <c:majorTickMark val="none"/>
        <c:minorTickMark val="none"/>
        <c:tickLblPos val="nextTo"/>
        <c:spPr>
          <a:ln w="9525">
            <a:noFill/>
          </a:ln>
        </c:spPr>
        <c:txPr>
          <a:bodyPr/>
          <a:lstStyle/>
          <a:p>
            <a:pPr>
              <a:defRPr sz="1400"/>
            </a:pPr>
            <a:endParaRPr lang="hu-HU"/>
          </a:p>
        </c:txPr>
        <c:crossAx val="216293376"/>
        <c:crosses val="autoZero"/>
        <c:crossBetween val="between"/>
      </c:valAx>
    </c:plotArea>
    <c:legend>
      <c:legendPos val="r"/>
      <c:overlay val="0"/>
      <c:txPr>
        <a:bodyPr/>
        <a:lstStyle/>
        <a:p>
          <a:pPr>
            <a:defRPr sz="1600" b="1" baseline="0"/>
          </a:pPr>
          <a:endParaRPr lang="hu-HU"/>
        </a:p>
      </c:txPr>
    </c:legend>
    <c:plotVisOnly val="1"/>
    <c:dispBlanksAs val="gap"/>
    <c:showDLblsOverMax val="0"/>
  </c:chart>
  <c:spPr>
    <a:ln cap="sq">
      <a:roun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Pathological Gaming</a:t>
            </a:r>
          </a:p>
        </c:rich>
      </c:tx>
      <c:overlay val="0"/>
    </c:title>
    <c:autoTitleDeleted val="0"/>
    <c:plotArea>
      <c:layout>
        <c:manualLayout>
          <c:layoutTarget val="inner"/>
          <c:xMode val="edge"/>
          <c:yMode val="edge"/>
          <c:x val="6.0452755905511815E-2"/>
          <c:y val="0.13895473736749506"/>
          <c:w val="0.82577087586273934"/>
          <c:h val="0.77353416278480402"/>
        </c:manualLayout>
      </c:layout>
      <c:barChart>
        <c:barDir val="col"/>
        <c:grouping val="clustered"/>
        <c:varyColors val="0"/>
        <c:ser>
          <c:idx val="0"/>
          <c:order val="0"/>
          <c:tx>
            <c:strRef>
              <c:f>Tabelle3!$B$36</c:f>
              <c:strCache>
                <c:ptCount val="1"/>
                <c:pt idx="0">
                  <c:v>Boys </c:v>
                </c:pt>
              </c:strCache>
            </c:strRef>
          </c:tx>
          <c:invertIfNegative val="0"/>
          <c:dLbls>
            <c:spPr>
              <a:noFill/>
              <a:ln>
                <a:noFill/>
              </a:ln>
              <a:effectLst/>
            </c:spPr>
            <c:txPr>
              <a:bodyPr/>
              <a:lstStyle/>
              <a:p>
                <a:pPr>
                  <a:defRPr sz="1400" b="1"/>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Tabelle3!$C$35:$D$35</c:f>
              <c:strCache>
                <c:ptCount val="2"/>
                <c:pt idx="0">
                  <c:v>Gaming 2019</c:v>
                </c:pt>
                <c:pt idx="1">
                  <c:v>Gaming 2021</c:v>
                </c:pt>
              </c:strCache>
            </c:strRef>
          </c:cat>
          <c:val>
            <c:numRef>
              <c:f>Tabelle3!$C$36:$D$36</c:f>
              <c:numCache>
                <c:formatCode>General</c:formatCode>
                <c:ptCount val="2"/>
                <c:pt idx="0">
                  <c:v>1.9</c:v>
                </c:pt>
                <c:pt idx="1">
                  <c:v>3.2</c:v>
                </c:pt>
              </c:numCache>
            </c:numRef>
          </c:val>
          <c:extLst>
            <c:ext xmlns:c16="http://schemas.microsoft.com/office/drawing/2014/chart" uri="{C3380CC4-5D6E-409C-BE32-E72D297353CC}">
              <c16:uniqueId val="{00000000-723C-4969-BEB9-DD3902FDFFA3}"/>
            </c:ext>
          </c:extLst>
        </c:ser>
        <c:ser>
          <c:idx val="1"/>
          <c:order val="1"/>
          <c:tx>
            <c:strRef>
              <c:f>Tabelle3!$B$37</c:f>
              <c:strCache>
                <c:ptCount val="1"/>
                <c:pt idx="0">
                  <c:v>Girls </c:v>
                </c:pt>
              </c:strCache>
            </c:strRef>
          </c:tx>
          <c:invertIfNegative val="0"/>
          <c:dLbls>
            <c:spPr>
              <a:noFill/>
              <a:ln>
                <a:noFill/>
              </a:ln>
              <a:effectLst/>
            </c:spPr>
            <c:txPr>
              <a:bodyPr/>
              <a:lstStyle/>
              <a:p>
                <a:pPr>
                  <a:defRPr sz="1400" b="1"/>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Tabelle3!$C$35:$D$35</c:f>
              <c:strCache>
                <c:ptCount val="2"/>
                <c:pt idx="0">
                  <c:v>Gaming 2019</c:v>
                </c:pt>
                <c:pt idx="1">
                  <c:v>Gaming 2021</c:v>
                </c:pt>
              </c:strCache>
            </c:strRef>
          </c:cat>
          <c:val>
            <c:numRef>
              <c:f>Tabelle3!$C$37:$D$37</c:f>
              <c:numCache>
                <c:formatCode>General</c:formatCode>
                <c:ptCount val="2"/>
                <c:pt idx="0">
                  <c:v>0.8</c:v>
                </c:pt>
                <c:pt idx="1">
                  <c:v>0.9</c:v>
                </c:pt>
              </c:numCache>
            </c:numRef>
          </c:val>
          <c:extLst>
            <c:ext xmlns:c16="http://schemas.microsoft.com/office/drawing/2014/chart" uri="{C3380CC4-5D6E-409C-BE32-E72D297353CC}">
              <c16:uniqueId val="{00000001-723C-4969-BEB9-DD3902FDFFA3}"/>
            </c:ext>
          </c:extLst>
        </c:ser>
        <c:dLbls>
          <c:showLegendKey val="0"/>
          <c:showVal val="0"/>
          <c:showCatName val="0"/>
          <c:showSerName val="0"/>
          <c:showPercent val="0"/>
          <c:showBubbleSize val="0"/>
        </c:dLbls>
        <c:gapWidth val="75"/>
        <c:overlap val="-25"/>
        <c:axId val="193518208"/>
        <c:axId val="216924544"/>
      </c:barChart>
      <c:catAx>
        <c:axId val="193518208"/>
        <c:scaling>
          <c:orientation val="minMax"/>
        </c:scaling>
        <c:delete val="0"/>
        <c:axPos val="b"/>
        <c:numFmt formatCode="General" sourceLinked="0"/>
        <c:majorTickMark val="none"/>
        <c:minorTickMark val="none"/>
        <c:tickLblPos val="nextTo"/>
        <c:txPr>
          <a:bodyPr/>
          <a:lstStyle/>
          <a:p>
            <a:pPr>
              <a:defRPr sz="1600" b="1"/>
            </a:pPr>
            <a:endParaRPr lang="hu-HU"/>
          </a:p>
        </c:txPr>
        <c:crossAx val="216924544"/>
        <c:crosses val="autoZero"/>
        <c:auto val="1"/>
        <c:lblAlgn val="ctr"/>
        <c:lblOffset val="100"/>
        <c:noMultiLvlLbl val="0"/>
      </c:catAx>
      <c:valAx>
        <c:axId val="216924544"/>
        <c:scaling>
          <c:orientation val="minMax"/>
        </c:scaling>
        <c:delete val="0"/>
        <c:axPos val="l"/>
        <c:majorGridlines/>
        <c:numFmt formatCode="General" sourceLinked="1"/>
        <c:majorTickMark val="none"/>
        <c:minorTickMark val="none"/>
        <c:tickLblPos val="nextTo"/>
        <c:spPr>
          <a:ln w="9525">
            <a:noFill/>
          </a:ln>
        </c:spPr>
        <c:txPr>
          <a:bodyPr/>
          <a:lstStyle/>
          <a:p>
            <a:pPr>
              <a:defRPr sz="1400"/>
            </a:pPr>
            <a:endParaRPr lang="hu-HU"/>
          </a:p>
        </c:txPr>
        <c:crossAx val="193518208"/>
        <c:crosses val="autoZero"/>
        <c:crossBetween val="between"/>
      </c:valAx>
    </c:plotArea>
    <c:legend>
      <c:legendPos val="r"/>
      <c:overlay val="0"/>
      <c:txPr>
        <a:bodyPr/>
        <a:lstStyle/>
        <a:p>
          <a:pPr>
            <a:defRPr sz="1600" b="1"/>
          </a:pPr>
          <a:endParaRPr lang="hu-HU"/>
        </a:p>
      </c:txPr>
    </c:legend>
    <c:plotVisOnly val="1"/>
    <c:dispBlanksAs val="gap"/>
    <c:showDLblsOverMax val="0"/>
  </c:chart>
  <c:spPr>
    <a:ln cap="rnd">
      <a:miter lim="800000"/>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Risky Gaming</a:t>
            </a:r>
          </a:p>
        </c:rich>
      </c:tx>
      <c:overlay val="0"/>
    </c:title>
    <c:autoTitleDeleted val="0"/>
    <c:plotArea>
      <c:layout/>
      <c:barChart>
        <c:barDir val="col"/>
        <c:grouping val="clustered"/>
        <c:varyColors val="0"/>
        <c:ser>
          <c:idx val="0"/>
          <c:order val="0"/>
          <c:spPr>
            <a:solidFill>
              <a:srgbClr val="00B050"/>
            </a:solidFill>
          </c:spPr>
          <c:invertIfNegative val="0"/>
          <c:dPt>
            <c:idx val="1"/>
            <c:invertIfNegative val="0"/>
            <c:bubble3D val="0"/>
            <c:spPr>
              <a:solidFill>
                <a:srgbClr val="FF0000"/>
              </a:solidFill>
            </c:spPr>
            <c:extLst>
              <c:ext xmlns:c16="http://schemas.microsoft.com/office/drawing/2014/chart" uri="{C3380CC4-5D6E-409C-BE32-E72D297353CC}">
                <c16:uniqueId val="{00000001-882A-4D10-BCF4-A5C51BF94423}"/>
              </c:ext>
            </c:extLst>
          </c:dPt>
          <c:dLbls>
            <c:spPr>
              <a:noFill/>
              <a:ln>
                <a:noFill/>
              </a:ln>
              <a:effectLst/>
            </c:spPr>
            <c:txPr>
              <a:bodyPr/>
              <a:lstStyle/>
              <a:p>
                <a:pPr>
                  <a:defRPr sz="1400" b="1" baseline="0"/>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Tabelle3!$C$50:$D$50</c:f>
              <c:strCache>
                <c:ptCount val="2"/>
                <c:pt idx="0">
                  <c:v>10 to 14 year olds</c:v>
                </c:pt>
                <c:pt idx="1">
                  <c:v>15 to 19 year olds</c:v>
                </c:pt>
              </c:strCache>
            </c:strRef>
          </c:cat>
          <c:val>
            <c:numRef>
              <c:f>Tabelle3!$C$51:$D$51</c:f>
              <c:numCache>
                <c:formatCode>General</c:formatCode>
                <c:ptCount val="2"/>
                <c:pt idx="0">
                  <c:v>6.7</c:v>
                </c:pt>
                <c:pt idx="1">
                  <c:v>2.5</c:v>
                </c:pt>
              </c:numCache>
            </c:numRef>
          </c:val>
          <c:extLst>
            <c:ext xmlns:c16="http://schemas.microsoft.com/office/drawing/2014/chart" uri="{C3380CC4-5D6E-409C-BE32-E72D297353CC}">
              <c16:uniqueId val="{00000002-882A-4D10-BCF4-A5C51BF94423}"/>
            </c:ext>
          </c:extLst>
        </c:ser>
        <c:dLbls>
          <c:showLegendKey val="0"/>
          <c:showVal val="1"/>
          <c:showCatName val="0"/>
          <c:showSerName val="0"/>
          <c:showPercent val="0"/>
          <c:showBubbleSize val="0"/>
        </c:dLbls>
        <c:gapWidth val="150"/>
        <c:overlap val="25"/>
        <c:axId val="216958080"/>
        <c:axId val="216973696"/>
      </c:barChart>
      <c:catAx>
        <c:axId val="216958080"/>
        <c:scaling>
          <c:orientation val="minMax"/>
        </c:scaling>
        <c:delete val="0"/>
        <c:axPos val="b"/>
        <c:numFmt formatCode="General" sourceLinked="0"/>
        <c:majorTickMark val="none"/>
        <c:minorTickMark val="none"/>
        <c:tickLblPos val="nextTo"/>
        <c:txPr>
          <a:bodyPr/>
          <a:lstStyle/>
          <a:p>
            <a:pPr>
              <a:defRPr sz="1400" b="1" baseline="0"/>
            </a:pPr>
            <a:endParaRPr lang="hu-HU"/>
          </a:p>
        </c:txPr>
        <c:crossAx val="216973696"/>
        <c:crosses val="autoZero"/>
        <c:auto val="1"/>
        <c:lblAlgn val="ctr"/>
        <c:lblOffset val="100"/>
        <c:noMultiLvlLbl val="0"/>
      </c:catAx>
      <c:valAx>
        <c:axId val="216973696"/>
        <c:scaling>
          <c:orientation val="minMax"/>
        </c:scaling>
        <c:delete val="1"/>
        <c:axPos val="l"/>
        <c:numFmt formatCode="General" sourceLinked="1"/>
        <c:majorTickMark val="none"/>
        <c:minorTickMark val="none"/>
        <c:tickLblPos val="nextTo"/>
        <c:crossAx val="2169580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Pathological Gaming</a:t>
            </a:r>
          </a:p>
        </c:rich>
      </c:tx>
      <c:overlay val="0"/>
    </c:title>
    <c:autoTitleDeleted val="0"/>
    <c:plotArea>
      <c:layout/>
      <c:barChart>
        <c:barDir val="col"/>
        <c:grouping val="clustered"/>
        <c:varyColors val="0"/>
        <c:ser>
          <c:idx val="0"/>
          <c:order val="0"/>
          <c:spPr>
            <a:solidFill>
              <a:srgbClr val="00B050"/>
            </a:solidFill>
          </c:spPr>
          <c:invertIfNegative val="0"/>
          <c:dPt>
            <c:idx val="1"/>
            <c:invertIfNegative val="0"/>
            <c:bubble3D val="0"/>
            <c:spPr>
              <a:solidFill>
                <a:srgbClr val="FF0000"/>
              </a:solidFill>
            </c:spPr>
            <c:extLst>
              <c:ext xmlns:c16="http://schemas.microsoft.com/office/drawing/2014/chart" uri="{C3380CC4-5D6E-409C-BE32-E72D297353CC}">
                <c16:uniqueId val="{00000001-7035-4D38-ACF3-2B696F54E063}"/>
              </c:ext>
            </c:extLst>
          </c:dPt>
          <c:dLbls>
            <c:spPr>
              <a:noFill/>
              <a:ln>
                <a:noFill/>
              </a:ln>
              <a:effectLst/>
            </c:spPr>
            <c:txPr>
              <a:bodyPr/>
              <a:lstStyle/>
              <a:p>
                <a:pPr>
                  <a:defRPr sz="1400" b="1" baseline="0"/>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Tabelle3!$C$55:$D$55</c:f>
              <c:strCache>
                <c:ptCount val="2"/>
                <c:pt idx="0">
                  <c:v>10 to 14 year olds</c:v>
                </c:pt>
                <c:pt idx="1">
                  <c:v>15 to 19 year olds</c:v>
                </c:pt>
              </c:strCache>
            </c:strRef>
          </c:cat>
          <c:val>
            <c:numRef>
              <c:f>Tabelle3!$C$56:$D$56</c:f>
              <c:numCache>
                <c:formatCode>General</c:formatCode>
                <c:ptCount val="2"/>
                <c:pt idx="0">
                  <c:v>2.6</c:v>
                </c:pt>
                <c:pt idx="1">
                  <c:v>1.5</c:v>
                </c:pt>
              </c:numCache>
            </c:numRef>
          </c:val>
          <c:extLst>
            <c:ext xmlns:c16="http://schemas.microsoft.com/office/drawing/2014/chart" uri="{C3380CC4-5D6E-409C-BE32-E72D297353CC}">
              <c16:uniqueId val="{00000002-7035-4D38-ACF3-2B696F54E063}"/>
            </c:ext>
          </c:extLst>
        </c:ser>
        <c:dLbls>
          <c:showLegendKey val="0"/>
          <c:showVal val="1"/>
          <c:showCatName val="0"/>
          <c:showSerName val="0"/>
          <c:showPercent val="0"/>
          <c:showBubbleSize val="0"/>
        </c:dLbls>
        <c:gapWidth val="150"/>
        <c:overlap val="-25"/>
        <c:axId val="216984576"/>
        <c:axId val="222374144"/>
      </c:barChart>
      <c:catAx>
        <c:axId val="216984576"/>
        <c:scaling>
          <c:orientation val="minMax"/>
        </c:scaling>
        <c:delete val="0"/>
        <c:axPos val="b"/>
        <c:numFmt formatCode="General" sourceLinked="0"/>
        <c:majorTickMark val="none"/>
        <c:minorTickMark val="none"/>
        <c:tickLblPos val="nextTo"/>
        <c:txPr>
          <a:bodyPr/>
          <a:lstStyle/>
          <a:p>
            <a:pPr>
              <a:defRPr sz="1400" b="1"/>
            </a:pPr>
            <a:endParaRPr lang="hu-HU"/>
          </a:p>
        </c:txPr>
        <c:crossAx val="222374144"/>
        <c:crosses val="autoZero"/>
        <c:auto val="1"/>
        <c:lblAlgn val="ctr"/>
        <c:lblOffset val="100"/>
        <c:noMultiLvlLbl val="0"/>
      </c:catAx>
      <c:valAx>
        <c:axId val="222374144"/>
        <c:scaling>
          <c:orientation val="minMax"/>
        </c:scaling>
        <c:delete val="1"/>
        <c:axPos val="l"/>
        <c:numFmt formatCode="General" sourceLinked="1"/>
        <c:majorTickMark val="out"/>
        <c:minorTickMark val="none"/>
        <c:tickLblPos val="nextTo"/>
        <c:crossAx val="21698457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9" name="Google Shape;939;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7" name="Google Shape;957;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5" name="Google Shape;965;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3" name="Google Shape;973;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9" name="Google Shape;989;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7" name="Google Shape;997;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1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6" name="Google Shape;1016;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4" name="Google Shape;1024;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2" name="Google Shape;1032;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9" name="Google Shape;1039;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5" name="Google Shape;1045;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0" name="Google Shape;1050;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1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5" name="Google Shape;1055;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0" name="Google Shape;1060;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6" name="Google Shape;1066;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1" name="Google Shape;851;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2" name="Google Shape;872;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1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1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1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7"/>
          <p:cNvSpPr>
            <a:spLocks noGrp="1"/>
          </p:cNvSpPr>
          <p:nvPr>
            <p:ph type="pic" idx="2"/>
          </p:nvPr>
        </p:nvSpPr>
        <p:spPr>
          <a:xfrm>
            <a:off x="1792288" y="612775"/>
            <a:ext cx="5486400" cy="4114800"/>
          </a:xfrm>
          <a:prstGeom prst="rect">
            <a:avLst/>
          </a:prstGeom>
          <a:noFill/>
          <a:ln>
            <a:noFill/>
          </a:ln>
        </p:spPr>
      </p:sp>
      <p:sp>
        <p:nvSpPr>
          <p:cNvPr id="68" name="Google Shape;68;p1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0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0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0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0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chart" Target="../charts/chart4.xml"/></Relationships>
</file>

<file path=ppt/slides/_rels/slide10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0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hyperlink" Target="https://www.bankmycell.com/blog/how-many-people-play-video-games" TargetMode="External"/><Relationship Id="rId3" Type="http://schemas.openxmlformats.org/officeDocument/2006/relationships/hyperlink" Target="https://pubmed.ncbi.nlm.nih.gov/33028074/" TargetMode="External"/><Relationship Id="rId7" Type="http://schemas.openxmlformats.org/officeDocument/2006/relationships/hyperlink" Target="https://www.statista.com/statistics/748044/number-video-gamers-world/"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hyperlink" Target="https://www.idtech.com/blog/different-types-of-video-game-genres" TargetMode="External"/><Relationship Id="rId5" Type="http://schemas.openxmlformats.org/officeDocument/2006/relationships/hyperlink" Target="https://www.wissen.de/die-geschichte-der-computerspiele" TargetMode="External"/><Relationship Id="rId4" Type="http://schemas.openxmlformats.org/officeDocument/2006/relationships/hyperlink" Target="https://www.dak.de/dak/gesundheit/fortsetzung-der-dak-studie-gaming-social-media-und-corona-2507354.html#/" TargetMode="External"/><Relationship Id="rId9" Type="http://schemas.openxmlformats.org/officeDocument/2006/relationships/hyperlink" Target="https://icd.who.int/browse11/l-m/en"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https://www.mpfs.de/studien/jim-studie/2022/" TargetMode="External"/><Relationship Id="rId3" Type="http://schemas.openxmlformats.org/officeDocument/2006/relationships/hyperlink" Target="https://www.who.int/news/item/18-06-2018-who-releases-new-international-classification-of-diseases-(icd-11)" TargetMode="External"/><Relationship Id="rId7" Type="http://schemas.openxmlformats.org/officeDocument/2006/relationships/hyperlink" Target="https://izi.br.de/english/about_us.htm"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hyperlink" Target="https://www.bewerbungen.de/berufsleben/erfolg-im-job/computerspiele-wie-sie-deine-beruflichen-faehigkeiten-foerdern/" TargetMode="External"/><Relationship Id="rId5" Type="http://schemas.openxmlformats.org/officeDocument/2006/relationships/hyperlink" Target="https://dr-armin-kaser.com/computerspiel-sucht/" TargetMode="External"/><Relationship Id="rId4"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package" Target="../embeddings/Microsoft_Word_Document1.docx"/><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package" Target="../embeddings/Microsoft_Word_Document3.docx"/><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package" Target="../embeddings/Microsoft_Word_Document5.docx"/><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package" Target="../embeddings/Microsoft_Word_Document6.docx"/><Relationship Id="rId7" Type="http://schemas.openxmlformats.org/officeDocument/2006/relationships/package" Target="../embeddings/Microsoft_Word_Document8.docx"/><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package" Target="../embeddings/Microsoft_Word_Document7.docx"/><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827584" y="620687"/>
            <a:ext cx="7772400" cy="72008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Video Game Addiction</a:t>
            </a:r>
            <a:endParaRPr b="1">
              <a:solidFill>
                <a:srgbClr val="C00000"/>
              </a:solidFill>
            </a:endParaRPr>
          </a:p>
        </p:txBody>
      </p:sp>
      <p:sp>
        <p:nvSpPr>
          <p:cNvPr id="89" name="Google Shape;89;p1"/>
          <p:cNvSpPr txBox="1">
            <a:spLocks noGrp="1"/>
          </p:cNvSpPr>
          <p:nvPr>
            <p:ph type="subTitle" idx="1"/>
          </p:nvPr>
        </p:nvSpPr>
        <p:spPr>
          <a:xfrm>
            <a:off x="33469" y="1340768"/>
            <a:ext cx="9144000" cy="525658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800"/>
              <a:buNone/>
            </a:pPr>
            <a:r>
              <a:rPr lang="en-US" sz="2800" b="1" dirty="0">
                <a:solidFill>
                  <a:schemeClr val="dk1"/>
                </a:solidFill>
              </a:rPr>
              <a:t>PROJECT NAME: </a:t>
            </a:r>
            <a:r>
              <a:rPr lang="en-US" sz="2800" dirty="0">
                <a:solidFill>
                  <a:schemeClr val="dk1"/>
                </a:solidFill>
              </a:rPr>
              <a:t>“LOG IN BACK </a:t>
            </a:r>
            <a:r>
              <a:rPr lang="hu-HU" sz="2800" dirty="0">
                <a:solidFill>
                  <a:schemeClr val="dk1"/>
                </a:solidFill>
              </a:rPr>
              <a:t>THE </a:t>
            </a:r>
            <a:r>
              <a:rPr lang="en-US" sz="2800" dirty="0">
                <a:solidFill>
                  <a:schemeClr val="dk1"/>
                </a:solidFill>
              </a:rPr>
              <a:t>REAL LIFE” </a:t>
            </a:r>
            <a:endParaRPr sz="2800" dirty="0">
              <a:solidFill>
                <a:schemeClr val="dk1"/>
              </a:solidFill>
            </a:endParaRPr>
          </a:p>
          <a:p>
            <a:pPr marL="0" lvl="0" indent="0" algn="just" rtl="0">
              <a:spcBef>
                <a:spcPts val="560"/>
              </a:spcBef>
              <a:spcAft>
                <a:spcPts val="0"/>
              </a:spcAft>
              <a:buClr>
                <a:schemeClr val="dk1"/>
              </a:buClr>
              <a:buSzPts val="2800"/>
              <a:buNone/>
            </a:pPr>
            <a:r>
              <a:rPr lang="en-US" sz="2800" b="1" dirty="0">
                <a:solidFill>
                  <a:schemeClr val="dk1"/>
                </a:solidFill>
              </a:rPr>
              <a:t>PROJECT NUMBER:</a:t>
            </a:r>
            <a:r>
              <a:rPr lang="en-US" sz="2800" dirty="0">
                <a:solidFill>
                  <a:schemeClr val="dk1"/>
                </a:solidFill>
              </a:rPr>
              <a:t>(2022-1-HU01-KA220-SCH-000087324) </a:t>
            </a:r>
            <a:endParaRPr sz="2800" b="1" dirty="0">
              <a:solidFill>
                <a:schemeClr val="dk1"/>
              </a:solidFill>
            </a:endParaRPr>
          </a:p>
          <a:p>
            <a:pPr marL="0" lvl="0" indent="0" algn="just" rtl="0">
              <a:spcBef>
                <a:spcPts val="560"/>
              </a:spcBef>
              <a:spcAft>
                <a:spcPts val="0"/>
              </a:spcAft>
              <a:buClr>
                <a:schemeClr val="dk1"/>
              </a:buClr>
              <a:buSzPts val="2800"/>
              <a:buNone/>
            </a:pPr>
            <a:r>
              <a:rPr lang="en-US" sz="2800" b="1" dirty="0">
                <a:solidFill>
                  <a:schemeClr val="dk1"/>
                </a:solidFill>
              </a:rPr>
              <a:t>PROJECT PARTNER: </a:t>
            </a:r>
            <a:r>
              <a:rPr lang="en-US" sz="2800" dirty="0">
                <a:solidFill>
                  <a:schemeClr val="dk1"/>
                </a:solidFill>
              </a:rPr>
              <a:t>ARDA BERATUNG &amp; BILDUNG </a:t>
            </a:r>
            <a:endParaRPr dirty="0"/>
          </a:p>
          <a:p>
            <a:pPr marL="0" lvl="0" indent="0" algn="ctr" rtl="0">
              <a:spcBef>
                <a:spcPts val="560"/>
              </a:spcBef>
              <a:spcAft>
                <a:spcPts val="0"/>
              </a:spcAft>
              <a:buClr>
                <a:schemeClr val="dk1"/>
              </a:buClr>
              <a:buSzPts val="2800"/>
              <a:buNone/>
            </a:pPr>
            <a:r>
              <a:rPr lang="en-US" sz="2800" dirty="0">
                <a:solidFill>
                  <a:schemeClr val="dk1"/>
                </a:solidFill>
              </a:rPr>
              <a:t>https://www.ar-da.de/english-en/ </a:t>
            </a:r>
            <a:endParaRPr sz="2800" dirty="0">
              <a:solidFill>
                <a:schemeClr val="dk1"/>
              </a:solidFill>
            </a:endParaRPr>
          </a:p>
          <a:p>
            <a:pPr marL="0" lvl="0" indent="0" algn="ctr" rtl="0">
              <a:spcBef>
                <a:spcPts val="560"/>
              </a:spcBef>
              <a:spcAft>
                <a:spcPts val="0"/>
              </a:spcAft>
              <a:buClr>
                <a:schemeClr val="dk1"/>
              </a:buClr>
              <a:buSzPts val="2800"/>
              <a:buNone/>
            </a:pPr>
            <a:r>
              <a:rPr lang="en-US" sz="2800" dirty="0">
                <a:solidFill>
                  <a:schemeClr val="dk1"/>
                </a:solidFill>
              </a:rPr>
              <a:t>E-Mail: info@ar-da.de </a:t>
            </a:r>
            <a:endParaRPr sz="2800" dirty="0">
              <a:solidFill>
                <a:schemeClr val="dk1"/>
              </a:solidFill>
            </a:endParaRPr>
          </a:p>
          <a:p>
            <a:pPr marL="0" lvl="0" indent="0" algn="just" rtl="0">
              <a:spcBef>
                <a:spcPts val="560"/>
              </a:spcBef>
              <a:spcAft>
                <a:spcPts val="0"/>
              </a:spcAft>
              <a:buClr>
                <a:srgbClr val="888888"/>
              </a:buClr>
              <a:buSzPts val="2800"/>
              <a:buNone/>
            </a:pPr>
            <a:endParaRPr sz="2800" b="1" dirty="0">
              <a:solidFill>
                <a:schemeClr val="dk1"/>
              </a:solidFill>
            </a:endParaRPr>
          </a:p>
          <a:p>
            <a:pPr marL="0" lvl="0" indent="0" algn="ctr" rtl="0">
              <a:spcBef>
                <a:spcPts val="560"/>
              </a:spcBef>
              <a:spcAft>
                <a:spcPts val="0"/>
              </a:spcAft>
              <a:buClr>
                <a:schemeClr val="dk1"/>
              </a:buClr>
              <a:buSzPts val="2800"/>
              <a:buNone/>
            </a:pPr>
            <a:r>
              <a:rPr lang="en-US" sz="2800" b="1" dirty="0">
                <a:solidFill>
                  <a:schemeClr val="dk1"/>
                </a:solidFill>
              </a:rPr>
              <a:t>PROJECT COORDINATOR: </a:t>
            </a:r>
            <a:endParaRPr sz="2800" b="1" dirty="0">
              <a:solidFill>
                <a:schemeClr val="dk1"/>
              </a:solidFill>
            </a:endParaRPr>
          </a:p>
          <a:p>
            <a:pPr marL="0" lvl="0" indent="0" algn="ctr" rtl="0">
              <a:spcBef>
                <a:spcPts val="560"/>
              </a:spcBef>
              <a:spcAft>
                <a:spcPts val="0"/>
              </a:spcAft>
              <a:buClr>
                <a:schemeClr val="dk1"/>
              </a:buClr>
              <a:buSzPts val="2800"/>
              <a:buNone/>
            </a:pPr>
            <a:r>
              <a:rPr lang="en-US" sz="2800" dirty="0">
                <a:solidFill>
                  <a:schemeClr val="dk1"/>
                </a:solidFill>
              </a:rPr>
              <a:t>Dr. SUSAM DÜNDAR-IŞIK</a:t>
            </a:r>
            <a:endParaRPr dirty="0"/>
          </a:p>
          <a:p>
            <a:pPr marL="0" lvl="0" indent="0" algn="ctr" rtl="0">
              <a:spcBef>
                <a:spcPts val="560"/>
              </a:spcBef>
              <a:spcAft>
                <a:spcPts val="0"/>
              </a:spcAft>
              <a:buClr>
                <a:srgbClr val="888888"/>
              </a:buClr>
              <a:buSzPts val="2800"/>
              <a:buNone/>
            </a:pPr>
            <a:endParaRPr sz="2800" dirty="0">
              <a:solidFill>
                <a:schemeClr val="dk1"/>
              </a:solidFill>
            </a:endParaRPr>
          </a:p>
        </p:txBody>
      </p:sp>
      <p:pic>
        <p:nvPicPr>
          <p:cNvPr id="90" name="Google Shape;90;p1"/>
          <p:cNvPicPr preferRelativeResize="0"/>
          <p:nvPr/>
        </p:nvPicPr>
        <p:blipFill rotWithShape="1">
          <a:blip r:embed="rId3">
            <a:alphaModFix/>
          </a:blip>
          <a:srcRect/>
          <a:stretch/>
        </p:blipFill>
        <p:spPr>
          <a:xfrm>
            <a:off x="0" y="13184"/>
            <a:ext cx="9144000" cy="720725"/>
          </a:xfrm>
          <a:prstGeom prst="rect">
            <a:avLst/>
          </a:prstGeom>
          <a:noFill/>
          <a:ln>
            <a:noFill/>
          </a:ln>
        </p:spPr>
      </p:pic>
      <p:pic>
        <p:nvPicPr>
          <p:cNvPr id="2" name="Kép 1">
            <a:extLst>
              <a:ext uri="{FF2B5EF4-FFF2-40B4-BE49-F238E27FC236}">
                <a16:creationId xmlns:a16="http://schemas.microsoft.com/office/drawing/2014/main" id="{6EBBC915-39E5-A9AC-E7C0-13B4AD1E48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766" y="5867933"/>
            <a:ext cx="3239770" cy="719455"/>
          </a:xfrm>
          <a:prstGeom prst="rect">
            <a:avLst/>
          </a:prstGeom>
          <a:noFill/>
          <a:ln>
            <a:noFill/>
          </a:ln>
        </p:spPr>
      </p:pic>
      <p:pic>
        <p:nvPicPr>
          <p:cNvPr id="3" name="Kép 2" descr="A képen Betűtípus, szöveg, embléma, szimbólum látható&#10;&#10;Automatikusan generált leírás">
            <a:extLst>
              <a:ext uri="{FF2B5EF4-FFF2-40B4-BE49-F238E27FC236}">
                <a16:creationId xmlns:a16="http://schemas.microsoft.com/office/drawing/2014/main" id="{1F37CEB6-BA06-598F-4140-AC715B0EEA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8959" y="5959500"/>
            <a:ext cx="1819275" cy="555625"/>
          </a:xfrm>
          <a:prstGeom prst="rect">
            <a:avLst/>
          </a:prstGeom>
        </p:spPr>
      </p:pic>
      <p:pic>
        <p:nvPicPr>
          <p:cNvPr id="4" name="Kép 3">
            <a:extLst>
              <a:ext uri="{FF2B5EF4-FFF2-40B4-BE49-F238E27FC236}">
                <a16:creationId xmlns:a16="http://schemas.microsoft.com/office/drawing/2014/main" id="{C3BA337D-32B8-697A-6780-3AFAC7BE0A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9779" y="5538172"/>
            <a:ext cx="1059180" cy="1059180"/>
          </a:xfrm>
          <a:prstGeom prst="rect">
            <a:avLst/>
          </a:prstGeom>
          <a:noFill/>
          <a:ln>
            <a:noFill/>
          </a:ln>
        </p:spPr>
      </p:pic>
      <p:sp>
        <p:nvSpPr>
          <p:cNvPr id="6" name="Szövegdoboz 5">
            <a:extLst>
              <a:ext uri="{FF2B5EF4-FFF2-40B4-BE49-F238E27FC236}">
                <a16:creationId xmlns:a16="http://schemas.microsoft.com/office/drawing/2014/main" id="{398B5F2E-3585-D4CD-4C85-5AD3F97F8CAF}"/>
              </a:ext>
            </a:extLst>
          </p:cNvPr>
          <p:cNvSpPr txBox="1"/>
          <p:nvPr/>
        </p:nvSpPr>
        <p:spPr>
          <a:xfrm>
            <a:off x="7393858" y="3005611"/>
            <a:ext cx="1716673" cy="2862322"/>
          </a:xfrm>
          <a:prstGeom prst="rect">
            <a:avLst/>
          </a:prstGeom>
          <a:noFill/>
        </p:spPr>
        <p:txBody>
          <a:bodyPr wrap="square">
            <a:spAutoFit/>
          </a:bodyPr>
          <a:lstStyle/>
          <a:p>
            <a:r>
              <a:rPr lang="hu-HU" sz="1200" dirty="0" err="1"/>
              <a:t>Funded</a:t>
            </a:r>
            <a:r>
              <a:rPr lang="hu-HU" sz="1200" dirty="0"/>
              <a:t> </a:t>
            </a:r>
            <a:r>
              <a:rPr lang="hu-HU" sz="1200" dirty="0" err="1"/>
              <a:t>by</a:t>
            </a:r>
            <a:r>
              <a:rPr lang="hu-HU" sz="1200" dirty="0"/>
              <a:t> </a:t>
            </a:r>
            <a:r>
              <a:rPr lang="hu-HU" sz="1200" dirty="0" err="1"/>
              <a:t>the</a:t>
            </a:r>
            <a:r>
              <a:rPr lang="hu-HU" sz="1200" dirty="0"/>
              <a:t> European Union. </a:t>
            </a:r>
            <a:r>
              <a:rPr lang="hu-HU" sz="1200" dirty="0" err="1"/>
              <a:t>Views</a:t>
            </a:r>
            <a:r>
              <a:rPr lang="hu-HU" sz="1200" dirty="0"/>
              <a:t> and </a:t>
            </a:r>
            <a:r>
              <a:rPr lang="hu-HU" sz="1200" dirty="0" err="1"/>
              <a:t>opinions</a:t>
            </a:r>
            <a:r>
              <a:rPr lang="hu-HU" sz="1200" dirty="0"/>
              <a:t> </a:t>
            </a:r>
            <a:r>
              <a:rPr lang="hu-HU" sz="1200" dirty="0" err="1"/>
              <a:t>expressed</a:t>
            </a:r>
            <a:r>
              <a:rPr lang="hu-HU" sz="1200" dirty="0"/>
              <a:t> </a:t>
            </a:r>
            <a:r>
              <a:rPr lang="hu-HU" sz="1200" dirty="0" err="1"/>
              <a:t>are</a:t>
            </a:r>
            <a:r>
              <a:rPr lang="hu-HU" sz="1200" dirty="0"/>
              <a:t> </a:t>
            </a:r>
            <a:r>
              <a:rPr lang="hu-HU" sz="1200" dirty="0" err="1"/>
              <a:t>however</a:t>
            </a:r>
            <a:r>
              <a:rPr lang="hu-HU" sz="1200" dirty="0"/>
              <a:t> </a:t>
            </a:r>
            <a:r>
              <a:rPr lang="hu-HU" sz="1200" dirty="0" err="1"/>
              <a:t>those</a:t>
            </a:r>
            <a:r>
              <a:rPr lang="hu-HU" sz="1200" dirty="0"/>
              <a:t> of </a:t>
            </a:r>
            <a:r>
              <a:rPr lang="hu-HU" sz="1200" dirty="0" err="1"/>
              <a:t>the</a:t>
            </a:r>
            <a:r>
              <a:rPr lang="hu-HU" sz="1200" dirty="0"/>
              <a:t> </a:t>
            </a:r>
            <a:r>
              <a:rPr lang="hu-HU" sz="1200" dirty="0" err="1"/>
              <a:t>author</a:t>
            </a:r>
            <a:r>
              <a:rPr lang="hu-HU" sz="1200" dirty="0"/>
              <a:t>(s) </a:t>
            </a:r>
            <a:r>
              <a:rPr lang="hu-HU" sz="1200" dirty="0" err="1"/>
              <a:t>only</a:t>
            </a:r>
            <a:r>
              <a:rPr lang="hu-HU" sz="1200" dirty="0"/>
              <a:t> and </a:t>
            </a:r>
            <a:r>
              <a:rPr lang="hu-HU" sz="1200" dirty="0" err="1"/>
              <a:t>do</a:t>
            </a:r>
            <a:r>
              <a:rPr lang="hu-HU" sz="1200" dirty="0"/>
              <a:t> </a:t>
            </a:r>
            <a:r>
              <a:rPr lang="hu-HU" sz="1200" dirty="0" err="1"/>
              <a:t>not</a:t>
            </a:r>
            <a:r>
              <a:rPr lang="hu-HU" sz="1200" dirty="0"/>
              <a:t> </a:t>
            </a:r>
            <a:r>
              <a:rPr lang="hu-HU" sz="1200" dirty="0" err="1"/>
              <a:t>necessarily</a:t>
            </a:r>
            <a:r>
              <a:rPr lang="hu-HU" sz="1200" dirty="0"/>
              <a:t> </a:t>
            </a:r>
            <a:r>
              <a:rPr lang="hu-HU" sz="1200" dirty="0" err="1"/>
              <a:t>reflect</a:t>
            </a:r>
            <a:r>
              <a:rPr lang="hu-HU" sz="1200" dirty="0"/>
              <a:t> </a:t>
            </a:r>
            <a:r>
              <a:rPr lang="hu-HU" sz="1200" dirty="0" err="1"/>
              <a:t>those</a:t>
            </a:r>
            <a:r>
              <a:rPr lang="hu-HU" sz="1200" dirty="0"/>
              <a:t> of </a:t>
            </a:r>
            <a:r>
              <a:rPr lang="hu-HU" sz="1200" dirty="0" err="1"/>
              <a:t>the</a:t>
            </a:r>
            <a:r>
              <a:rPr lang="hu-HU" sz="1200" dirty="0"/>
              <a:t> European Union </a:t>
            </a:r>
            <a:r>
              <a:rPr lang="hu-HU" sz="1200" dirty="0" err="1"/>
              <a:t>or</a:t>
            </a:r>
            <a:r>
              <a:rPr lang="hu-HU" sz="1200" dirty="0"/>
              <a:t> </a:t>
            </a:r>
            <a:r>
              <a:rPr lang="hu-HU" sz="1200" dirty="0" err="1"/>
              <a:t>the</a:t>
            </a:r>
            <a:r>
              <a:rPr lang="hu-HU" sz="1200" dirty="0"/>
              <a:t> European Education and </a:t>
            </a:r>
            <a:r>
              <a:rPr lang="hu-HU" sz="1200" dirty="0" err="1"/>
              <a:t>Culture</a:t>
            </a:r>
            <a:r>
              <a:rPr lang="hu-HU" sz="1200" dirty="0"/>
              <a:t> </a:t>
            </a:r>
            <a:r>
              <a:rPr lang="hu-HU" sz="1200" dirty="0" err="1"/>
              <a:t>Executive</a:t>
            </a:r>
            <a:r>
              <a:rPr lang="hu-HU" sz="1200" dirty="0"/>
              <a:t> </a:t>
            </a:r>
            <a:r>
              <a:rPr lang="hu-HU" sz="1200" dirty="0" err="1"/>
              <a:t>Agency</a:t>
            </a:r>
            <a:r>
              <a:rPr lang="hu-HU" sz="1200" dirty="0"/>
              <a:t> (EACEA). </a:t>
            </a:r>
            <a:r>
              <a:rPr lang="hu-HU" sz="1200" dirty="0" err="1"/>
              <a:t>Neither</a:t>
            </a:r>
            <a:r>
              <a:rPr lang="hu-HU" sz="1200" dirty="0"/>
              <a:t> </a:t>
            </a:r>
            <a:r>
              <a:rPr lang="hu-HU" sz="1200" dirty="0" err="1"/>
              <a:t>the</a:t>
            </a:r>
            <a:r>
              <a:rPr lang="hu-HU" sz="1200" dirty="0"/>
              <a:t> European Union </a:t>
            </a:r>
            <a:r>
              <a:rPr lang="hu-HU" sz="1200" dirty="0" err="1"/>
              <a:t>nor</a:t>
            </a:r>
            <a:r>
              <a:rPr lang="hu-HU" sz="1200" dirty="0"/>
              <a:t> EACEA </a:t>
            </a:r>
            <a:r>
              <a:rPr lang="hu-HU" sz="1200" dirty="0" err="1"/>
              <a:t>can</a:t>
            </a:r>
            <a:r>
              <a:rPr lang="hu-HU" sz="1200" dirty="0"/>
              <a:t> be </a:t>
            </a:r>
            <a:r>
              <a:rPr lang="hu-HU" sz="1200" dirty="0" err="1"/>
              <a:t>held</a:t>
            </a:r>
            <a:r>
              <a:rPr lang="hu-HU" sz="1200" dirty="0"/>
              <a:t> </a:t>
            </a:r>
            <a:r>
              <a:rPr lang="hu-HU" sz="1200" dirty="0" err="1"/>
              <a:t>responsible</a:t>
            </a:r>
            <a:r>
              <a:rPr lang="hu-HU" sz="1200" dirty="0"/>
              <a:t> </a:t>
            </a:r>
            <a:r>
              <a:rPr lang="hu-HU" sz="1200" dirty="0" err="1"/>
              <a:t>for</a:t>
            </a:r>
            <a:r>
              <a:rPr lang="hu-HU" sz="1200" dirty="0"/>
              <a:t> </a:t>
            </a:r>
            <a:r>
              <a:rPr lang="hu-HU" sz="1200" dirty="0" err="1"/>
              <a:t>them</a:t>
            </a:r>
            <a:endParaRPr lang="hu-HU"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title"/>
          </p:nvPr>
        </p:nvSpPr>
        <p:spPr>
          <a:xfrm>
            <a:off x="410360" y="-99392"/>
            <a:ext cx="82296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600"/>
              <a:buFont typeface="Calibri"/>
              <a:buNone/>
            </a:pPr>
            <a:r>
              <a:rPr lang="en-US" sz="3600" b="1">
                <a:solidFill>
                  <a:srgbClr val="C00000"/>
                </a:solidFill>
              </a:rPr>
              <a:t>The History &amp; Evolution of Video Games</a:t>
            </a:r>
            <a:endParaRPr sz="3600">
              <a:solidFill>
                <a:srgbClr val="C00000"/>
              </a:solidFill>
            </a:endParaRPr>
          </a:p>
        </p:txBody>
      </p:sp>
      <p:pic>
        <p:nvPicPr>
          <p:cNvPr id="173" name="Google Shape;173;p10"/>
          <p:cNvPicPr preferRelativeResize="0"/>
          <p:nvPr/>
        </p:nvPicPr>
        <p:blipFill rotWithShape="1">
          <a:blip r:embed="rId3">
            <a:alphaModFix/>
          </a:blip>
          <a:srcRect/>
          <a:stretch/>
        </p:blipFill>
        <p:spPr>
          <a:xfrm>
            <a:off x="3373034" y="764704"/>
            <a:ext cx="2952326" cy="1660685"/>
          </a:xfrm>
          <a:prstGeom prst="rect">
            <a:avLst/>
          </a:prstGeom>
          <a:noFill/>
          <a:ln>
            <a:noFill/>
          </a:ln>
        </p:spPr>
      </p:pic>
      <p:pic>
        <p:nvPicPr>
          <p:cNvPr id="174" name="Google Shape;174;p10"/>
          <p:cNvPicPr preferRelativeResize="0"/>
          <p:nvPr/>
        </p:nvPicPr>
        <p:blipFill rotWithShape="1">
          <a:blip r:embed="rId4">
            <a:alphaModFix/>
          </a:blip>
          <a:srcRect/>
          <a:stretch/>
        </p:blipFill>
        <p:spPr>
          <a:xfrm>
            <a:off x="204680" y="743970"/>
            <a:ext cx="2520280" cy="1676918"/>
          </a:xfrm>
          <a:prstGeom prst="rect">
            <a:avLst/>
          </a:prstGeom>
          <a:noFill/>
          <a:ln>
            <a:noFill/>
          </a:ln>
        </p:spPr>
      </p:pic>
      <p:sp>
        <p:nvSpPr>
          <p:cNvPr id="175" name="Google Shape;175;p10"/>
          <p:cNvSpPr txBox="1"/>
          <p:nvPr/>
        </p:nvSpPr>
        <p:spPr>
          <a:xfrm>
            <a:off x="564720" y="430301"/>
            <a:ext cx="1584176" cy="2623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1952: "OXO“ </a:t>
            </a:r>
            <a:endParaRPr sz="1800" b="0" i="0" u="none" strike="noStrike" cap="none">
              <a:solidFill>
                <a:schemeClr val="dk1"/>
              </a:solidFill>
              <a:latin typeface="Calibri"/>
              <a:ea typeface="Calibri"/>
              <a:cs typeface="Calibri"/>
              <a:sym typeface="Calibri"/>
            </a:endParaRPr>
          </a:p>
        </p:txBody>
      </p:sp>
      <p:pic>
        <p:nvPicPr>
          <p:cNvPr id="176" name="Google Shape;176;p10"/>
          <p:cNvPicPr preferRelativeResize="0"/>
          <p:nvPr/>
        </p:nvPicPr>
        <p:blipFill rotWithShape="1">
          <a:blip r:embed="rId5">
            <a:alphaModFix/>
          </a:blip>
          <a:srcRect/>
          <a:stretch/>
        </p:blipFill>
        <p:spPr>
          <a:xfrm>
            <a:off x="6769239" y="776468"/>
            <a:ext cx="2220417" cy="1665313"/>
          </a:xfrm>
          <a:prstGeom prst="rect">
            <a:avLst/>
          </a:prstGeom>
          <a:noFill/>
          <a:ln>
            <a:noFill/>
          </a:ln>
        </p:spPr>
      </p:pic>
      <p:sp>
        <p:nvSpPr>
          <p:cNvPr id="177" name="Google Shape;177;p10"/>
          <p:cNvSpPr/>
          <p:nvPr/>
        </p:nvSpPr>
        <p:spPr>
          <a:xfrm>
            <a:off x="3680593" y="395372"/>
            <a:ext cx="24180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1958:  “Tennis for Two"</a:t>
            </a:r>
            <a:endParaRPr sz="1800">
              <a:solidFill>
                <a:schemeClr val="dk1"/>
              </a:solidFill>
              <a:latin typeface="Calibri"/>
              <a:ea typeface="Calibri"/>
              <a:cs typeface="Calibri"/>
              <a:sym typeface="Calibri"/>
            </a:endParaRPr>
          </a:p>
        </p:txBody>
      </p:sp>
      <p:sp>
        <p:nvSpPr>
          <p:cNvPr id="178" name="Google Shape;178;p10"/>
          <p:cNvSpPr/>
          <p:nvPr/>
        </p:nvSpPr>
        <p:spPr>
          <a:xfrm>
            <a:off x="7223208" y="395372"/>
            <a:ext cx="16033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1972:  “PONG”</a:t>
            </a:r>
            <a:endParaRPr sz="1800">
              <a:solidFill>
                <a:schemeClr val="dk1"/>
              </a:solidFill>
              <a:latin typeface="Calibri"/>
              <a:ea typeface="Calibri"/>
              <a:cs typeface="Calibri"/>
              <a:sym typeface="Calibri"/>
            </a:endParaRPr>
          </a:p>
        </p:txBody>
      </p:sp>
      <p:graphicFrame>
        <p:nvGraphicFramePr>
          <p:cNvPr id="179" name="Google Shape;179;p10"/>
          <p:cNvGraphicFramePr/>
          <p:nvPr/>
        </p:nvGraphicFramePr>
        <p:xfrm>
          <a:off x="395536" y="2564904"/>
          <a:ext cx="3000000" cy="3000000"/>
        </p:xfrm>
        <a:graphic>
          <a:graphicData uri="http://schemas.openxmlformats.org/drawingml/2006/table">
            <a:tbl>
              <a:tblPr firstRow="1" firstCol="1" bandRow="1">
                <a:noFill/>
                <a:tableStyleId>{BF031AB9-9A1C-4408-AE11-3D903A02F9D8}</a:tableStyleId>
              </a:tblPr>
              <a:tblGrid>
                <a:gridCol w="8352925">
                  <a:extLst>
                    <a:ext uri="{9D8B030D-6E8A-4147-A177-3AD203B41FA5}">
                      <a16:colId xmlns:a16="http://schemas.microsoft.com/office/drawing/2014/main" val="20000"/>
                    </a:ext>
                  </a:extLst>
                </a:gridCol>
              </a:tblGrid>
              <a:tr h="1199050">
                <a:tc>
                  <a:txBody>
                    <a:bodyPr/>
                    <a:lstStyle/>
                    <a:p>
                      <a:pPr marL="342900" marR="0" lvl="0" indent="-342900" algn="just" rtl="0">
                        <a:lnSpc>
                          <a:spcPct val="115000"/>
                        </a:lnSpc>
                        <a:spcBef>
                          <a:spcPts val="0"/>
                        </a:spcBef>
                        <a:spcAft>
                          <a:spcPts val="0"/>
                        </a:spcAft>
                        <a:buClr>
                          <a:srgbClr val="3F3F3F"/>
                        </a:buClr>
                        <a:buSzPts val="1600"/>
                        <a:buFont typeface="Noto Sans Symbols"/>
                        <a:buChar char="▪"/>
                      </a:pPr>
                      <a:r>
                        <a:rPr lang="en-US" sz="1600" u="none" strike="noStrike" cap="none">
                          <a:solidFill>
                            <a:srgbClr val="3F3F3F"/>
                          </a:solidFill>
                        </a:rPr>
                        <a:t>The first patent was registered by the physicist Thomas Goldsmith Jr. in 1947. </a:t>
                      </a:r>
                      <a:r>
                        <a:rPr lang="en-US" sz="1600" u="none" strike="noStrike" cap="none">
                          <a:solidFill>
                            <a:srgbClr val="FFFF00"/>
                          </a:solidFill>
                        </a:rPr>
                        <a:t>In his game, the player has to hit a target with a beam of light. Visually, the game is reminiscent of a radar, and the player should launch a missile into the 'screen' center. </a:t>
                      </a:r>
                      <a:r>
                        <a:rPr lang="en-US" sz="1600" u="none" strike="noStrike" cap="none">
                          <a:solidFill>
                            <a:srgbClr val="953734"/>
                          </a:solidFill>
                        </a:rPr>
                        <a:t>As the name suggests, the player uses a cathode ray tube (CRT).</a:t>
                      </a:r>
                      <a:endParaRPr sz="1600" u="none" strike="noStrike" cap="none">
                        <a:solidFill>
                          <a:srgbClr val="953734"/>
                        </a:solidFill>
                        <a:latin typeface="Calibri"/>
                        <a:ea typeface="Calibri"/>
                        <a:cs typeface="Calibri"/>
                        <a:sym typeface="Calibri"/>
                      </a:endParaRPr>
                    </a:p>
                  </a:txBody>
                  <a:tcPr marL="68575" marR="68575" marT="0" marB="0">
                    <a:solidFill>
                      <a:srgbClr val="B2A0C7"/>
                    </a:solidFill>
                  </a:tcPr>
                </a:tc>
                <a:extLst>
                  <a:ext uri="{0D108BD9-81ED-4DB2-BD59-A6C34878D82A}">
                    <a16:rowId xmlns:a16="http://schemas.microsoft.com/office/drawing/2014/main" val="10000"/>
                  </a:ext>
                </a:extLst>
              </a:tr>
              <a:tr h="627550">
                <a:tc>
                  <a:txBody>
                    <a:bodyPr/>
                    <a:lstStyle/>
                    <a:p>
                      <a:pPr marL="342900" marR="0" lvl="0" indent="-342900" algn="just" rtl="0">
                        <a:lnSpc>
                          <a:spcPct val="115000"/>
                        </a:lnSpc>
                        <a:spcBef>
                          <a:spcPts val="0"/>
                        </a:spcBef>
                        <a:spcAft>
                          <a:spcPts val="0"/>
                        </a:spcAft>
                        <a:buClr>
                          <a:srgbClr val="002060"/>
                        </a:buClr>
                        <a:buSzPts val="1600"/>
                        <a:buFont typeface="Noto Sans Symbols"/>
                        <a:buChar char="▪"/>
                      </a:pPr>
                      <a:r>
                        <a:rPr lang="en-US" sz="1600" u="none" strike="noStrike" cap="none">
                          <a:solidFill>
                            <a:srgbClr val="002060"/>
                          </a:solidFill>
                        </a:rPr>
                        <a:t>In 1952, an English student developed the game "OXO", </a:t>
                      </a:r>
                      <a:r>
                        <a:rPr lang="en-US" sz="1600" u="none" strike="noStrike" cap="none">
                          <a:solidFill>
                            <a:srgbClr val="00B050"/>
                          </a:solidFill>
                        </a:rPr>
                        <a:t>a type of the now well-known "Tic-Tac-Toe". </a:t>
                      </a:r>
                      <a:r>
                        <a:rPr lang="en-US" sz="1600" u="none" strike="noStrike" cap="none">
                          <a:solidFill>
                            <a:srgbClr val="D99593"/>
                          </a:solidFill>
                        </a:rPr>
                        <a:t>The winner is the first player to get three crosses in a row. </a:t>
                      </a:r>
                      <a:endParaRPr sz="1600" u="none" strike="noStrike" cap="none">
                        <a:solidFill>
                          <a:srgbClr val="D99593"/>
                        </a:solidFill>
                        <a:latin typeface="Calibri"/>
                        <a:ea typeface="Calibri"/>
                        <a:cs typeface="Calibri"/>
                        <a:sym typeface="Calibri"/>
                      </a:endParaRPr>
                    </a:p>
                  </a:txBody>
                  <a:tcPr marL="68575" marR="68575" marT="0" marB="0">
                    <a:solidFill>
                      <a:srgbClr val="D6E3BC"/>
                    </a:solidFill>
                  </a:tcPr>
                </a:tc>
                <a:extLst>
                  <a:ext uri="{0D108BD9-81ED-4DB2-BD59-A6C34878D82A}">
                    <a16:rowId xmlns:a16="http://schemas.microsoft.com/office/drawing/2014/main" val="10001"/>
                  </a:ext>
                </a:extLst>
              </a:tr>
              <a:tr h="950825">
                <a:tc>
                  <a:txBody>
                    <a:bodyPr/>
                    <a:lstStyle/>
                    <a:p>
                      <a:pPr marL="342900" marR="0" lvl="0" indent="-342900" algn="just" rtl="0">
                        <a:lnSpc>
                          <a:spcPct val="115000"/>
                        </a:lnSpc>
                        <a:spcBef>
                          <a:spcPts val="0"/>
                        </a:spcBef>
                        <a:spcAft>
                          <a:spcPts val="0"/>
                        </a:spcAft>
                        <a:buClr>
                          <a:srgbClr val="FFC000"/>
                        </a:buClr>
                        <a:buSzPts val="1600"/>
                        <a:buFont typeface="Noto Sans Symbols"/>
                        <a:buChar char="▪"/>
                      </a:pPr>
                      <a:r>
                        <a:rPr lang="en-US" sz="1600" u="none" strike="noStrike" cap="none">
                          <a:solidFill>
                            <a:srgbClr val="FFC000"/>
                          </a:solidFill>
                        </a:rPr>
                        <a:t>And in 1958, the US American William Higinbotham invented the game "Tennis for Two". </a:t>
                      </a:r>
                      <a:r>
                        <a:rPr lang="en-US" sz="1600" u="none" strike="noStrike" cap="none"/>
                        <a:t>Two players hit a tennis ball back and forth on the screen. </a:t>
                      </a:r>
                      <a:r>
                        <a:rPr lang="en-US" sz="1600" u="none" strike="noStrike" cap="none">
                          <a:solidFill>
                            <a:srgbClr val="C2D59B"/>
                          </a:solidFill>
                        </a:rPr>
                        <a:t>It was displayed on an oscilloscope and played using two custom aluminum controllers. </a:t>
                      </a:r>
                      <a:endParaRPr sz="1600" u="none" strike="noStrike" cap="none">
                        <a:solidFill>
                          <a:srgbClr val="C2D59B"/>
                        </a:solidFill>
                        <a:latin typeface="Calibri"/>
                        <a:ea typeface="Calibri"/>
                        <a:cs typeface="Calibri"/>
                        <a:sym typeface="Calibri"/>
                      </a:endParaRPr>
                    </a:p>
                  </a:txBody>
                  <a:tcPr marL="68575" marR="68575" marT="0" marB="0">
                    <a:solidFill>
                      <a:srgbClr val="0070C0"/>
                    </a:solidFill>
                  </a:tcPr>
                </a:tc>
                <a:extLst>
                  <a:ext uri="{0D108BD9-81ED-4DB2-BD59-A6C34878D82A}">
                    <a16:rowId xmlns:a16="http://schemas.microsoft.com/office/drawing/2014/main" val="10002"/>
                  </a:ext>
                </a:extLst>
              </a:tr>
              <a:tr h="1443675">
                <a:tc>
                  <a:txBody>
                    <a:bodyPr/>
                    <a:lstStyle/>
                    <a:p>
                      <a:pPr marL="342900" marR="0" lvl="0" indent="-342900" algn="just" rtl="0">
                        <a:lnSpc>
                          <a:spcPct val="115000"/>
                        </a:lnSpc>
                        <a:spcBef>
                          <a:spcPts val="0"/>
                        </a:spcBef>
                        <a:spcAft>
                          <a:spcPts val="0"/>
                        </a:spcAft>
                        <a:buClr>
                          <a:srgbClr val="FFFF00"/>
                        </a:buClr>
                        <a:buSzPts val="1600"/>
                        <a:buFont typeface="Noto Sans Symbols"/>
                        <a:buChar char="▪"/>
                      </a:pPr>
                      <a:r>
                        <a:rPr lang="en-US" sz="1600" u="none" strike="noStrike" cap="none">
                          <a:solidFill>
                            <a:srgbClr val="FFFF00"/>
                          </a:solidFill>
                        </a:rPr>
                        <a:t>The actual era of computer and video games was opened by two founding fathers: </a:t>
                      </a:r>
                      <a:r>
                        <a:rPr lang="en-US" sz="1600" u="none" strike="noStrike" cap="none"/>
                        <a:t>Ralph Baer developed the first console ‘Brown Box with the Magnavox Odyssey, Atari founder Nolan Bushnell followed in 1972 with </a:t>
                      </a:r>
                      <a:r>
                        <a:rPr lang="en-US" sz="1600" u="none" strike="noStrike" cap="none">
                          <a:solidFill>
                            <a:srgbClr val="FFFF00"/>
                          </a:solidFill>
                        </a:rPr>
                        <a:t>the video tennis "Pong". </a:t>
                      </a:r>
                      <a:r>
                        <a:rPr lang="en-US" sz="1600" u="none" strike="noStrike" cap="none"/>
                        <a:t>At the beginning of the 1970s, consoles were then already regularly supplied with corresponding game software [4].</a:t>
                      </a:r>
                      <a:endParaRPr sz="1600" u="none" strike="noStrike" cap="none">
                        <a:latin typeface="Calibri"/>
                        <a:ea typeface="Calibri"/>
                        <a:cs typeface="Calibri"/>
                        <a:sym typeface="Calibri"/>
                      </a:endParaRPr>
                    </a:p>
                  </a:txBody>
                  <a:tcPr marL="68575" marR="68575" marT="0" marB="0">
                    <a:solidFill>
                      <a:srgbClr val="5F497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00"/>
          <p:cNvSpPr txBox="1">
            <a:spLocks noGrp="1"/>
          </p:cNvSpPr>
          <p:nvPr>
            <p:ph type="title"/>
          </p:nvPr>
        </p:nvSpPr>
        <p:spPr>
          <a:xfrm>
            <a:off x="1259632" y="-18256"/>
            <a:ext cx="6336704"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sz="2400" b="1">
                <a:solidFill>
                  <a:srgbClr val="C00000"/>
                </a:solidFill>
              </a:rPr>
              <a:t>The DAK/DZSKJ longitudinal study:</a:t>
            </a:r>
            <a:br>
              <a:rPr lang="en-US" sz="2400" b="1">
                <a:solidFill>
                  <a:srgbClr val="C00000"/>
                </a:solidFill>
              </a:rPr>
            </a:br>
            <a:r>
              <a:rPr lang="en-US" sz="2400" b="1">
                <a:solidFill>
                  <a:srgbClr val="C00000"/>
                </a:solidFill>
              </a:rPr>
              <a:t>Usage times of digital games </a:t>
            </a:r>
            <a:br>
              <a:rPr lang="en-US" sz="2400" b="1">
                <a:solidFill>
                  <a:srgbClr val="C00000"/>
                </a:solidFill>
              </a:rPr>
            </a:br>
            <a:r>
              <a:rPr lang="en-US" sz="2400" b="1">
                <a:solidFill>
                  <a:srgbClr val="C00000"/>
                </a:solidFill>
              </a:rPr>
              <a:t>over 4 measurement points</a:t>
            </a:r>
            <a:endParaRPr/>
          </a:p>
        </p:txBody>
      </p:sp>
      <p:pic>
        <p:nvPicPr>
          <p:cNvPr id="942" name="Google Shape;942;p100" descr="132 min"/>
          <p:cNvPicPr preferRelativeResize="0"/>
          <p:nvPr/>
        </p:nvPicPr>
        <p:blipFill rotWithShape="1">
          <a:blip r:embed="rId3">
            <a:alphaModFix/>
          </a:blip>
          <a:srcRect/>
          <a:stretch/>
        </p:blipFill>
        <p:spPr>
          <a:xfrm>
            <a:off x="395536" y="1180530"/>
            <a:ext cx="5457597" cy="2608510"/>
          </a:xfrm>
          <a:prstGeom prst="rect">
            <a:avLst/>
          </a:prstGeom>
          <a:noFill/>
          <a:ln>
            <a:noFill/>
          </a:ln>
        </p:spPr>
      </p:pic>
      <p:sp>
        <p:nvSpPr>
          <p:cNvPr id="943" name="Google Shape;943;p100"/>
          <p:cNvSpPr txBox="1">
            <a:spLocks noGrp="1"/>
          </p:cNvSpPr>
          <p:nvPr>
            <p:ph type="body" idx="1"/>
          </p:nvPr>
        </p:nvSpPr>
        <p:spPr>
          <a:xfrm flipH="1">
            <a:off x="6084168" y="360040"/>
            <a:ext cx="2843808" cy="6423248"/>
          </a:xfrm>
          <a:prstGeom prst="rect">
            <a:avLst/>
          </a:prstGeom>
          <a:solidFill>
            <a:srgbClr val="EAF1DD"/>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00B050"/>
              </a:buClr>
              <a:buSzPts val="1600"/>
              <a:buFont typeface="Noto Sans Symbols"/>
              <a:buChar char="⮚"/>
            </a:pPr>
            <a:r>
              <a:rPr lang="en-US" sz="1600" b="1">
                <a:solidFill>
                  <a:srgbClr val="00B050"/>
                </a:solidFill>
              </a:rPr>
              <a:t>At the fourth measurement point, 79.7% of the children and adolescents stated that they used digital games at least once a week. </a:t>
            </a:r>
            <a:r>
              <a:rPr lang="en-US" sz="1600" b="1">
                <a:solidFill>
                  <a:srgbClr val="FF0000"/>
                </a:solidFill>
              </a:rPr>
              <a:t>The usage times of these regular users amounted to 1.8 hours( 109 min) during the week and 2.9 hours (175 min) at the weekend and are thus still clearly higher than at the pre-crisis level (during the week: under 1.5 hours (90 Min); weekend: 2.5 hours (150)).</a:t>
            </a:r>
            <a:endParaRPr sz="1600"/>
          </a:p>
          <a:p>
            <a:pPr marL="342900" lvl="0" indent="-342900" algn="just" rtl="0">
              <a:spcBef>
                <a:spcPts val="320"/>
              </a:spcBef>
              <a:spcAft>
                <a:spcPts val="0"/>
              </a:spcAft>
              <a:buClr>
                <a:srgbClr val="E36C09"/>
              </a:buClr>
              <a:buSzPts val="1600"/>
              <a:buFont typeface="Noto Sans Symbols"/>
              <a:buChar char="⮚"/>
            </a:pPr>
            <a:r>
              <a:rPr lang="en-US" sz="1600" b="1">
                <a:solidFill>
                  <a:srgbClr val="E36C09"/>
                </a:solidFill>
              </a:rPr>
              <a:t>The changes in the average usage times of the last two survey points are not statistically significant. However, compared to the first survey in September 2019, there is an increase of 26 minutes during the week and 20 minutes at the weekend. </a:t>
            </a:r>
            <a:endParaRPr sz="1600" b="1">
              <a:solidFill>
                <a:srgbClr val="E36C09"/>
              </a:solidFill>
            </a:endParaRPr>
          </a:p>
        </p:txBody>
      </p:sp>
      <p:graphicFrame>
        <p:nvGraphicFramePr>
          <p:cNvPr id="944" name="Google Shape;944;p100"/>
          <p:cNvGraphicFramePr/>
          <p:nvPr/>
        </p:nvGraphicFramePr>
        <p:xfrm>
          <a:off x="107504" y="3717578"/>
          <a:ext cx="3000000" cy="3000000"/>
        </p:xfrm>
        <a:graphic>
          <a:graphicData uri="http://schemas.openxmlformats.org/drawingml/2006/table">
            <a:tbl>
              <a:tblPr firstRow="1" firstCol="1" bandRow="1">
                <a:noFill/>
                <a:tableStyleId>{BF031AB9-9A1C-4408-AE11-3D903A02F9D8}</a:tableStyleId>
              </a:tblPr>
              <a:tblGrid>
                <a:gridCol w="1965950">
                  <a:extLst>
                    <a:ext uri="{9D8B030D-6E8A-4147-A177-3AD203B41FA5}">
                      <a16:colId xmlns:a16="http://schemas.microsoft.com/office/drawing/2014/main" val="20000"/>
                    </a:ext>
                  </a:extLst>
                </a:gridCol>
                <a:gridCol w="1965950">
                  <a:extLst>
                    <a:ext uri="{9D8B030D-6E8A-4147-A177-3AD203B41FA5}">
                      <a16:colId xmlns:a16="http://schemas.microsoft.com/office/drawing/2014/main" val="20001"/>
                    </a:ext>
                  </a:extLst>
                </a:gridCol>
                <a:gridCol w="1965950">
                  <a:extLst>
                    <a:ext uri="{9D8B030D-6E8A-4147-A177-3AD203B41FA5}">
                      <a16:colId xmlns:a16="http://schemas.microsoft.com/office/drawing/2014/main" val="20002"/>
                    </a:ext>
                  </a:extLst>
                </a:gridCol>
              </a:tblGrid>
              <a:tr h="203200">
                <a:tc>
                  <a:txBody>
                    <a:bodyPr/>
                    <a:lstStyle/>
                    <a:p>
                      <a:pPr marL="0" marR="0" lvl="0" indent="0" algn="ctr" rtl="0">
                        <a:lnSpc>
                          <a:spcPct val="115000"/>
                        </a:lnSpc>
                        <a:spcBef>
                          <a:spcPts val="0"/>
                        </a:spcBef>
                        <a:spcAft>
                          <a:spcPts val="0"/>
                        </a:spcAft>
                        <a:buNone/>
                      </a:pPr>
                      <a:r>
                        <a:rPr lang="en-US" sz="1600" u="none" strike="noStrike" cap="none"/>
                        <a:t> </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600" u="none" strike="noStrike" cap="none"/>
                        <a:t>Gaming</a:t>
                      </a:r>
                      <a:endParaRPr sz="1100" u="none" strike="noStrike" cap="none"/>
                    </a:p>
                    <a:p>
                      <a:pPr marL="0" marR="0" lvl="0" indent="0" algn="ctr" rtl="0">
                        <a:lnSpc>
                          <a:spcPct val="115000"/>
                        </a:lnSpc>
                        <a:spcBef>
                          <a:spcPts val="0"/>
                        </a:spcBef>
                        <a:spcAft>
                          <a:spcPts val="0"/>
                        </a:spcAft>
                        <a:buNone/>
                      </a:pPr>
                      <a:r>
                        <a:rPr lang="en-US" sz="1600" u="none" strike="noStrike" cap="none"/>
                        <a:t>during the week</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600" u="none" strike="noStrike" cap="none"/>
                        <a:t>Gaming</a:t>
                      </a:r>
                      <a:endParaRPr sz="1100" u="none" strike="noStrike" cap="none"/>
                    </a:p>
                    <a:p>
                      <a:pPr marL="0" marR="0" lvl="0" indent="0" algn="ctr" rtl="0">
                        <a:lnSpc>
                          <a:spcPct val="115000"/>
                        </a:lnSpc>
                        <a:spcBef>
                          <a:spcPts val="0"/>
                        </a:spcBef>
                        <a:spcAft>
                          <a:spcPts val="0"/>
                        </a:spcAft>
                        <a:buNone/>
                      </a:pPr>
                      <a:r>
                        <a:rPr lang="en-US" sz="1600" u="none" strike="noStrike" cap="none"/>
                        <a:t>at weekend</a:t>
                      </a:r>
                      <a:endParaRPr sz="11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03200">
                <a:tc>
                  <a:txBody>
                    <a:bodyPr/>
                    <a:lstStyle/>
                    <a:p>
                      <a:pPr marL="0" marR="0" lvl="0" indent="0" algn="ctr" rtl="0">
                        <a:lnSpc>
                          <a:spcPct val="115000"/>
                        </a:lnSpc>
                        <a:spcBef>
                          <a:spcPts val="0"/>
                        </a:spcBef>
                        <a:spcAft>
                          <a:spcPts val="0"/>
                        </a:spcAft>
                        <a:buNone/>
                      </a:pPr>
                      <a:r>
                        <a:rPr lang="en-US" sz="1600" u="none" strike="noStrike" cap="none"/>
                        <a:t>September 2019 to April 2020</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600" u="none" strike="noStrike" cap="none"/>
                        <a:t>+ 59%</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600" u="none" strike="noStrike" cap="none"/>
                        <a:t>+ 23.8%</a:t>
                      </a:r>
                      <a:endParaRPr sz="1100" u="none" strike="noStrike" cap="none"/>
                    </a:p>
                    <a:p>
                      <a:pPr marL="0" marR="0" lvl="0" indent="0" algn="ctr" rtl="0">
                        <a:lnSpc>
                          <a:spcPct val="115000"/>
                        </a:lnSpc>
                        <a:spcBef>
                          <a:spcPts val="0"/>
                        </a:spcBef>
                        <a:spcAft>
                          <a:spcPts val="0"/>
                        </a:spcAft>
                        <a:buNone/>
                      </a:pPr>
                      <a:r>
                        <a:rPr lang="en-US" sz="1600" u="none" strike="noStrike" cap="none"/>
                        <a:t> </a:t>
                      </a:r>
                      <a:endParaRPr sz="11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203200">
                <a:tc>
                  <a:txBody>
                    <a:bodyPr/>
                    <a:lstStyle/>
                    <a:p>
                      <a:pPr marL="0" marR="0" lvl="0" indent="0" algn="ctr" rtl="0">
                        <a:lnSpc>
                          <a:spcPct val="115000"/>
                        </a:lnSpc>
                        <a:spcBef>
                          <a:spcPts val="0"/>
                        </a:spcBef>
                        <a:spcAft>
                          <a:spcPts val="0"/>
                        </a:spcAft>
                        <a:buNone/>
                      </a:pPr>
                      <a:r>
                        <a:rPr lang="en-US" sz="1600" u="none" strike="noStrike" cap="none"/>
                        <a:t>April 2020 to November 2020</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600" u="none" strike="noStrike" cap="none"/>
                        <a:t>- 12.8%</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600" u="none" strike="noStrike" cap="none"/>
                        <a:t>+ 1.5%</a:t>
                      </a:r>
                      <a:endParaRPr sz="1100" u="none" strike="noStrike" cap="none"/>
                    </a:p>
                    <a:p>
                      <a:pPr marL="0" marR="0" lvl="0" indent="0" algn="ctr" rtl="0">
                        <a:lnSpc>
                          <a:spcPct val="115000"/>
                        </a:lnSpc>
                        <a:spcBef>
                          <a:spcPts val="0"/>
                        </a:spcBef>
                        <a:spcAft>
                          <a:spcPts val="0"/>
                        </a:spcAft>
                        <a:buNone/>
                      </a:pPr>
                      <a:r>
                        <a:rPr lang="en-US" sz="1600" u="none" strike="noStrike" cap="none"/>
                        <a:t> </a:t>
                      </a:r>
                      <a:endParaRPr sz="11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203200">
                <a:tc>
                  <a:txBody>
                    <a:bodyPr/>
                    <a:lstStyle/>
                    <a:p>
                      <a:pPr marL="0" marR="0" lvl="0" indent="0" algn="ctr" rtl="0">
                        <a:lnSpc>
                          <a:spcPct val="115000"/>
                        </a:lnSpc>
                        <a:spcBef>
                          <a:spcPts val="0"/>
                        </a:spcBef>
                        <a:spcAft>
                          <a:spcPts val="0"/>
                        </a:spcAft>
                        <a:buNone/>
                      </a:pPr>
                      <a:r>
                        <a:rPr lang="en-US" sz="1600" u="none" strike="noStrike" cap="none"/>
                        <a:t>November 2020 to May 2021</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600" u="none" strike="noStrike" cap="none"/>
                        <a:t>- 5.2%</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600" u="none" strike="noStrike" cap="none"/>
                        <a:t>- 10.2%</a:t>
                      </a:r>
                      <a:endParaRPr sz="1100" u="none" strike="noStrike" cap="none"/>
                    </a:p>
                    <a:p>
                      <a:pPr marL="0" marR="0" lvl="0" indent="0" algn="ctr" rtl="0">
                        <a:lnSpc>
                          <a:spcPct val="115000"/>
                        </a:lnSpc>
                        <a:spcBef>
                          <a:spcPts val="0"/>
                        </a:spcBef>
                        <a:spcAft>
                          <a:spcPts val="0"/>
                        </a:spcAft>
                        <a:buNone/>
                      </a:pPr>
                      <a:r>
                        <a:rPr lang="en-US" sz="1600" u="none" strike="noStrike" cap="none"/>
                        <a:t> </a:t>
                      </a:r>
                      <a:endParaRPr sz="11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203200">
                <a:tc>
                  <a:txBody>
                    <a:bodyPr/>
                    <a:lstStyle/>
                    <a:p>
                      <a:pPr marL="0" marR="0" lvl="0" indent="0" algn="ctr" rtl="0">
                        <a:lnSpc>
                          <a:spcPct val="115000"/>
                        </a:lnSpc>
                        <a:spcBef>
                          <a:spcPts val="0"/>
                        </a:spcBef>
                        <a:spcAft>
                          <a:spcPts val="0"/>
                        </a:spcAft>
                        <a:buNone/>
                      </a:pPr>
                      <a:r>
                        <a:rPr lang="en-US" sz="1600" u="none" strike="noStrike" cap="none"/>
                        <a:t>Total: September 2019 to May 2021</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600" u="none" strike="noStrike" cap="none"/>
                        <a:t>+ 31.3%</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600" u="none" strike="noStrike" cap="none"/>
                        <a:t>+ 12.9%</a:t>
                      </a:r>
                      <a:endParaRPr sz="1100" u="none" strike="noStrike" cap="none"/>
                    </a:p>
                    <a:p>
                      <a:pPr marL="0" marR="0" lvl="0" indent="0" algn="ctr" rtl="0">
                        <a:lnSpc>
                          <a:spcPct val="115000"/>
                        </a:lnSpc>
                        <a:spcBef>
                          <a:spcPts val="0"/>
                        </a:spcBef>
                        <a:spcAft>
                          <a:spcPts val="0"/>
                        </a:spcAft>
                        <a:buNone/>
                      </a:pPr>
                      <a:r>
                        <a:rPr lang="en-US" sz="1600" u="none" strike="noStrike" cap="none"/>
                        <a:t> </a:t>
                      </a:r>
                      <a:endParaRPr sz="11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bl>
          </a:graphicData>
        </a:graphic>
      </p:graphicFrame>
      <p:sp>
        <p:nvSpPr>
          <p:cNvPr id="945" name="Google Shape;945;p100"/>
          <p:cNvSpPr/>
          <p:nvPr/>
        </p:nvSpPr>
        <p:spPr>
          <a:xfrm>
            <a:off x="0" y="6475511"/>
            <a:ext cx="6300192" cy="307777"/>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1400"/>
              <a:buFont typeface="Times New Roman"/>
              <a:buNone/>
            </a:pPr>
            <a:r>
              <a:rPr lang="en-US" sz="1400" b="1" i="0" u="none" strike="noStrike" cap="none">
                <a:solidFill>
                  <a:schemeClr val="dk1"/>
                </a:solidFill>
                <a:latin typeface="Times New Roman"/>
                <a:ea typeface="Times New Roman"/>
                <a:cs typeface="Times New Roman"/>
                <a:sym typeface="Times New Roman"/>
              </a:rPr>
              <a:t>Percentage decreases/increases in usage times over the four measurement points</a:t>
            </a:r>
            <a:endParaRPr sz="1400" b="0" i="0" u="none" strike="noStrike" cap="none">
              <a:solidFill>
                <a:schemeClr val="dk1"/>
              </a:solidFill>
              <a:latin typeface="Arial"/>
              <a:ea typeface="Arial"/>
              <a:cs typeface="Arial"/>
              <a:sym typeface="Arial"/>
            </a:endParaRPr>
          </a:p>
        </p:txBody>
      </p:sp>
      <p:pic>
        <p:nvPicPr>
          <p:cNvPr id="946" name="Google Shape;946;p100"/>
          <p:cNvPicPr preferRelativeResize="0"/>
          <p:nvPr/>
        </p:nvPicPr>
        <p:blipFill rotWithShape="1">
          <a:blip r:embed="rId4">
            <a:alphaModFix/>
          </a:blip>
          <a:srcRect/>
          <a:stretch/>
        </p:blipFill>
        <p:spPr>
          <a:xfrm>
            <a:off x="-11128" y="0"/>
            <a:ext cx="2344021" cy="1263427"/>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01"/>
          <p:cNvSpPr txBox="1">
            <a:spLocks noGrp="1"/>
          </p:cNvSpPr>
          <p:nvPr>
            <p:ph type="title"/>
          </p:nvPr>
        </p:nvSpPr>
        <p:spPr>
          <a:xfrm>
            <a:off x="107504" y="-171400"/>
            <a:ext cx="8928992"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Prevalence of usage patterns according to ICD-11: surveys September 2019 May 2021</a:t>
            </a:r>
            <a:endParaRPr/>
          </a:p>
        </p:txBody>
      </p:sp>
      <p:pic>
        <p:nvPicPr>
          <p:cNvPr id="952" name="Google Shape;952;p101"/>
          <p:cNvPicPr preferRelativeResize="0"/>
          <p:nvPr/>
        </p:nvPicPr>
        <p:blipFill rotWithShape="1">
          <a:blip r:embed="rId3">
            <a:alphaModFix/>
          </a:blip>
          <a:srcRect/>
          <a:stretch/>
        </p:blipFill>
        <p:spPr>
          <a:xfrm>
            <a:off x="683568" y="908720"/>
            <a:ext cx="7861299" cy="4908806"/>
          </a:xfrm>
          <a:prstGeom prst="rect">
            <a:avLst/>
          </a:prstGeom>
          <a:noFill/>
          <a:ln>
            <a:noFill/>
          </a:ln>
        </p:spPr>
      </p:pic>
      <p:pic>
        <p:nvPicPr>
          <p:cNvPr id="953" name="Google Shape;953;p101"/>
          <p:cNvPicPr preferRelativeResize="0"/>
          <p:nvPr/>
        </p:nvPicPr>
        <p:blipFill rotWithShape="1">
          <a:blip r:embed="rId4">
            <a:alphaModFix/>
          </a:blip>
          <a:srcRect/>
          <a:stretch/>
        </p:blipFill>
        <p:spPr>
          <a:xfrm>
            <a:off x="1" y="5907372"/>
            <a:ext cx="1763688" cy="950628"/>
          </a:xfrm>
          <a:prstGeom prst="rect">
            <a:avLst/>
          </a:prstGeom>
          <a:noFill/>
          <a:ln>
            <a:noFill/>
          </a:ln>
        </p:spPr>
      </p:pic>
      <p:pic>
        <p:nvPicPr>
          <p:cNvPr id="954" name="Google Shape;954;p101"/>
          <p:cNvPicPr preferRelativeResize="0"/>
          <p:nvPr/>
        </p:nvPicPr>
        <p:blipFill rotWithShape="1">
          <a:blip r:embed="rId4">
            <a:alphaModFix/>
          </a:blip>
          <a:srcRect/>
          <a:stretch/>
        </p:blipFill>
        <p:spPr>
          <a:xfrm>
            <a:off x="7380312" y="5934756"/>
            <a:ext cx="1763688" cy="950628"/>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02"/>
          <p:cNvSpPr txBox="1">
            <a:spLocks noGrp="1"/>
          </p:cNvSpPr>
          <p:nvPr>
            <p:ph type="title"/>
          </p:nvPr>
        </p:nvSpPr>
        <p:spPr>
          <a:xfrm>
            <a:off x="0" y="72008"/>
            <a:ext cx="9144000" cy="90872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The DAK/DZSKJ longitudinal study: Prevalence </a:t>
            </a:r>
            <a:endParaRPr>
              <a:solidFill>
                <a:srgbClr val="C00000"/>
              </a:solidFill>
            </a:endParaRPr>
          </a:p>
        </p:txBody>
      </p:sp>
      <p:sp>
        <p:nvSpPr>
          <p:cNvPr id="960" name="Google Shape;960;p102"/>
          <p:cNvSpPr txBox="1">
            <a:spLocks noGrp="1"/>
          </p:cNvSpPr>
          <p:nvPr>
            <p:ph type="body" idx="1"/>
          </p:nvPr>
        </p:nvSpPr>
        <p:spPr>
          <a:xfrm>
            <a:off x="457200" y="1196752"/>
            <a:ext cx="8229600" cy="4525963"/>
          </a:xfrm>
          <a:prstGeom prst="rect">
            <a:avLst/>
          </a:prstGeom>
          <a:solidFill>
            <a:srgbClr val="DAE5F1"/>
          </a:solidFill>
          <a:ln>
            <a:noFill/>
          </a:ln>
        </p:spPr>
        <p:txBody>
          <a:bodyPr spcFirstLastPara="1" wrap="square" lIns="91425" tIns="45700" rIns="91425" bIns="45700" anchor="t" anchorCtr="0">
            <a:normAutofit fontScale="62500" lnSpcReduction="20000"/>
          </a:bodyPr>
          <a:lstStyle/>
          <a:p>
            <a:pPr marL="342900" lvl="0" indent="-215900" algn="just" rtl="0">
              <a:spcBef>
                <a:spcPts val="0"/>
              </a:spcBef>
              <a:spcAft>
                <a:spcPts val="0"/>
              </a:spcAft>
              <a:buClr>
                <a:schemeClr val="dk1"/>
              </a:buClr>
              <a:buSzPct val="100000"/>
              <a:buNone/>
            </a:pPr>
            <a:endParaRPr b="1">
              <a:solidFill>
                <a:srgbClr val="953734"/>
              </a:solidFill>
            </a:endParaRPr>
          </a:p>
          <a:p>
            <a:pPr marL="342900" lvl="0" indent="-342900" algn="just" rtl="0">
              <a:spcBef>
                <a:spcPts val="400"/>
              </a:spcBef>
              <a:spcAft>
                <a:spcPts val="0"/>
              </a:spcAft>
              <a:buClr>
                <a:srgbClr val="953734"/>
              </a:buClr>
              <a:buSzPct val="100000"/>
              <a:buFont typeface="Noto Sans Symbols"/>
              <a:buChar char="▪"/>
            </a:pPr>
            <a:r>
              <a:rPr lang="en-US" b="1">
                <a:solidFill>
                  <a:srgbClr val="953734"/>
                </a:solidFill>
              </a:rPr>
              <a:t>For 9.2% of children and adolescents, the ICD-11 criteria for risky computer gaming behavior (Hazardous Gaming, HG) were met in 2021 (N=108). In the extrapolation, this corresponds to 492,200 children and young people in Germany (2019: 535,000; 42,800 more). The difference in the number of risky gamers before and during the Corona Pandemic is less than one percent and is not statistically significant (p = 0.354).</a:t>
            </a:r>
            <a:endParaRPr/>
          </a:p>
          <a:p>
            <a:pPr marL="342900" lvl="0" indent="-215900" algn="just" rtl="0">
              <a:spcBef>
                <a:spcPts val="400"/>
              </a:spcBef>
              <a:spcAft>
                <a:spcPts val="0"/>
              </a:spcAft>
              <a:buClr>
                <a:schemeClr val="dk1"/>
              </a:buClr>
              <a:buSzPct val="100000"/>
              <a:buFont typeface="Noto Sans Symbols"/>
              <a:buNone/>
            </a:pPr>
            <a:endParaRPr b="1">
              <a:solidFill>
                <a:srgbClr val="953734"/>
              </a:solidFill>
            </a:endParaRPr>
          </a:p>
          <a:p>
            <a:pPr marL="342900" lvl="0" indent="-342900" algn="just" rtl="0">
              <a:spcBef>
                <a:spcPts val="400"/>
              </a:spcBef>
              <a:spcAft>
                <a:spcPts val="0"/>
              </a:spcAft>
              <a:buClr>
                <a:srgbClr val="00B050"/>
              </a:buClr>
              <a:buSzPct val="100000"/>
              <a:buFont typeface="Noto Sans Symbols"/>
              <a:buChar char="▪"/>
            </a:pPr>
            <a:r>
              <a:rPr lang="en-US" b="1">
                <a:solidFill>
                  <a:srgbClr val="00B050"/>
                </a:solidFill>
              </a:rPr>
              <a:t>Another 4.1% of the children and adolescents met the ICD-11 criteria for a gaming disorder (GD) when surveyed in May 2021, i.e. pathological computer game behavior with regard to the previous 12 months (N=48). Calculated for the total population, this corresponds to 219,350 children and young people in Germany. That is 1.4% more than before the pandemic began in Germany (September 2019: 144,550; 74,800 more). The difference is statistically significant (p=0.05).</a:t>
            </a:r>
            <a:endParaRPr/>
          </a:p>
          <a:p>
            <a:pPr marL="0" lvl="0" indent="0" algn="l" rtl="0">
              <a:spcBef>
                <a:spcPts val="400"/>
              </a:spcBef>
              <a:spcAft>
                <a:spcPts val="0"/>
              </a:spcAft>
              <a:buClr>
                <a:srgbClr val="953734"/>
              </a:buClr>
              <a:buSzPct val="100000"/>
              <a:buNone/>
            </a:pPr>
            <a:r>
              <a:rPr lang="en-US" b="1">
                <a:solidFill>
                  <a:srgbClr val="953734"/>
                </a:solidFill>
              </a:rPr>
              <a:t> </a:t>
            </a:r>
            <a:endParaRPr/>
          </a:p>
          <a:p>
            <a:pPr marL="342900" lvl="0" indent="-215900" algn="l" rtl="0">
              <a:spcBef>
                <a:spcPts val="400"/>
              </a:spcBef>
              <a:spcAft>
                <a:spcPts val="0"/>
              </a:spcAft>
              <a:buClr>
                <a:schemeClr val="dk1"/>
              </a:buClr>
              <a:buSzPct val="100000"/>
              <a:buNone/>
            </a:pPr>
            <a:endParaRPr b="1">
              <a:solidFill>
                <a:srgbClr val="953734"/>
              </a:solidFill>
            </a:endParaRPr>
          </a:p>
        </p:txBody>
      </p:sp>
      <p:pic>
        <p:nvPicPr>
          <p:cNvPr id="961" name="Google Shape;961;p102"/>
          <p:cNvPicPr preferRelativeResize="0"/>
          <p:nvPr/>
        </p:nvPicPr>
        <p:blipFill rotWithShape="1">
          <a:blip r:embed="rId3">
            <a:alphaModFix/>
          </a:blip>
          <a:srcRect/>
          <a:stretch/>
        </p:blipFill>
        <p:spPr>
          <a:xfrm>
            <a:off x="-11128" y="5517232"/>
            <a:ext cx="2344021" cy="1263427"/>
          </a:xfrm>
          <a:prstGeom prst="rect">
            <a:avLst/>
          </a:prstGeom>
          <a:noFill/>
          <a:ln>
            <a:noFill/>
          </a:ln>
        </p:spPr>
      </p:pic>
      <p:pic>
        <p:nvPicPr>
          <p:cNvPr id="962" name="Google Shape;962;p102"/>
          <p:cNvPicPr preferRelativeResize="0"/>
          <p:nvPr/>
        </p:nvPicPr>
        <p:blipFill rotWithShape="1">
          <a:blip r:embed="rId3">
            <a:alphaModFix/>
          </a:blip>
          <a:srcRect/>
          <a:stretch/>
        </p:blipFill>
        <p:spPr>
          <a:xfrm>
            <a:off x="6799979" y="5517232"/>
            <a:ext cx="2344021" cy="1263427"/>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03"/>
          <p:cNvSpPr txBox="1">
            <a:spLocks noGrp="1"/>
          </p:cNvSpPr>
          <p:nvPr>
            <p:ph type="title"/>
          </p:nvPr>
        </p:nvSpPr>
        <p:spPr>
          <a:xfrm>
            <a:off x="457200" y="-2738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The DAK/DZSKJ longitudinal study</a:t>
            </a:r>
            <a:endParaRPr/>
          </a:p>
        </p:txBody>
      </p:sp>
      <p:sp>
        <p:nvSpPr>
          <p:cNvPr id="968" name="Google Shape;968;p103"/>
          <p:cNvSpPr txBox="1">
            <a:spLocks noGrp="1"/>
          </p:cNvSpPr>
          <p:nvPr>
            <p:ph type="body" idx="1"/>
          </p:nvPr>
        </p:nvSpPr>
        <p:spPr>
          <a:xfrm>
            <a:off x="457200" y="1124744"/>
            <a:ext cx="8229600" cy="4525963"/>
          </a:xfrm>
          <a:prstGeom prst="rect">
            <a:avLst/>
          </a:prstGeom>
          <a:solidFill>
            <a:srgbClr val="B7CCE4"/>
          </a:solidFill>
          <a:ln>
            <a:noFill/>
          </a:ln>
        </p:spPr>
        <p:txBody>
          <a:bodyPr spcFirstLastPara="1" wrap="square" lIns="91425" tIns="45700" rIns="91425" bIns="45700" anchor="t" anchorCtr="0">
            <a:normAutofit fontScale="77500" lnSpcReduction="20000"/>
          </a:bodyPr>
          <a:lstStyle/>
          <a:p>
            <a:pPr marL="0" lvl="0" indent="0" algn="just" rtl="0">
              <a:spcBef>
                <a:spcPts val="0"/>
              </a:spcBef>
              <a:spcAft>
                <a:spcPts val="0"/>
              </a:spcAft>
              <a:buClr>
                <a:schemeClr val="dk1"/>
              </a:buClr>
              <a:buSzPct val="100000"/>
              <a:buNone/>
            </a:pPr>
            <a:endParaRPr b="1">
              <a:solidFill>
                <a:srgbClr val="FF0000"/>
              </a:solidFill>
            </a:endParaRPr>
          </a:p>
          <a:p>
            <a:pPr marL="342900" lvl="0" indent="-342900" algn="just" rtl="0">
              <a:spcBef>
                <a:spcPts val="496"/>
              </a:spcBef>
              <a:spcAft>
                <a:spcPts val="0"/>
              </a:spcAft>
              <a:buClr>
                <a:srgbClr val="FF0000"/>
              </a:buClr>
              <a:buSzPct val="100000"/>
              <a:buChar char="•"/>
            </a:pPr>
            <a:r>
              <a:rPr lang="en-US" b="1">
                <a:solidFill>
                  <a:srgbClr val="FF0000"/>
                </a:solidFill>
              </a:rPr>
              <a:t>Boys use digital games significantly longer (123.8 minutes) than girls, at just over 2 hours per day during the week. Their average time of use per day during the week is 85 minutes, slightly less than 1.5 hours (p &lt; 0.001).</a:t>
            </a:r>
            <a:endParaRPr/>
          </a:p>
          <a:p>
            <a:pPr marL="0" lvl="0" indent="0" algn="just" rtl="0">
              <a:spcBef>
                <a:spcPts val="496"/>
              </a:spcBef>
              <a:spcAft>
                <a:spcPts val="0"/>
              </a:spcAft>
              <a:buClr>
                <a:schemeClr val="dk1"/>
              </a:buClr>
              <a:buSzPct val="100000"/>
              <a:buNone/>
            </a:pPr>
            <a:endParaRPr b="1">
              <a:solidFill>
                <a:srgbClr val="FF0000"/>
              </a:solidFill>
            </a:endParaRPr>
          </a:p>
          <a:p>
            <a:pPr marL="342900" lvl="0" indent="-342900" algn="just" rtl="0">
              <a:spcBef>
                <a:spcPts val="496"/>
              </a:spcBef>
              <a:spcAft>
                <a:spcPts val="0"/>
              </a:spcAft>
              <a:buClr>
                <a:srgbClr val="FF0000"/>
              </a:buClr>
              <a:buSzPct val="100000"/>
              <a:buChar char="•"/>
            </a:pPr>
            <a:r>
              <a:rPr lang="en-US" b="1">
                <a:solidFill>
                  <a:srgbClr val="FF0000"/>
                </a:solidFill>
              </a:rPr>
              <a:t>Boys also continue to use digital games significantly longer (205 minutes) than girls (126 minutes) on weekends (p &lt; 0.001). The average time of use of digital games on a day at the weekend for boys is just under 3.5 hours (205 minutes) and for girls around 2 hours (126 minutes).</a:t>
            </a:r>
            <a:endParaRPr/>
          </a:p>
          <a:p>
            <a:pPr marL="342900" lvl="0" indent="-185420" algn="just" rtl="0">
              <a:spcBef>
                <a:spcPts val="496"/>
              </a:spcBef>
              <a:spcAft>
                <a:spcPts val="0"/>
              </a:spcAft>
              <a:buClr>
                <a:schemeClr val="dk1"/>
              </a:buClr>
              <a:buSzPct val="100000"/>
              <a:buNone/>
            </a:pPr>
            <a:endParaRPr b="1">
              <a:solidFill>
                <a:srgbClr val="FF0000"/>
              </a:solidFill>
            </a:endParaRPr>
          </a:p>
        </p:txBody>
      </p:sp>
      <p:pic>
        <p:nvPicPr>
          <p:cNvPr id="969" name="Google Shape;969;p103"/>
          <p:cNvPicPr preferRelativeResize="0"/>
          <p:nvPr/>
        </p:nvPicPr>
        <p:blipFill rotWithShape="1">
          <a:blip r:embed="rId3">
            <a:alphaModFix/>
          </a:blip>
          <a:srcRect/>
          <a:stretch/>
        </p:blipFill>
        <p:spPr>
          <a:xfrm>
            <a:off x="1" y="5907372"/>
            <a:ext cx="1763688" cy="950628"/>
          </a:xfrm>
          <a:prstGeom prst="rect">
            <a:avLst/>
          </a:prstGeom>
          <a:noFill/>
          <a:ln>
            <a:noFill/>
          </a:ln>
        </p:spPr>
      </p:pic>
      <p:pic>
        <p:nvPicPr>
          <p:cNvPr id="970" name="Google Shape;970;p103"/>
          <p:cNvPicPr preferRelativeResize="0"/>
          <p:nvPr/>
        </p:nvPicPr>
        <p:blipFill rotWithShape="1">
          <a:blip r:embed="rId3">
            <a:alphaModFix/>
          </a:blip>
          <a:srcRect/>
          <a:stretch/>
        </p:blipFill>
        <p:spPr>
          <a:xfrm>
            <a:off x="7380312" y="5907372"/>
            <a:ext cx="1763688" cy="950628"/>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04"/>
          <p:cNvSpPr txBox="1">
            <a:spLocks noGrp="1"/>
          </p:cNvSpPr>
          <p:nvPr>
            <p:ph type="title"/>
          </p:nvPr>
        </p:nvSpPr>
        <p:spPr>
          <a:xfrm>
            <a:off x="36512" y="-243408"/>
            <a:ext cx="9144000" cy="1340768"/>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rgbClr val="C00000"/>
              </a:buClr>
              <a:buSzPts val="2800"/>
              <a:buFont typeface="Calibri"/>
              <a:buNone/>
            </a:pPr>
            <a:r>
              <a:rPr lang="en-US" sz="2800" b="1">
                <a:solidFill>
                  <a:srgbClr val="C00000"/>
                </a:solidFill>
              </a:rPr>
              <a:t>The DAK/DZSKJ longitudinal study: Usage motives of digital games by children  and young people</a:t>
            </a:r>
            <a:endParaRPr sz="2800" b="1">
              <a:solidFill>
                <a:srgbClr val="C00000"/>
              </a:solidFill>
            </a:endParaRPr>
          </a:p>
        </p:txBody>
      </p:sp>
      <p:sp>
        <p:nvSpPr>
          <p:cNvPr id="976" name="Google Shape;976;p104"/>
          <p:cNvSpPr txBox="1">
            <a:spLocks noGrp="1"/>
          </p:cNvSpPr>
          <p:nvPr>
            <p:ph type="body" idx="1"/>
          </p:nvPr>
        </p:nvSpPr>
        <p:spPr>
          <a:xfrm>
            <a:off x="323528" y="824742"/>
            <a:ext cx="8496944" cy="5035225"/>
          </a:xfrm>
          <a:prstGeom prst="rect">
            <a:avLst/>
          </a:prstGeom>
          <a:solidFill>
            <a:srgbClr val="E5B8B7"/>
          </a:solidFill>
          <a:ln>
            <a:noFill/>
          </a:ln>
        </p:spPr>
        <p:txBody>
          <a:bodyPr spcFirstLastPara="1" wrap="square" lIns="91425" tIns="45700" rIns="91425" bIns="45700" anchor="t" anchorCtr="0">
            <a:spAutoFit/>
          </a:bodyPr>
          <a:lstStyle/>
          <a:p>
            <a:pPr marL="342900" lvl="0" indent="-342900" algn="just" rtl="0">
              <a:spcBef>
                <a:spcPts val="0"/>
              </a:spcBef>
              <a:spcAft>
                <a:spcPts val="0"/>
              </a:spcAft>
              <a:buClr>
                <a:schemeClr val="dk1"/>
              </a:buClr>
              <a:buSzPts val="2200"/>
              <a:buFont typeface="Noto Sans Symbols"/>
              <a:buChar char="▪"/>
            </a:pPr>
            <a:r>
              <a:rPr lang="en-US" sz="2200" b="1"/>
              <a:t>The vast majority of children and young people reported using digital games primarily to combat boredom (89%).</a:t>
            </a:r>
            <a:endParaRPr/>
          </a:p>
          <a:p>
            <a:pPr marL="342900" lvl="0" indent="-203200" algn="just" rtl="0">
              <a:spcBef>
                <a:spcPts val="440"/>
              </a:spcBef>
              <a:spcAft>
                <a:spcPts val="0"/>
              </a:spcAft>
              <a:buClr>
                <a:schemeClr val="dk1"/>
              </a:buClr>
              <a:buSzPts val="2200"/>
              <a:buFont typeface="Noto Sans Symbols"/>
              <a:buNone/>
            </a:pPr>
            <a:endParaRPr sz="2200" b="1"/>
          </a:p>
          <a:p>
            <a:pPr marL="342900" lvl="0" indent="-342900" algn="just" rtl="0">
              <a:spcBef>
                <a:spcPts val="440"/>
              </a:spcBef>
              <a:spcAft>
                <a:spcPts val="0"/>
              </a:spcAft>
              <a:buClr>
                <a:schemeClr val="dk1"/>
              </a:buClr>
              <a:buSzPts val="2200"/>
              <a:buFont typeface="Noto Sans Symbols"/>
              <a:buChar char="▪"/>
            </a:pPr>
            <a:r>
              <a:rPr lang="en-US" sz="2200" b="1"/>
              <a:t>55% stated that they maintain their social contacts through the games.</a:t>
            </a:r>
            <a:endParaRPr/>
          </a:p>
          <a:p>
            <a:pPr marL="342900" lvl="0" indent="-203200" algn="just" rtl="0">
              <a:spcBef>
                <a:spcPts val="440"/>
              </a:spcBef>
              <a:spcAft>
                <a:spcPts val="0"/>
              </a:spcAft>
              <a:buClr>
                <a:schemeClr val="dk1"/>
              </a:buClr>
              <a:buSzPts val="2200"/>
              <a:buFont typeface="Noto Sans Symbols"/>
              <a:buNone/>
            </a:pPr>
            <a:endParaRPr sz="2200" b="1"/>
          </a:p>
          <a:p>
            <a:pPr marL="342900" lvl="0" indent="-342900" algn="just" rtl="0">
              <a:spcBef>
                <a:spcPts val="440"/>
              </a:spcBef>
              <a:spcAft>
                <a:spcPts val="0"/>
              </a:spcAft>
              <a:buClr>
                <a:schemeClr val="dk1"/>
              </a:buClr>
              <a:buSzPts val="2200"/>
              <a:buFont typeface="Noto Sans Symbols"/>
              <a:buChar char="▪"/>
            </a:pPr>
            <a:r>
              <a:rPr lang="en-US" sz="2200" b="1"/>
              <a:t>12% use games to get COVID-19 information.</a:t>
            </a:r>
            <a:endParaRPr/>
          </a:p>
          <a:p>
            <a:pPr marL="342900" lvl="0" indent="-203200" algn="just" rtl="0">
              <a:spcBef>
                <a:spcPts val="440"/>
              </a:spcBef>
              <a:spcAft>
                <a:spcPts val="0"/>
              </a:spcAft>
              <a:buClr>
                <a:schemeClr val="dk1"/>
              </a:buClr>
              <a:buSzPts val="2200"/>
              <a:buFont typeface="Noto Sans Symbols"/>
              <a:buNone/>
            </a:pPr>
            <a:endParaRPr sz="2200" b="1"/>
          </a:p>
          <a:p>
            <a:pPr marL="342900" lvl="0" indent="-342900" algn="just" rtl="0">
              <a:spcBef>
                <a:spcPts val="440"/>
              </a:spcBef>
              <a:spcAft>
                <a:spcPts val="0"/>
              </a:spcAft>
              <a:buClr>
                <a:schemeClr val="dk1"/>
              </a:buClr>
              <a:buSzPts val="2200"/>
              <a:buFont typeface="Noto Sans Symbols"/>
              <a:buChar char="▪"/>
            </a:pPr>
            <a:r>
              <a:rPr lang="en-US" sz="2200" b="1"/>
              <a:t>About a third of children and young people used games to escape from reality (38%), relieve stress (35%) and/or forget their worries (30%).</a:t>
            </a:r>
            <a:endParaRPr/>
          </a:p>
          <a:p>
            <a:pPr marL="0" lvl="0" indent="0" algn="just" rtl="0">
              <a:spcBef>
                <a:spcPts val="440"/>
              </a:spcBef>
              <a:spcAft>
                <a:spcPts val="0"/>
              </a:spcAft>
              <a:buClr>
                <a:schemeClr val="dk1"/>
              </a:buClr>
              <a:buSzPts val="2200"/>
              <a:buNone/>
            </a:pPr>
            <a:r>
              <a:rPr lang="en-US" sz="2200" b="1"/>
              <a:t> </a:t>
            </a:r>
            <a:endParaRPr/>
          </a:p>
          <a:p>
            <a:pPr marL="342900" lvl="0" indent="-342900" algn="just" rtl="0">
              <a:spcBef>
                <a:spcPts val="440"/>
              </a:spcBef>
              <a:spcAft>
                <a:spcPts val="0"/>
              </a:spcAft>
              <a:buClr>
                <a:schemeClr val="dk1"/>
              </a:buClr>
              <a:buSzPts val="2200"/>
              <a:buFont typeface="Noto Sans Symbols"/>
              <a:buChar char="▪"/>
            </a:pPr>
            <a:r>
              <a:rPr lang="en-US" sz="2200" b="1"/>
              <a:t>12% said they relieve anger (12%)</a:t>
            </a:r>
            <a:endParaRPr sz="2200" b="1"/>
          </a:p>
        </p:txBody>
      </p:sp>
      <p:pic>
        <p:nvPicPr>
          <p:cNvPr id="977" name="Google Shape;977;p104"/>
          <p:cNvPicPr preferRelativeResize="0"/>
          <p:nvPr/>
        </p:nvPicPr>
        <p:blipFill rotWithShape="1">
          <a:blip r:embed="rId3">
            <a:alphaModFix/>
          </a:blip>
          <a:srcRect/>
          <a:stretch/>
        </p:blipFill>
        <p:spPr>
          <a:xfrm>
            <a:off x="1" y="5907372"/>
            <a:ext cx="1763688" cy="950628"/>
          </a:xfrm>
          <a:prstGeom prst="rect">
            <a:avLst/>
          </a:prstGeom>
          <a:noFill/>
          <a:ln>
            <a:noFill/>
          </a:ln>
        </p:spPr>
      </p:pic>
      <p:pic>
        <p:nvPicPr>
          <p:cNvPr id="978" name="Google Shape;978;p104"/>
          <p:cNvPicPr preferRelativeResize="0"/>
          <p:nvPr/>
        </p:nvPicPr>
        <p:blipFill rotWithShape="1">
          <a:blip r:embed="rId3">
            <a:alphaModFix/>
          </a:blip>
          <a:srcRect/>
          <a:stretch/>
        </p:blipFill>
        <p:spPr>
          <a:xfrm>
            <a:off x="7380312" y="5896692"/>
            <a:ext cx="1763688" cy="950628"/>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05"/>
          <p:cNvSpPr txBox="1">
            <a:spLocks noGrp="1"/>
          </p:cNvSpPr>
          <p:nvPr>
            <p:ph type="title"/>
          </p:nvPr>
        </p:nvSpPr>
        <p:spPr>
          <a:xfrm>
            <a:off x="72008" y="-27384"/>
            <a:ext cx="9036496"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400"/>
              <a:buFont typeface="Calibri"/>
              <a:buNone/>
            </a:pPr>
            <a:r>
              <a:rPr lang="en-US" sz="2400" b="1">
                <a:solidFill>
                  <a:srgbClr val="C00000"/>
                </a:solidFill>
              </a:rPr>
              <a:t>Risky use of digital games [in %] before and under Corona Girls and boys prevalence according to ICD-11: Survey September 2019 and survey May 2021</a:t>
            </a:r>
            <a:endParaRPr sz="2400" b="1">
              <a:solidFill>
                <a:srgbClr val="C00000"/>
              </a:solidFill>
            </a:endParaRPr>
          </a:p>
        </p:txBody>
      </p:sp>
      <p:sp>
        <p:nvSpPr>
          <p:cNvPr id="984" name="Google Shape;984;p105"/>
          <p:cNvSpPr txBox="1">
            <a:spLocks noGrp="1"/>
          </p:cNvSpPr>
          <p:nvPr>
            <p:ph type="body" idx="1"/>
          </p:nvPr>
        </p:nvSpPr>
        <p:spPr>
          <a:xfrm>
            <a:off x="395536" y="4077072"/>
            <a:ext cx="8229600" cy="2780928"/>
          </a:xfrm>
          <a:prstGeom prst="rect">
            <a:avLst/>
          </a:prstGeom>
          <a:solidFill>
            <a:srgbClr val="FDE9D8"/>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900"/>
              <a:buChar char="•"/>
            </a:pPr>
            <a:r>
              <a:rPr lang="en-US" sz="1900" b="1"/>
              <a:t>In 2019, boys were significantly more affected by risky gaming with a prevalence of 7.4% than girls with a prevalence of 2.6% (p=0.045). In 2021, 7.2% of boys and 2% of girls were affected. The gender difference is statistically highly significant (p&lt;0.001).</a:t>
            </a:r>
            <a:endParaRPr/>
          </a:p>
          <a:p>
            <a:pPr marL="342900" lvl="0" indent="-342900" algn="just" rtl="0">
              <a:spcBef>
                <a:spcPts val="380"/>
              </a:spcBef>
              <a:spcAft>
                <a:spcPts val="0"/>
              </a:spcAft>
              <a:buClr>
                <a:srgbClr val="31859B"/>
              </a:buClr>
              <a:buSzPts val="1900"/>
              <a:buChar char="•"/>
            </a:pPr>
            <a:r>
              <a:rPr lang="en-US" sz="1900" b="1">
                <a:solidFill>
                  <a:srgbClr val="31859B"/>
                </a:solidFill>
              </a:rPr>
              <a:t>When genders are considered separately, the frequency of risky use has not changed significantly for boys and girls: The small difference between the prevalences in 2019 and in 2021 among girls is not statistically significant (p=0.14). This also applies to the difference in annual prevalence among boys (p=0.8).</a:t>
            </a:r>
            <a:endParaRPr sz="1900" b="1">
              <a:solidFill>
                <a:srgbClr val="31859B"/>
              </a:solidFill>
            </a:endParaRPr>
          </a:p>
        </p:txBody>
      </p:sp>
      <p:graphicFrame>
        <p:nvGraphicFramePr>
          <p:cNvPr id="985" name="Google Shape;985;p105" descr="ghjm,asdddddddddddddddddddddddddddddddddddddddddddddddddddddddd" title="fghjk,saaaaaaaaaaaaaaaaaaaaaaaaaaaaaaaaaaaaaaaaaaaaaaaaaaaaaaaaaaaaaaaaaaaa"/>
          <p:cNvGraphicFramePr/>
          <p:nvPr/>
        </p:nvGraphicFramePr>
        <p:xfrm>
          <a:off x="1115616" y="1297502"/>
          <a:ext cx="6408712" cy="2952328"/>
        </p:xfrm>
        <a:graphic>
          <a:graphicData uri="http://schemas.openxmlformats.org/drawingml/2006/chart">
            <c:chart xmlns:c="http://schemas.openxmlformats.org/drawingml/2006/chart" xmlns:r="http://schemas.openxmlformats.org/officeDocument/2006/relationships" r:id="rId3"/>
          </a:graphicData>
        </a:graphic>
      </p:graphicFrame>
      <p:pic>
        <p:nvPicPr>
          <p:cNvPr id="986" name="Google Shape;986;p105"/>
          <p:cNvPicPr preferRelativeResize="0"/>
          <p:nvPr/>
        </p:nvPicPr>
        <p:blipFill rotWithShape="1">
          <a:blip r:embed="rId4">
            <a:alphaModFix/>
          </a:blip>
          <a:srcRect/>
          <a:stretch/>
        </p:blipFill>
        <p:spPr>
          <a:xfrm>
            <a:off x="7344816" y="908720"/>
            <a:ext cx="1763688" cy="950628"/>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06"/>
          <p:cNvSpPr txBox="1">
            <a:spLocks noGrp="1"/>
          </p:cNvSpPr>
          <p:nvPr>
            <p:ph type="title"/>
          </p:nvPr>
        </p:nvSpPr>
        <p:spPr>
          <a:xfrm>
            <a:off x="0" y="-27384"/>
            <a:ext cx="9144000" cy="11430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rgbClr val="C00000"/>
              </a:buClr>
              <a:buSzPts val="2800"/>
              <a:buFont typeface="Calibri"/>
              <a:buNone/>
            </a:pPr>
            <a:r>
              <a:rPr lang="en-US" sz="2800" b="1">
                <a:solidFill>
                  <a:srgbClr val="C00000"/>
                </a:solidFill>
              </a:rPr>
              <a:t>Pathological use of digital games [in %] before and under Corona Girls and boys prevalence according to ICD-11: Survey September 2019 and survey May 2021</a:t>
            </a:r>
            <a:endParaRPr sz="2800"/>
          </a:p>
        </p:txBody>
      </p:sp>
      <p:sp>
        <p:nvSpPr>
          <p:cNvPr id="992" name="Google Shape;992;p106"/>
          <p:cNvSpPr/>
          <p:nvPr/>
        </p:nvSpPr>
        <p:spPr>
          <a:xfrm>
            <a:off x="395536" y="5013176"/>
            <a:ext cx="8424936" cy="1754326"/>
          </a:xfrm>
          <a:prstGeom prst="rect">
            <a:avLst/>
          </a:prstGeom>
          <a:solidFill>
            <a:srgbClr val="E5DFEC"/>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B050"/>
                </a:solidFill>
                <a:latin typeface="Calibri"/>
                <a:ea typeface="Calibri"/>
                <a:cs typeface="Calibri"/>
                <a:sym typeface="Calibri"/>
              </a:rPr>
              <a:t>With a prevalence of 1.9% in 2019, boys were significantly more affected by pathological gaming than girls with a prevalence of 0.8% (p=0.045). In 2021, 3.2% of boys and 0.9% of girls were affected with a statistically significant difference (p&lt;0.001).</a:t>
            </a:r>
            <a:endParaRPr/>
          </a:p>
          <a:p>
            <a:pPr marL="0" marR="0" lvl="0" indent="0" algn="just" rtl="0">
              <a:spcBef>
                <a:spcPts val="0"/>
              </a:spcBef>
              <a:spcAft>
                <a:spcPts val="0"/>
              </a:spcAft>
              <a:buNone/>
            </a:pPr>
            <a:r>
              <a:rPr lang="en-US" sz="1800" b="1">
                <a:solidFill>
                  <a:srgbClr val="00B050"/>
                </a:solidFill>
                <a:latin typeface="Calibri"/>
                <a:ea typeface="Calibri"/>
                <a:cs typeface="Calibri"/>
                <a:sym typeface="Calibri"/>
              </a:rPr>
              <a:t>When genders are considered separately, the frequency of pathological use among girls has not changed significantly compared to 2019 (p=0.703). However, the prevalence pathological usage behavior increased significantly among boys (p&lt;0.05)</a:t>
            </a:r>
            <a:endParaRPr/>
          </a:p>
        </p:txBody>
      </p:sp>
      <p:graphicFrame>
        <p:nvGraphicFramePr>
          <p:cNvPr id="993" name="Google Shape;993;p106"/>
          <p:cNvGraphicFramePr/>
          <p:nvPr/>
        </p:nvGraphicFramePr>
        <p:xfrm>
          <a:off x="1115616" y="1412776"/>
          <a:ext cx="6696744" cy="3229819"/>
        </p:xfrm>
        <a:graphic>
          <a:graphicData uri="http://schemas.openxmlformats.org/drawingml/2006/chart">
            <c:chart xmlns:c="http://schemas.openxmlformats.org/drawingml/2006/chart" xmlns:r="http://schemas.openxmlformats.org/officeDocument/2006/relationships" r:id="rId3"/>
          </a:graphicData>
        </a:graphic>
      </p:graphicFrame>
      <p:pic>
        <p:nvPicPr>
          <p:cNvPr id="994" name="Google Shape;994;p106"/>
          <p:cNvPicPr preferRelativeResize="0"/>
          <p:nvPr/>
        </p:nvPicPr>
        <p:blipFill rotWithShape="1">
          <a:blip r:embed="rId4">
            <a:alphaModFix/>
          </a:blip>
          <a:srcRect/>
          <a:stretch/>
        </p:blipFill>
        <p:spPr>
          <a:xfrm>
            <a:off x="7236296" y="980728"/>
            <a:ext cx="1763688" cy="950628"/>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07"/>
          <p:cNvSpPr txBox="1">
            <a:spLocks noGrp="1"/>
          </p:cNvSpPr>
          <p:nvPr>
            <p:ph type="title"/>
          </p:nvPr>
        </p:nvSpPr>
        <p:spPr>
          <a:xfrm>
            <a:off x="36512" y="-27384"/>
            <a:ext cx="9144000" cy="11430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rgbClr val="C00000"/>
              </a:buClr>
              <a:buSzPts val="2800"/>
              <a:buFont typeface="Calibri"/>
              <a:buNone/>
            </a:pPr>
            <a:r>
              <a:rPr lang="en-US" sz="2800" b="1">
                <a:solidFill>
                  <a:srgbClr val="C00000"/>
                </a:solidFill>
              </a:rPr>
              <a:t>Risky and pathological use of digital games [in %] Age prevalence according to ICD-11: Survey May 2021</a:t>
            </a:r>
            <a:endParaRPr/>
          </a:p>
        </p:txBody>
      </p:sp>
      <p:sp>
        <p:nvSpPr>
          <p:cNvPr id="1000" name="Google Shape;1000;p107"/>
          <p:cNvSpPr txBox="1">
            <a:spLocks noGrp="1"/>
          </p:cNvSpPr>
          <p:nvPr>
            <p:ph type="body" idx="1"/>
          </p:nvPr>
        </p:nvSpPr>
        <p:spPr>
          <a:xfrm>
            <a:off x="457200" y="1196752"/>
            <a:ext cx="3898776" cy="4569371"/>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just" rtl="0">
              <a:spcBef>
                <a:spcPts val="0"/>
              </a:spcBef>
              <a:spcAft>
                <a:spcPts val="0"/>
              </a:spcAft>
              <a:buClr>
                <a:schemeClr val="dk1"/>
              </a:buClr>
              <a:buSzPct val="100000"/>
              <a:buFont typeface="Noto Sans Symbols"/>
              <a:buChar char="▪"/>
            </a:pPr>
            <a:r>
              <a:rPr lang="en-US"/>
              <a:t>Furthermore, it can be observed that younger children and adolescents fulfill the criteria for risky and pathological gaming significantly more often than older adolescents (p&lt;0.05). </a:t>
            </a:r>
            <a:endParaRPr/>
          </a:p>
          <a:p>
            <a:pPr marL="342900" lvl="0" indent="-215900" algn="just" rtl="0">
              <a:spcBef>
                <a:spcPts val="400"/>
              </a:spcBef>
              <a:spcAft>
                <a:spcPts val="0"/>
              </a:spcAft>
              <a:buClr>
                <a:schemeClr val="dk1"/>
              </a:buClr>
              <a:buSzPct val="100000"/>
              <a:buFont typeface="Noto Sans Symbols"/>
              <a:buNone/>
            </a:pPr>
            <a:endParaRPr/>
          </a:p>
          <a:p>
            <a:pPr marL="342900" lvl="0" indent="-342900" algn="just" rtl="0">
              <a:spcBef>
                <a:spcPts val="400"/>
              </a:spcBef>
              <a:spcAft>
                <a:spcPts val="0"/>
              </a:spcAft>
              <a:buClr>
                <a:schemeClr val="dk1"/>
              </a:buClr>
              <a:buSzPct val="100000"/>
              <a:buFont typeface="Noto Sans Symbols"/>
              <a:buChar char="▪"/>
            </a:pPr>
            <a:r>
              <a:rPr lang="en-US"/>
              <a:t>Of the 10- to 14-year-olds, 6.7% meet the criteria for risky gaming behavior and 2.6% for pathological gaming behavior. </a:t>
            </a:r>
            <a:endParaRPr/>
          </a:p>
          <a:p>
            <a:pPr marL="342900" lvl="0" indent="-215900" algn="just" rtl="0">
              <a:spcBef>
                <a:spcPts val="400"/>
              </a:spcBef>
              <a:spcAft>
                <a:spcPts val="0"/>
              </a:spcAft>
              <a:buClr>
                <a:schemeClr val="dk1"/>
              </a:buClr>
              <a:buSzPct val="100000"/>
              <a:buFont typeface="Noto Sans Symbols"/>
              <a:buNone/>
            </a:pPr>
            <a:endParaRPr/>
          </a:p>
          <a:p>
            <a:pPr marL="342900" lvl="0" indent="-342900" algn="just" rtl="0">
              <a:spcBef>
                <a:spcPts val="400"/>
              </a:spcBef>
              <a:spcAft>
                <a:spcPts val="0"/>
              </a:spcAft>
              <a:buClr>
                <a:schemeClr val="dk1"/>
              </a:buClr>
              <a:buSzPct val="100000"/>
              <a:buFont typeface="Noto Sans Symbols"/>
              <a:buChar char="▪"/>
            </a:pPr>
            <a:r>
              <a:rPr lang="en-US"/>
              <a:t>In the 15-19 age group, 2.5% meet the criteria for risky gaming behavior and 1.5% meet the criteria for pathological gaming.</a:t>
            </a:r>
            <a:endParaRPr/>
          </a:p>
        </p:txBody>
      </p:sp>
      <p:grpSp>
        <p:nvGrpSpPr>
          <p:cNvPr id="1001" name="Google Shape;1001;p107"/>
          <p:cNvGrpSpPr/>
          <p:nvPr/>
        </p:nvGrpSpPr>
        <p:grpSpPr>
          <a:xfrm>
            <a:off x="4283968" y="836712"/>
            <a:ext cx="4648200" cy="5566410"/>
            <a:chOff x="0" y="0"/>
            <a:chExt cx="4648200" cy="5566410"/>
          </a:xfrm>
        </p:grpSpPr>
        <p:graphicFrame>
          <p:nvGraphicFramePr>
            <p:cNvPr id="1002" name="Google Shape;1002;p107"/>
            <p:cNvGraphicFramePr/>
            <p:nvPr/>
          </p:nvGraphicFramePr>
          <p:xfrm>
            <a:off x="0" y="0"/>
            <a:ext cx="4640580" cy="2785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03" name="Google Shape;1003;p107"/>
            <p:cNvGraphicFramePr/>
            <p:nvPr/>
          </p:nvGraphicFramePr>
          <p:xfrm>
            <a:off x="0" y="2807970"/>
            <a:ext cx="4648200" cy="2758440"/>
          </p:xfrm>
          <a:graphic>
            <a:graphicData uri="http://schemas.openxmlformats.org/drawingml/2006/chart">
              <c:chart xmlns:c="http://schemas.openxmlformats.org/drawingml/2006/chart" xmlns:r="http://schemas.openxmlformats.org/officeDocument/2006/relationships" r:id="rId4"/>
            </a:graphicData>
          </a:graphic>
        </p:graphicFrame>
      </p:grpSp>
      <p:pic>
        <p:nvPicPr>
          <p:cNvPr id="1004" name="Google Shape;1004;p107"/>
          <p:cNvPicPr preferRelativeResize="0"/>
          <p:nvPr/>
        </p:nvPicPr>
        <p:blipFill rotWithShape="1">
          <a:blip r:embed="rId5">
            <a:alphaModFix/>
          </a:blip>
          <a:srcRect/>
          <a:stretch/>
        </p:blipFill>
        <p:spPr>
          <a:xfrm>
            <a:off x="0" y="5907372"/>
            <a:ext cx="1763688" cy="950628"/>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08"/>
          <p:cNvSpPr txBox="1">
            <a:spLocks noGrp="1"/>
          </p:cNvSpPr>
          <p:nvPr>
            <p:ph type="title"/>
          </p:nvPr>
        </p:nvSpPr>
        <p:spPr>
          <a:xfrm>
            <a:off x="0" y="-27384"/>
            <a:ext cx="9144000" cy="11430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rgbClr val="C00000"/>
              </a:buClr>
              <a:buSzPts val="2400"/>
              <a:buFont typeface="Calibri"/>
              <a:buNone/>
            </a:pPr>
            <a:r>
              <a:rPr lang="en-US" sz="2400" b="1">
                <a:solidFill>
                  <a:srgbClr val="C00000"/>
                </a:solidFill>
              </a:rPr>
              <a:t>Relationship between usage patterns and usage times: Use of digital game [in minutes] before and under Corona. Average daily usage times depending on usage behavior</a:t>
            </a:r>
            <a:endParaRPr/>
          </a:p>
        </p:txBody>
      </p:sp>
      <p:sp>
        <p:nvSpPr>
          <p:cNvPr id="1010" name="Google Shape;1010;p108"/>
          <p:cNvSpPr txBox="1">
            <a:spLocks noGrp="1"/>
          </p:cNvSpPr>
          <p:nvPr>
            <p:ph type="body" idx="1"/>
          </p:nvPr>
        </p:nvSpPr>
        <p:spPr>
          <a:xfrm>
            <a:off x="5220072" y="836712"/>
            <a:ext cx="3816424" cy="460851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400"/>
              <a:buFont typeface="Noto Sans Symbols"/>
              <a:buChar char="▪"/>
            </a:pPr>
            <a:r>
              <a:rPr lang="en-US" sz="1400"/>
              <a:t>The extent of pathological use in children and adolescents can be statistically significantly predicted in the model via the usage times. The usage times of inconspicuous users are significantly lower than those of risky and pathological users (p&lt;0.001)</a:t>
            </a:r>
            <a:endParaRPr/>
          </a:p>
          <a:p>
            <a:pPr marL="342900" lvl="0" indent="-254000" algn="just" rtl="0">
              <a:spcBef>
                <a:spcPts val="280"/>
              </a:spcBef>
              <a:spcAft>
                <a:spcPts val="0"/>
              </a:spcAft>
              <a:buClr>
                <a:schemeClr val="dk1"/>
              </a:buClr>
              <a:buSzPts val="1400"/>
              <a:buNone/>
            </a:pPr>
            <a:endParaRPr sz="1400"/>
          </a:p>
          <a:p>
            <a:pPr marL="342900" lvl="0" indent="-342900" algn="just" rtl="0">
              <a:spcBef>
                <a:spcPts val="280"/>
              </a:spcBef>
              <a:spcAft>
                <a:spcPts val="0"/>
              </a:spcAft>
              <a:buClr>
                <a:schemeClr val="dk1"/>
              </a:buClr>
              <a:buSzPts val="1400"/>
              <a:buFont typeface="Noto Sans Symbols"/>
              <a:buChar char="▪"/>
            </a:pPr>
            <a:r>
              <a:rPr lang="en-US" sz="1400"/>
              <a:t>The usage times of risky users for digital games are currently 3.6 hours. In comparison, pathological users are at 4 hours. </a:t>
            </a:r>
            <a:endParaRPr sz="1400"/>
          </a:p>
          <a:p>
            <a:pPr marL="342900" lvl="0" indent="-254000" algn="just" rtl="0">
              <a:spcBef>
                <a:spcPts val="280"/>
              </a:spcBef>
              <a:spcAft>
                <a:spcPts val="0"/>
              </a:spcAft>
              <a:buClr>
                <a:schemeClr val="dk1"/>
              </a:buClr>
              <a:buSzPts val="1400"/>
              <a:buFont typeface="Noto Sans Symbols"/>
              <a:buNone/>
            </a:pPr>
            <a:endParaRPr sz="1400"/>
          </a:p>
          <a:p>
            <a:pPr marL="342900" lvl="0" indent="-342900" algn="just" rtl="0">
              <a:spcBef>
                <a:spcPts val="280"/>
              </a:spcBef>
              <a:spcAft>
                <a:spcPts val="0"/>
              </a:spcAft>
              <a:buClr>
                <a:schemeClr val="dk1"/>
              </a:buClr>
              <a:buSzPts val="1400"/>
              <a:buFont typeface="Noto Sans Symbols"/>
              <a:buChar char="▪"/>
            </a:pPr>
            <a:r>
              <a:rPr lang="en-US" sz="1400"/>
              <a:t>The usage times of normal users are significantly lower compared to risky and pathological users (p&lt;0.001). Although pathological users in 2021 again show higher usage times than risky users, the difference in average usage times in these two groups is again not statistically significant (p=0.57).</a:t>
            </a:r>
            <a:endParaRPr/>
          </a:p>
          <a:p>
            <a:pPr marL="0" lvl="0" indent="0" algn="just" rtl="0">
              <a:spcBef>
                <a:spcPts val="280"/>
              </a:spcBef>
              <a:spcAft>
                <a:spcPts val="0"/>
              </a:spcAft>
              <a:buClr>
                <a:schemeClr val="dk1"/>
              </a:buClr>
              <a:buSzPts val="1400"/>
              <a:buNone/>
            </a:pPr>
            <a:endParaRPr sz="1400"/>
          </a:p>
          <a:p>
            <a:pPr marL="342900" lvl="0" indent="-254000" algn="just" rtl="0">
              <a:spcBef>
                <a:spcPts val="280"/>
              </a:spcBef>
              <a:spcAft>
                <a:spcPts val="0"/>
              </a:spcAft>
              <a:buClr>
                <a:schemeClr val="dk1"/>
              </a:buClr>
              <a:buSzPts val="1400"/>
              <a:buNone/>
            </a:pPr>
            <a:endParaRPr sz="1400"/>
          </a:p>
        </p:txBody>
      </p:sp>
      <p:pic>
        <p:nvPicPr>
          <p:cNvPr id="1011" name="Google Shape;1011;p108"/>
          <p:cNvPicPr preferRelativeResize="0"/>
          <p:nvPr/>
        </p:nvPicPr>
        <p:blipFill rotWithShape="1">
          <a:blip r:embed="rId3">
            <a:alphaModFix/>
          </a:blip>
          <a:srcRect/>
          <a:stretch/>
        </p:blipFill>
        <p:spPr>
          <a:xfrm>
            <a:off x="107504" y="1412776"/>
            <a:ext cx="5064110" cy="3528393"/>
          </a:xfrm>
          <a:prstGeom prst="rect">
            <a:avLst/>
          </a:prstGeom>
          <a:noFill/>
          <a:ln>
            <a:noFill/>
          </a:ln>
        </p:spPr>
      </p:pic>
      <p:pic>
        <p:nvPicPr>
          <p:cNvPr id="1012" name="Google Shape;1012;p108"/>
          <p:cNvPicPr preferRelativeResize="0"/>
          <p:nvPr/>
        </p:nvPicPr>
        <p:blipFill rotWithShape="1">
          <a:blip r:embed="rId4">
            <a:alphaModFix/>
          </a:blip>
          <a:srcRect/>
          <a:stretch/>
        </p:blipFill>
        <p:spPr>
          <a:xfrm>
            <a:off x="7344816" y="5733256"/>
            <a:ext cx="1763688" cy="950628"/>
          </a:xfrm>
          <a:prstGeom prst="rect">
            <a:avLst/>
          </a:prstGeom>
          <a:noFill/>
          <a:ln>
            <a:noFill/>
          </a:ln>
        </p:spPr>
      </p:pic>
      <p:sp>
        <p:nvSpPr>
          <p:cNvPr id="1013" name="Google Shape;1013;p108"/>
          <p:cNvSpPr/>
          <p:nvPr/>
        </p:nvSpPr>
        <p:spPr>
          <a:xfrm>
            <a:off x="0" y="5715833"/>
            <a:ext cx="7278171" cy="1169551"/>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In 2021, the usage times of digital games can predict 15% of the manifestations of the symptoms of pathological usage (via the score in the GADIS-A questionnaire R2=0.15, p&lt;0.001). Within the user groups, a year-on-year comparison of 2019 and 2021 shows an increase in the average usage time. A significant difference can be seen in the risky use of digital games (p=0.02). This shows a growth of 42 minutes.</a:t>
            </a:r>
            <a:endParaRPr sz="1400">
              <a:solidFill>
                <a:schemeClr val="dk1"/>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09"/>
          <p:cNvSpPr txBox="1">
            <a:spLocks noGrp="1"/>
          </p:cNvSpPr>
          <p:nvPr>
            <p:ph type="title"/>
          </p:nvPr>
        </p:nvSpPr>
        <p:spPr>
          <a:xfrm>
            <a:off x="42899" y="-27384"/>
            <a:ext cx="9137613" cy="60121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Times New Roman"/>
              <a:buNone/>
            </a:pPr>
            <a:r>
              <a:rPr lang="en-US" sz="3200" b="1">
                <a:solidFill>
                  <a:srgbClr val="C00000"/>
                </a:solidFill>
                <a:latin typeface="Times New Roman"/>
                <a:ea typeface="Times New Roman"/>
                <a:cs typeface="Times New Roman"/>
                <a:sym typeface="Times New Roman"/>
              </a:rPr>
              <a:t>Summary of the</a:t>
            </a:r>
            <a:r>
              <a:rPr lang="en-US" sz="3200" b="1">
                <a:solidFill>
                  <a:srgbClr val="C00000"/>
                </a:solidFill>
              </a:rPr>
              <a:t> DAK/DZSKJ longitudinal study</a:t>
            </a:r>
            <a:endParaRPr sz="3200" b="1">
              <a:solidFill>
                <a:srgbClr val="C00000"/>
              </a:solidFill>
              <a:latin typeface="Times New Roman"/>
              <a:ea typeface="Times New Roman"/>
              <a:cs typeface="Times New Roman"/>
              <a:sym typeface="Times New Roman"/>
            </a:endParaRPr>
          </a:p>
        </p:txBody>
      </p:sp>
      <p:sp>
        <p:nvSpPr>
          <p:cNvPr id="1019" name="Google Shape;1019;p109"/>
          <p:cNvSpPr txBox="1">
            <a:spLocks noGrp="1"/>
          </p:cNvSpPr>
          <p:nvPr>
            <p:ph type="body" idx="1"/>
          </p:nvPr>
        </p:nvSpPr>
        <p:spPr>
          <a:xfrm>
            <a:off x="323528" y="442589"/>
            <a:ext cx="8229600" cy="6154763"/>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just" rtl="0">
              <a:spcBef>
                <a:spcPts val="0"/>
              </a:spcBef>
              <a:spcAft>
                <a:spcPts val="0"/>
              </a:spcAft>
              <a:buClr>
                <a:schemeClr val="dk1"/>
              </a:buClr>
              <a:buSzPct val="100000"/>
              <a:buFont typeface="Noto Sans Symbols"/>
              <a:buChar char="▪"/>
            </a:pPr>
            <a:r>
              <a:rPr lang="en-US" sz="7200"/>
              <a:t>The usage times for digital games and social media are currently still 1.8 (games) and 2.3 hours (social media) during the week and 2.9 (games) and 3.2 hours (social media) at the weekend well above the pre-crisis level. Compared to 2019, the usage increase is 31.3% during the week and 12.9% at the weekend. Social media increased by 19.8% during the week and 7.6% at weekends over the same period. Boys continue to play digital games more often and longer than girls. There are no significant gender differences in the time spent using social media.</a:t>
            </a:r>
            <a:endParaRPr/>
          </a:p>
          <a:p>
            <a:pPr marL="342900" lvl="0" indent="-228600" algn="just" rtl="0">
              <a:spcBef>
                <a:spcPts val="360"/>
              </a:spcBef>
              <a:spcAft>
                <a:spcPts val="0"/>
              </a:spcAft>
              <a:buClr>
                <a:schemeClr val="dk1"/>
              </a:buClr>
              <a:buSzPct val="100000"/>
              <a:buFont typeface="Noto Sans Symbols"/>
              <a:buNone/>
            </a:pPr>
            <a:endParaRPr sz="7200"/>
          </a:p>
          <a:p>
            <a:pPr marL="342900" lvl="0" indent="-342900" algn="just" rtl="0">
              <a:spcBef>
                <a:spcPts val="360"/>
              </a:spcBef>
              <a:spcAft>
                <a:spcPts val="0"/>
              </a:spcAft>
              <a:buClr>
                <a:schemeClr val="dk1"/>
              </a:buClr>
              <a:buSzPct val="100000"/>
              <a:buFont typeface="Noto Sans Symbols"/>
              <a:buChar char="▪"/>
            </a:pPr>
            <a:r>
              <a:rPr lang="en-US" sz="7200"/>
              <a:t>According to the DAK study, as with gaming, media addiction is also increasing significantly in social media. Here, the proportion of pathological use has grown from 3.2 to 4.6 percent since 2019. This is an increase of almost 44 percent and now corresponds to a total of almost 250,000 people affected. Here too, at 3.1 percent, boys are twice as likely to be dependent as girls (1.5 percent).</a:t>
            </a:r>
            <a:endParaRPr/>
          </a:p>
          <a:p>
            <a:pPr marL="342900" lvl="0" indent="-228600" algn="just" rtl="0">
              <a:spcBef>
                <a:spcPts val="360"/>
              </a:spcBef>
              <a:spcAft>
                <a:spcPts val="0"/>
              </a:spcAft>
              <a:buClr>
                <a:schemeClr val="dk1"/>
              </a:buClr>
              <a:buSzPct val="100000"/>
              <a:buFont typeface="Noto Sans Symbols"/>
              <a:buNone/>
            </a:pPr>
            <a:endParaRPr sz="7200"/>
          </a:p>
          <a:p>
            <a:pPr marL="342900" lvl="0" indent="-342900" algn="just" rtl="0">
              <a:spcBef>
                <a:spcPts val="360"/>
              </a:spcBef>
              <a:spcAft>
                <a:spcPts val="0"/>
              </a:spcAft>
              <a:buClr>
                <a:schemeClr val="dk1"/>
              </a:buClr>
              <a:buSzPct val="100000"/>
              <a:buFont typeface="Noto Sans Symbols"/>
              <a:buChar char="▪"/>
            </a:pPr>
            <a:r>
              <a:rPr lang="en-US" sz="7200"/>
              <a:t>The increase in media addiction is directly related to longer usage times: On weekdays, the average game playing time has increased to 109 minutes compared to 2019 - almost two hours. Compared to the pre-Corona phase, there is an increase of 31 percent: At that time the value was 83 minutes.</a:t>
            </a:r>
            <a:endParaRPr/>
          </a:p>
          <a:p>
            <a:pPr marL="342900" lvl="0" indent="-228600" algn="just" rtl="0">
              <a:spcBef>
                <a:spcPts val="360"/>
              </a:spcBef>
              <a:spcAft>
                <a:spcPts val="0"/>
              </a:spcAft>
              <a:buClr>
                <a:schemeClr val="dk1"/>
              </a:buClr>
              <a:buSzPct val="100000"/>
              <a:buFont typeface="Noto Sans Symbols"/>
              <a:buNone/>
            </a:pPr>
            <a:endParaRPr sz="7200"/>
          </a:p>
          <a:p>
            <a:pPr marL="342900" lvl="0" indent="-342900" algn="just" rtl="0">
              <a:spcBef>
                <a:spcPts val="360"/>
              </a:spcBef>
              <a:spcAft>
                <a:spcPts val="0"/>
              </a:spcAft>
              <a:buClr>
                <a:schemeClr val="dk1"/>
              </a:buClr>
              <a:buSzPct val="100000"/>
              <a:buFont typeface="Noto Sans Symbols"/>
              <a:buChar char="▪"/>
            </a:pPr>
            <a:r>
              <a:rPr lang="en-US" sz="7200"/>
              <a:t>The ongoing restrictions on contact and recreational opportunities in the wake of the Corona pandemic have contributed to this. The scientists had measured the highest values in April 2020, i.e. at the beginning of the lockdowns. Since then, computer game use on weekends has dropped by 10 per cent - from 195 minutes to 175 minutes.</a:t>
            </a:r>
            <a:endParaRPr/>
          </a:p>
          <a:p>
            <a:pPr marL="342900" lvl="0" indent="-228600" algn="just" rtl="0">
              <a:spcBef>
                <a:spcPts val="360"/>
              </a:spcBef>
              <a:spcAft>
                <a:spcPts val="0"/>
              </a:spcAft>
              <a:buClr>
                <a:schemeClr val="dk1"/>
              </a:buClr>
              <a:buSzPct val="100000"/>
              <a:buFont typeface="Noto Sans Symbols"/>
              <a:buNone/>
            </a:pPr>
            <a:endParaRPr sz="7200"/>
          </a:p>
          <a:p>
            <a:pPr marL="342900" lvl="0" indent="-266700" algn="just" rtl="0">
              <a:spcBef>
                <a:spcPts val="240"/>
              </a:spcBef>
              <a:spcAft>
                <a:spcPts val="0"/>
              </a:spcAft>
              <a:buClr>
                <a:schemeClr val="dk1"/>
              </a:buClr>
              <a:buSzPct val="100000"/>
              <a:buFont typeface="Noto Sans Symbols"/>
              <a:buNone/>
            </a:pPr>
            <a:endParaRPr sz="4800"/>
          </a:p>
          <a:p>
            <a:pPr marL="0" lvl="0" indent="0" algn="just" rtl="0">
              <a:spcBef>
                <a:spcPts val="240"/>
              </a:spcBef>
              <a:spcAft>
                <a:spcPts val="0"/>
              </a:spcAft>
              <a:buClr>
                <a:schemeClr val="dk1"/>
              </a:buClr>
              <a:buSzPct val="100000"/>
              <a:buNone/>
            </a:pPr>
            <a:endParaRPr sz="4800"/>
          </a:p>
          <a:p>
            <a:pPr marL="342900" lvl="0" indent="-292100" algn="just" rtl="0">
              <a:spcBef>
                <a:spcPts val="160"/>
              </a:spcBef>
              <a:spcAft>
                <a:spcPts val="0"/>
              </a:spcAft>
              <a:buClr>
                <a:schemeClr val="dk1"/>
              </a:buClr>
              <a:buSzPct val="100000"/>
              <a:buFont typeface="Noto Sans Symbols"/>
              <a:buNone/>
            </a:pPr>
            <a:endParaRPr/>
          </a:p>
        </p:txBody>
      </p:sp>
      <p:pic>
        <p:nvPicPr>
          <p:cNvPr id="1020" name="Google Shape;1020;p109"/>
          <p:cNvPicPr preferRelativeResize="0"/>
          <p:nvPr/>
        </p:nvPicPr>
        <p:blipFill rotWithShape="1">
          <a:blip r:embed="rId3">
            <a:alphaModFix/>
          </a:blip>
          <a:srcRect/>
          <a:stretch/>
        </p:blipFill>
        <p:spPr>
          <a:xfrm>
            <a:off x="7614185" y="6042942"/>
            <a:ext cx="1512168" cy="815058"/>
          </a:xfrm>
          <a:prstGeom prst="rect">
            <a:avLst/>
          </a:prstGeom>
          <a:noFill/>
          <a:ln>
            <a:noFill/>
          </a:ln>
        </p:spPr>
      </p:pic>
      <p:pic>
        <p:nvPicPr>
          <p:cNvPr id="1021" name="Google Shape;1021;p109"/>
          <p:cNvPicPr preferRelativeResize="0"/>
          <p:nvPr/>
        </p:nvPicPr>
        <p:blipFill rotWithShape="1">
          <a:blip r:embed="rId3">
            <a:alphaModFix/>
          </a:blip>
          <a:srcRect/>
          <a:stretch/>
        </p:blipFill>
        <p:spPr>
          <a:xfrm>
            <a:off x="3820" y="6036857"/>
            <a:ext cx="1512168" cy="8150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457200" y="-99392"/>
            <a:ext cx="82296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600"/>
              <a:buFont typeface="Calibri"/>
              <a:buNone/>
            </a:pPr>
            <a:r>
              <a:rPr lang="en-US" sz="3600" b="1">
                <a:solidFill>
                  <a:srgbClr val="C00000"/>
                </a:solidFill>
              </a:rPr>
              <a:t>The History &amp; Evolution of Video Games</a:t>
            </a:r>
            <a:endParaRPr sz="3600">
              <a:solidFill>
                <a:srgbClr val="C00000"/>
              </a:solidFill>
            </a:endParaRPr>
          </a:p>
        </p:txBody>
      </p:sp>
      <p:sp>
        <p:nvSpPr>
          <p:cNvPr id="185" name="Google Shape;185;p11"/>
          <p:cNvSpPr txBox="1"/>
          <p:nvPr/>
        </p:nvSpPr>
        <p:spPr>
          <a:xfrm>
            <a:off x="3131840" y="395372"/>
            <a:ext cx="2651925" cy="2623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1985: "Super Mario Bros.“ </a:t>
            </a:r>
            <a:endParaRPr sz="1800" b="1">
              <a:solidFill>
                <a:schemeClr val="dk1"/>
              </a:solidFill>
              <a:latin typeface="Calibri"/>
              <a:ea typeface="Calibri"/>
              <a:cs typeface="Calibri"/>
              <a:sym typeface="Calibri"/>
            </a:endParaRPr>
          </a:p>
        </p:txBody>
      </p:sp>
      <p:sp>
        <p:nvSpPr>
          <p:cNvPr id="186" name="Google Shape;186;p11"/>
          <p:cNvSpPr/>
          <p:nvPr/>
        </p:nvSpPr>
        <p:spPr>
          <a:xfrm>
            <a:off x="6151984" y="368763"/>
            <a:ext cx="29924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1986:  “The Legend of Zelda "</a:t>
            </a:r>
            <a:endParaRPr sz="1800">
              <a:solidFill>
                <a:schemeClr val="dk1"/>
              </a:solidFill>
              <a:latin typeface="Calibri"/>
              <a:ea typeface="Calibri"/>
              <a:cs typeface="Calibri"/>
              <a:sym typeface="Calibri"/>
            </a:endParaRPr>
          </a:p>
        </p:txBody>
      </p:sp>
      <p:sp>
        <p:nvSpPr>
          <p:cNvPr id="187" name="Google Shape;187;p11"/>
          <p:cNvSpPr/>
          <p:nvPr/>
        </p:nvSpPr>
        <p:spPr>
          <a:xfrm>
            <a:off x="63568" y="395372"/>
            <a:ext cx="24450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1978:  “Space Invaders”</a:t>
            </a:r>
            <a:endParaRPr sz="1800">
              <a:solidFill>
                <a:schemeClr val="dk1"/>
              </a:solidFill>
              <a:latin typeface="Calibri"/>
              <a:ea typeface="Calibri"/>
              <a:cs typeface="Calibri"/>
              <a:sym typeface="Calibri"/>
            </a:endParaRPr>
          </a:p>
        </p:txBody>
      </p:sp>
      <p:pic>
        <p:nvPicPr>
          <p:cNvPr id="188" name="Google Shape;188;p11"/>
          <p:cNvPicPr preferRelativeResize="0"/>
          <p:nvPr/>
        </p:nvPicPr>
        <p:blipFill rotWithShape="1">
          <a:blip r:embed="rId3">
            <a:alphaModFix/>
          </a:blip>
          <a:srcRect l="19387" t="2052" r="6224" b="37923"/>
          <a:stretch/>
        </p:blipFill>
        <p:spPr>
          <a:xfrm>
            <a:off x="3111962" y="717122"/>
            <a:ext cx="2892693" cy="1686411"/>
          </a:xfrm>
          <a:prstGeom prst="rect">
            <a:avLst/>
          </a:prstGeom>
          <a:noFill/>
          <a:ln>
            <a:noFill/>
          </a:ln>
        </p:spPr>
      </p:pic>
      <p:pic>
        <p:nvPicPr>
          <p:cNvPr id="189" name="Google Shape;189;p11"/>
          <p:cNvPicPr preferRelativeResize="0"/>
          <p:nvPr/>
        </p:nvPicPr>
        <p:blipFill rotWithShape="1">
          <a:blip r:embed="rId4">
            <a:alphaModFix/>
          </a:blip>
          <a:srcRect l="23580" t="6926" r="27582" b="16383"/>
          <a:stretch/>
        </p:blipFill>
        <p:spPr>
          <a:xfrm>
            <a:off x="6945285" y="738095"/>
            <a:ext cx="1405820" cy="1626862"/>
          </a:xfrm>
          <a:prstGeom prst="rect">
            <a:avLst/>
          </a:prstGeom>
          <a:noFill/>
          <a:ln>
            <a:noFill/>
          </a:ln>
        </p:spPr>
      </p:pic>
      <p:pic>
        <p:nvPicPr>
          <p:cNvPr id="190" name="Google Shape;190;p11"/>
          <p:cNvPicPr preferRelativeResize="0"/>
          <p:nvPr/>
        </p:nvPicPr>
        <p:blipFill rotWithShape="1">
          <a:blip r:embed="rId5">
            <a:alphaModFix/>
          </a:blip>
          <a:srcRect l="1661" t="11322" r="1283" b="12109"/>
          <a:stretch/>
        </p:blipFill>
        <p:spPr>
          <a:xfrm>
            <a:off x="414644" y="744696"/>
            <a:ext cx="1925108" cy="1604184"/>
          </a:xfrm>
          <a:prstGeom prst="rect">
            <a:avLst/>
          </a:prstGeom>
          <a:noFill/>
          <a:ln>
            <a:noFill/>
          </a:ln>
        </p:spPr>
      </p:pic>
      <p:graphicFrame>
        <p:nvGraphicFramePr>
          <p:cNvPr id="191" name="Google Shape;191;p11"/>
          <p:cNvGraphicFramePr/>
          <p:nvPr/>
        </p:nvGraphicFramePr>
        <p:xfrm>
          <a:off x="323529" y="2420888"/>
          <a:ext cx="3000000" cy="3000000"/>
        </p:xfrm>
        <a:graphic>
          <a:graphicData uri="http://schemas.openxmlformats.org/drawingml/2006/table">
            <a:tbl>
              <a:tblPr firstRow="1" firstCol="1" bandRow="1">
                <a:noFill/>
                <a:tableStyleId>{BF031AB9-9A1C-4408-AE11-3D903A02F9D8}</a:tableStyleId>
              </a:tblPr>
              <a:tblGrid>
                <a:gridCol w="8424925">
                  <a:extLst>
                    <a:ext uri="{9D8B030D-6E8A-4147-A177-3AD203B41FA5}">
                      <a16:colId xmlns:a16="http://schemas.microsoft.com/office/drawing/2014/main" val="20000"/>
                    </a:ext>
                  </a:extLst>
                </a:gridCol>
              </a:tblGrid>
              <a:tr h="1075325">
                <a:tc>
                  <a:txBody>
                    <a:bodyPr/>
                    <a:lstStyle/>
                    <a:p>
                      <a:pPr marL="342900" marR="0" lvl="0" indent="-342900" algn="just" rtl="0">
                        <a:lnSpc>
                          <a:spcPct val="115000"/>
                        </a:lnSpc>
                        <a:spcBef>
                          <a:spcPts val="0"/>
                        </a:spcBef>
                        <a:spcAft>
                          <a:spcPts val="0"/>
                        </a:spcAft>
                        <a:buClr>
                          <a:schemeClr val="dk1"/>
                        </a:buClr>
                        <a:buSzPts val="1600"/>
                        <a:buFont typeface="Noto Sans Symbols"/>
                        <a:buChar char="▪"/>
                      </a:pPr>
                      <a:r>
                        <a:rPr lang="en-US" sz="1600" u="none" strike="noStrike" cap="none">
                          <a:solidFill>
                            <a:schemeClr val="dk1"/>
                          </a:solidFill>
                        </a:rPr>
                        <a:t>The years from the mid-1970s to 1982 are considered the "golden age of video games". </a:t>
                      </a:r>
                      <a:r>
                        <a:rPr lang="en-US" sz="1600" u="none" strike="noStrike" cap="none"/>
                        <a:t>Many now cultically revered arcade classics such as "Space Invaders" and "Asteriods" of Atari saw the light of day as arcade machines, which were later converted to the current generation of home consoles.</a:t>
                      </a:r>
                      <a:endParaRPr sz="1600" u="none" strike="noStrike" cap="none">
                        <a:latin typeface="Calibri"/>
                        <a:ea typeface="Calibri"/>
                        <a:cs typeface="Calibri"/>
                        <a:sym typeface="Calibri"/>
                      </a:endParaRPr>
                    </a:p>
                  </a:txBody>
                  <a:tcPr marL="68575" marR="68575" marT="0" marB="0">
                    <a:solidFill>
                      <a:srgbClr val="FABF8E"/>
                    </a:solidFill>
                  </a:tcPr>
                </a:tc>
                <a:extLst>
                  <a:ext uri="{0D108BD9-81ED-4DB2-BD59-A6C34878D82A}">
                    <a16:rowId xmlns:a16="http://schemas.microsoft.com/office/drawing/2014/main" val="10000"/>
                  </a:ext>
                </a:extLst>
              </a:tr>
              <a:tr h="1075325">
                <a:tc>
                  <a:txBody>
                    <a:bodyPr/>
                    <a:lstStyle/>
                    <a:p>
                      <a:pPr marL="342900" marR="0" lvl="0" indent="-342900" algn="just" rtl="0">
                        <a:lnSpc>
                          <a:spcPct val="115000"/>
                        </a:lnSpc>
                        <a:spcBef>
                          <a:spcPts val="0"/>
                        </a:spcBef>
                        <a:spcAft>
                          <a:spcPts val="0"/>
                        </a:spcAft>
                        <a:buClr>
                          <a:srgbClr val="FF0000"/>
                        </a:buClr>
                        <a:buSzPts val="1600"/>
                        <a:buFont typeface="Noto Sans Symbols"/>
                        <a:buChar char="▪"/>
                      </a:pPr>
                      <a:r>
                        <a:rPr lang="en-US" sz="1600" u="none" strike="noStrike" cap="none">
                          <a:solidFill>
                            <a:srgbClr val="FF0000"/>
                          </a:solidFill>
                        </a:rPr>
                        <a:t>When the gaming scene crashed in 1983, Japan-based Nintendo had their breakthrough. </a:t>
                      </a:r>
                      <a:r>
                        <a:rPr lang="en-US" sz="1600" u="none" strike="noStrike" cap="none">
                          <a:solidFill>
                            <a:schemeClr val="dk1"/>
                          </a:solidFill>
                        </a:rPr>
                        <a:t>They released some of the most popular gaming franchises like </a:t>
                      </a:r>
                      <a:r>
                        <a:rPr lang="en-US" sz="1600" u="none" strike="noStrike" cap="none">
                          <a:solidFill>
                            <a:schemeClr val="accent6"/>
                          </a:solidFill>
                        </a:rPr>
                        <a:t>“Super Mario Bros.,” </a:t>
                      </a:r>
                      <a:r>
                        <a:rPr lang="en-US" sz="1600" u="none" strike="noStrike" cap="none">
                          <a:solidFill>
                            <a:schemeClr val="dk1"/>
                          </a:solidFill>
                        </a:rPr>
                        <a:t>and “The </a:t>
                      </a:r>
                      <a:r>
                        <a:rPr lang="en-US" sz="1600" u="none" strike="noStrike" cap="none">
                          <a:solidFill>
                            <a:schemeClr val="accent6"/>
                          </a:solidFill>
                        </a:rPr>
                        <a:t>Legend of Zelda</a:t>
                      </a:r>
                      <a:r>
                        <a:rPr lang="en-US" sz="1600" u="none" strike="noStrike" cap="none">
                          <a:solidFill>
                            <a:schemeClr val="dk1"/>
                          </a:solidFill>
                        </a:rPr>
                        <a:t>” and smashed records with them. The competition also grew as Sega hit the market, driving towards 3D gaming.</a:t>
                      </a:r>
                      <a:endParaRPr sz="1600" u="none" strike="noStrike" cap="none">
                        <a:solidFill>
                          <a:schemeClr val="dk1"/>
                        </a:solidFill>
                        <a:latin typeface="Calibri"/>
                        <a:ea typeface="Calibri"/>
                        <a:cs typeface="Calibri"/>
                        <a:sym typeface="Calibri"/>
                      </a:endParaRPr>
                    </a:p>
                  </a:txBody>
                  <a:tcPr marL="68575" marR="68575" marT="0" marB="0">
                    <a:solidFill>
                      <a:srgbClr val="F2DADA"/>
                    </a:solidFill>
                  </a:tcPr>
                </a:tc>
                <a:extLst>
                  <a:ext uri="{0D108BD9-81ED-4DB2-BD59-A6C34878D82A}">
                    <a16:rowId xmlns:a16="http://schemas.microsoft.com/office/drawing/2014/main" val="10001"/>
                  </a:ext>
                </a:extLst>
              </a:tr>
              <a:tr h="1344150">
                <a:tc>
                  <a:txBody>
                    <a:bodyPr/>
                    <a:lstStyle/>
                    <a:p>
                      <a:pPr marL="342900" marR="0" lvl="0" indent="-342900" algn="just" rtl="0">
                        <a:lnSpc>
                          <a:spcPct val="115000"/>
                        </a:lnSpc>
                        <a:spcBef>
                          <a:spcPts val="0"/>
                        </a:spcBef>
                        <a:spcAft>
                          <a:spcPts val="0"/>
                        </a:spcAft>
                        <a:buClr>
                          <a:srgbClr val="7030A0"/>
                        </a:buClr>
                        <a:buSzPts val="1600"/>
                        <a:buFont typeface="Noto Sans Symbols"/>
                        <a:buChar char="▪"/>
                      </a:pPr>
                      <a:r>
                        <a:rPr lang="en-US" sz="1600" u="none" strike="noStrike" cap="none">
                          <a:solidFill>
                            <a:srgbClr val="7030A0"/>
                          </a:solidFill>
                        </a:rPr>
                        <a:t>The modern era of gaming in the early 21st century began with the Sony PlayStation 3, Xbox 360 and the Wii. </a:t>
                      </a:r>
                      <a:r>
                        <a:rPr lang="en-US" sz="1600" u="none" strike="noStrike" cap="none">
                          <a:solidFill>
                            <a:srgbClr val="E36C09"/>
                          </a:solidFill>
                        </a:rPr>
                        <a:t>Since then, video games have stormed all digital platforms and video game apps are available in all stores. </a:t>
                      </a:r>
                      <a:r>
                        <a:rPr lang="en-US" sz="1600" u="none" strike="noStrike" cap="none">
                          <a:solidFill>
                            <a:srgbClr val="00B0F0"/>
                          </a:solidFill>
                        </a:rPr>
                        <a:t>This also led to the birth of the online gaming community. The rising popularity of smartphones since 2007 has also changed the way games are developed, with some of the most popular game titles being exclusive to the mobile.</a:t>
                      </a:r>
                      <a:endParaRPr sz="1600" u="none" strike="noStrike" cap="none">
                        <a:solidFill>
                          <a:srgbClr val="00B0F0"/>
                        </a:solidFill>
                        <a:latin typeface="Calibri"/>
                        <a:ea typeface="Calibri"/>
                        <a:cs typeface="Calibri"/>
                        <a:sym typeface="Calibri"/>
                      </a:endParaRPr>
                    </a:p>
                  </a:txBody>
                  <a:tcPr marL="68575" marR="68575" marT="0" marB="0">
                    <a:solidFill>
                      <a:srgbClr val="DAEEF3"/>
                    </a:solidFill>
                  </a:tcPr>
                </a:tc>
                <a:extLst>
                  <a:ext uri="{0D108BD9-81ED-4DB2-BD59-A6C34878D82A}">
                    <a16:rowId xmlns:a16="http://schemas.microsoft.com/office/drawing/2014/main" val="10002"/>
                  </a:ext>
                </a:extLst>
              </a:tr>
              <a:tr h="537650">
                <a:tc>
                  <a:txBody>
                    <a:bodyPr/>
                    <a:lstStyle/>
                    <a:p>
                      <a:pPr marL="342900" marR="0" lvl="0" indent="-342900" algn="just" rtl="0">
                        <a:lnSpc>
                          <a:spcPct val="115000"/>
                        </a:lnSpc>
                        <a:spcBef>
                          <a:spcPts val="0"/>
                        </a:spcBef>
                        <a:spcAft>
                          <a:spcPts val="0"/>
                        </a:spcAft>
                        <a:buClr>
                          <a:srgbClr val="00B050"/>
                        </a:buClr>
                        <a:buSzPts val="1600"/>
                        <a:buFont typeface="Noto Sans Symbols"/>
                        <a:buChar char="▪"/>
                      </a:pPr>
                      <a:r>
                        <a:rPr lang="en-US" sz="1600" u="none" strike="noStrike" cap="none">
                          <a:solidFill>
                            <a:srgbClr val="00B050"/>
                          </a:solidFill>
                        </a:rPr>
                        <a:t>What's next in gaming is virtual reality. </a:t>
                      </a:r>
                      <a:r>
                        <a:rPr lang="en-US" sz="1600" u="none" strike="noStrike" cap="none">
                          <a:solidFill>
                            <a:srgbClr val="974806"/>
                          </a:solidFill>
                        </a:rPr>
                        <a:t>Big companies like Sony, Microsoft and Nintendo are all striving for breakthroughs in VR gaming [4].</a:t>
                      </a:r>
                      <a:endParaRPr sz="1600" u="none" strike="noStrike" cap="none">
                        <a:solidFill>
                          <a:srgbClr val="974806"/>
                        </a:solidFill>
                        <a:latin typeface="Calibri"/>
                        <a:ea typeface="Calibri"/>
                        <a:cs typeface="Calibri"/>
                        <a:sym typeface="Calibri"/>
                      </a:endParaRPr>
                    </a:p>
                  </a:txBody>
                  <a:tcPr marL="68575" marR="68575" marT="0" marB="0">
                    <a:solidFill>
                      <a:schemeClr val="lt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10"/>
          <p:cNvSpPr txBox="1">
            <a:spLocks noGrp="1"/>
          </p:cNvSpPr>
          <p:nvPr>
            <p:ph type="title"/>
          </p:nvPr>
        </p:nvSpPr>
        <p:spPr>
          <a:xfrm>
            <a:off x="0" y="0"/>
            <a:ext cx="9144000" cy="72008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Times New Roman"/>
              <a:buNone/>
            </a:pPr>
            <a:r>
              <a:rPr lang="en-US" sz="4000" b="1">
                <a:solidFill>
                  <a:srgbClr val="C00000"/>
                </a:solidFill>
                <a:latin typeface="Times New Roman"/>
                <a:ea typeface="Times New Roman"/>
                <a:cs typeface="Times New Roman"/>
                <a:sym typeface="Times New Roman"/>
              </a:rPr>
              <a:t>Summary of the</a:t>
            </a:r>
            <a:r>
              <a:rPr lang="en-US" sz="4000" b="1">
                <a:solidFill>
                  <a:srgbClr val="C00000"/>
                </a:solidFill>
              </a:rPr>
              <a:t> DAK/DZSKJ longitudinal study</a:t>
            </a:r>
            <a:endParaRPr sz="4000" b="1">
              <a:solidFill>
                <a:srgbClr val="C00000"/>
              </a:solidFill>
              <a:latin typeface="Times New Roman"/>
              <a:ea typeface="Times New Roman"/>
              <a:cs typeface="Times New Roman"/>
              <a:sym typeface="Times New Roman"/>
            </a:endParaRPr>
          </a:p>
        </p:txBody>
      </p:sp>
      <p:sp>
        <p:nvSpPr>
          <p:cNvPr id="1027" name="Google Shape;1027;p110"/>
          <p:cNvSpPr txBox="1">
            <a:spLocks noGrp="1"/>
          </p:cNvSpPr>
          <p:nvPr>
            <p:ph type="body" idx="1"/>
          </p:nvPr>
        </p:nvSpPr>
        <p:spPr>
          <a:xfrm>
            <a:off x="518864" y="631229"/>
            <a:ext cx="8229600" cy="4525963"/>
          </a:xfrm>
          <a:prstGeom prst="rect">
            <a:avLst/>
          </a:prstGeom>
          <a:noFill/>
          <a:ln>
            <a:noFill/>
          </a:ln>
        </p:spPr>
        <p:txBody>
          <a:bodyPr spcFirstLastPara="1" wrap="square" lIns="91425" tIns="45700" rIns="91425" bIns="45700" anchor="t" anchorCtr="0">
            <a:normAutofit fontScale="25000" lnSpcReduction="20000"/>
          </a:bodyPr>
          <a:lstStyle/>
          <a:p>
            <a:pPr marL="342900" lvl="0" indent="-266700" algn="just" rtl="0">
              <a:spcBef>
                <a:spcPts val="0"/>
              </a:spcBef>
              <a:spcAft>
                <a:spcPts val="0"/>
              </a:spcAft>
              <a:buClr>
                <a:schemeClr val="dk1"/>
              </a:buClr>
              <a:buSzPct val="100000"/>
              <a:buFont typeface="Noto Sans Symbols"/>
              <a:buNone/>
            </a:pPr>
            <a:endParaRPr sz="4800"/>
          </a:p>
          <a:p>
            <a:pPr marL="342900" lvl="0" indent="-342900" algn="just" rtl="0">
              <a:spcBef>
                <a:spcPts val="400"/>
              </a:spcBef>
              <a:spcAft>
                <a:spcPts val="0"/>
              </a:spcAft>
              <a:buClr>
                <a:schemeClr val="dk1"/>
              </a:buClr>
              <a:buSzPct val="100000"/>
              <a:buFont typeface="Noto Sans Symbols"/>
              <a:buChar char="▪"/>
            </a:pPr>
            <a:r>
              <a:rPr lang="en-US" sz="8000"/>
              <a:t>The sharp increase in media addiction among Germany's children and young people continues even after the end of the lockdowns.</a:t>
            </a:r>
            <a:endParaRPr/>
          </a:p>
          <a:p>
            <a:pPr marL="342900" lvl="0" indent="-215900" algn="just" rtl="0">
              <a:spcBef>
                <a:spcPts val="400"/>
              </a:spcBef>
              <a:spcAft>
                <a:spcPts val="0"/>
              </a:spcAft>
              <a:buClr>
                <a:schemeClr val="dk1"/>
              </a:buClr>
              <a:buSzPct val="100000"/>
              <a:buFont typeface="Noto Sans Symbols"/>
              <a:buNone/>
            </a:pPr>
            <a:endParaRPr sz="8000"/>
          </a:p>
          <a:p>
            <a:pPr marL="342900" lvl="0" indent="-342900" algn="just" rtl="0">
              <a:spcBef>
                <a:spcPts val="400"/>
              </a:spcBef>
              <a:spcAft>
                <a:spcPts val="0"/>
              </a:spcAft>
              <a:buClr>
                <a:schemeClr val="dk1"/>
              </a:buClr>
              <a:buSzPct val="100000"/>
              <a:buFont typeface="Noto Sans Symbols"/>
              <a:buChar char="▪"/>
            </a:pPr>
            <a:r>
              <a:rPr lang="en-US" sz="8000"/>
              <a:t>The increase in pathological use patterns is due to a significant increase in pathological use of digital games (3.2% in 2021) and social media (3.1% in 2021) among boys since 2019.</a:t>
            </a:r>
            <a:endParaRPr/>
          </a:p>
          <a:p>
            <a:pPr marL="342900" lvl="0" indent="-215900" algn="just" rtl="0">
              <a:spcBef>
                <a:spcPts val="400"/>
              </a:spcBef>
              <a:spcAft>
                <a:spcPts val="0"/>
              </a:spcAft>
              <a:buClr>
                <a:schemeClr val="dk1"/>
              </a:buClr>
              <a:buSzPct val="100000"/>
              <a:buFont typeface="Noto Sans Symbols"/>
              <a:buNone/>
            </a:pPr>
            <a:endParaRPr sz="8000"/>
          </a:p>
          <a:p>
            <a:pPr marL="342900" lvl="0" indent="-342900" algn="just" rtl="0">
              <a:spcBef>
                <a:spcPts val="400"/>
              </a:spcBef>
              <a:spcAft>
                <a:spcPts val="0"/>
              </a:spcAft>
              <a:buClr>
                <a:schemeClr val="dk1"/>
              </a:buClr>
              <a:buSzPct val="100000"/>
              <a:buFont typeface="Noto Sans Symbols"/>
              <a:buChar char="▪"/>
            </a:pPr>
            <a:r>
              <a:rPr lang="en-US" sz="8000"/>
              <a:t>In 2021, 4.6 per cent of all 10 to 17-year-olds in Germany use digital games in a pathological way. The pathological use of digital games has increased by 44% since 2019. Extrapolated for the year 2021, this corresponds to 219,350 children and adolescents.</a:t>
            </a:r>
            <a:endParaRPr/>
          </a:p>
          <a:p>
            <a:pPr marL="342900" lvl="0" indent="-215900" algn="just" rtl="0">
              <a:spcBef>
                <a:spcPts val="400"/>
              </a:spcBef>
              <a:spcAft>
                <a:spcPts val="0"/>
              </a:spcAft>
              <a:buClr>
                <a:schemeClr val="dk1"/>
              </a:buClr>
              <a:buSzPct val="100000"/>
              <a:buFont typeface="Noto Sans Symbols"/>
              <a:buNone/>
            </a:pPr>
            <a:endParaRPr sz="8000"/>
          </a:p>
          <a:p>
            <a:pPr marL="342900" lvl="0" indent="-342900" algn="just" rtl="0">
              <a:spcBef>
                <a:spcPts val="400"/>
              </a:spcBef>
              <a:spcAft>
                <a:spcPts val="0"/>
              </a:spcAft>
              <a:buClr>
                <a:schemeClr val="dk1"/>
              </a:buClr>
              <a:buSzPct val="100000"/>
              <a:buFont typeface="Noto Sans Symbols"/>
              <a:buChar char="▪"/>
            </a:pPr>
            <a:r>
              <a:rPr lang="en-US" sz="8000"/>
              <a:t>In 2021,  the risky use of digital games of 10 to 17 year olds is found in 10%, a decrease of 0,8% can be recorded over the period from 2019 to 2021. Extrapolated for the year 2021, 492,200 children and adolescents exhibit risky usage behavior. </a:t>
            </a:r>
            <a:endParaRPr/>
          </a:p>
          <a:p>
            <a:pPr marL="342900" lvl="0" indent="-215900" algn="just" rtl="0">
              <a:spcBef>
                <a:spcPts val="400"/>
              </a:spcBef>
              <a:spcAft>
                <a:spcPts val="0"/>
              </a:spcAft>
              <a:buClr>
                <a:schemeClr val="dk1"/>
              </a:buClr>
              <a:buSzPct val="100000"/>
              <a:buFont typeface="Noto Sans Symbols"/>
              <a:buNone/>
            </a:pPr>
            <a:endParaRPr sz="8000"/>
          </a:p>
          <a:p>
            <a:pPr marL="342900" lvl="0" indent="-215900" algn="just" rtl="0">
              <a:spcBef>
                <a:spcPts val="400"/>
              </a:spcBef>
              <a:spcAft>
                <a:spcPts val="0"/>
              </a:spcAft>
              <a:buClr>
                <a:schemeClr val="dk1"/>
              </a:buClr>
              <a:buSzPct val="100000"/>
              <a:buFont typeface="Noto Sans Symbols"/>
              <a:buNone/>
            </a:pPr>
            <a:endParaRPr sz="8000"/>
          </a:p>
          <a:p>
            <a:pPr marL="342900" lvl="0" indent="-215900" algn="just" rtl="0">
              <a:spcBef>
                <a:spcPts val="400"/>
              </a:spcBef>
              <a:spcAft>
                <a:spcPts val="0"/>
              </a:spcAft>
              <a:buClr>
                <a:schemeClr val="dk1"/>
              </a:buClr>
              <a:buSzPct val="100000"/>
              <a:buFont typeface="Noto Sans Symbols"/>
              <a:buNone/>
            </a:pPr>
            <a:endParaRPr sz="8000"/>
          </a:p>
        </p:txBody>
      </p:sp>
      <p:pic>
        <p:nvPicPr>
          <p:cNvPr id="1028" name="Google Shape;1028;p110"/>
          <p:cNvPicPr preferRelativeResize="0"/>
          <p:nvPr/>
        </p:nvPicPr>
        <p:blipFill rotWithShape="1">
          <a:blip r:embed="rId3">
            <a:alphaModFix/>
          </a:blip>
          <a:srcRect/>
          <a:stretch/>
        </p:blipFill>
        <p:spPr>
          <a:xfrm>
            <a:off x="7614185" y="6042942"/>
            <a:ext cx="1512168" cy="815058"/>
          </a:xfrm>
          <a:prstGeom prst="rect">
            <a:avLst/>
          </a:prstGeom>
          <a:noFill/>
          <a:ln>
            <a:noFill/>
          </a:ln>
        </p:spPr>
      </p:pic>
      <p:pic>
        <p:nvPicPr>
          <p:cNvPr id="1029" name="Google Shape;1029;p110"/>
          <p:cNvPicPr preferRelativeResize="0"/>
          <p:nvPr/>
        </p:nvPicPr>
        <p:blipFill rotWithShape="1">
          <a:blip r:embed="rId3">
            <a:alphaModFix/>
          </a:blip>
          <a:srcRect/>
          <a:stretch/>
        </p:blipFill>
        <p:spPr>
          <a:xfrm>
            <a:off x="0" y="6042942"/>
            <a:ext cx="1512168" cy="815058"/>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11"/>
          <p:cNvSpPr txBox="1">
            <a:spLocks noGrp="1"/>
          </p:cNvSpPr>
          <p:nvPr>
            <p:ph type="title"/>
          </p:nvPr>
        </p:nvSpPr>
        <p:spPr>
          <a:xfrm>
            <a:off x="395536" y="44624"/>
            <a:ext cx="8229600" cy="5760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Summary of presentation</a:t>
            </a:r>
            <a:endParaRPr>
              <a:solidFill>
                <a:srgbClr val="C00000"/>
              </a:solidFill>
            </a:endParaRPr>
          </a:p>
        </p:txBody>
      </p:sp>
      <p:sp>
        <p:nvSpPr>
          <p:cNvPr id="1035" name="Google Shape;1035;p111"/>
          <p:cNvSpPr txBox="1">
            <a:spLocks noGrp="1"/>
          </p:cNvSpPr>
          <p:nvPr>
            <p:ph type="body" idx="1"/>
          </p:nvPr>
        </p:nvSpPr>
        <p:spPr>
          <a:xfrm>
            <a:off x="457200" y="620688"/>
            <a:ext cx="8229600" cy="5688632"/>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just" rtl="0">
              <a:spcBef>
                <a:spcPts val="0"/>
              </a:spcBef>
              <a:spcAft>
                <a:spcPts val="0"/>
              </a:spcAft>
              <a:buClr>
                <a:schemeClr val="dk1"/>
              </a:buClr>
              <a:buSzPct val="100000"/>
              <a:buChar char="•"/>
            </a:pPr>
            <a:r>
              <a:rPr lang="en-US" sz="7200">
                <a:latin typeface="Calibri"/>
                <a:ea typeface="Calibri"/>
                <a:cs typeface="Calibri"/>
                <a:sym typeface="Calibri"/>
              </a:rPr>
              <a:t>Video games are part of everyday life for many people these days. Not only are they fun, they also distract from the stressful everyday life and sometimes even create pleasant parallel worlds. However, this leisure activity can also develop into an addiction if it gets out of hand and eventually determines daily life. </a:t>
            </a:r>
            <a:endParaRPr/>
          </a:p>
          <a:p>
            <a:pPr marL="342900" lvl="0" indent="-228600" algn="just" rtl="0">
              <a:spcBef>
                <a:spcPts val="360"/>
              </a:spcBef>
              <a:spcAft>
                <a:spcPts val="0"/>
              </a:spcAft>
              <a:buClr>
                <a:schemeClr val="dk1"/>
              </a:buClr>
              <a:buSzPct val="100000"/>
              <a:buNone/>
            </a:pPr>
            <a:endParaRPr sz="7200">
              <a:latin typeface="Calibri"/>
              <a:ea typeface="Calibri"/>
              <a:cs typeface="Calibri"/>
              <a:sym typeface="Calibri"/>
            </a:endParaRPr>
          </a:p>
          <a:p>
            <a:pPr marL="342900" lvl="0" indent="-342900" algn="just" rtl="0">
              <a:spcBef>
                <a:spcPts val="360"/>
              </a:spcBef>
              <a:spcAft>
                <a:spcPts val="0"/>
              </a:spcAft>
              <a:buClr>
                <a:schemeClr val="dk1"/>
              </a:buClr>
              <a:buSzPct val="100000"/>
              <a:buChar char="•"/>
            </a:pPr>
            <a:r>
              <a:rPr lang="en-US" sz="7200">
                <a:latin typeface="Calibri"/>
                <a:ea typeface="Calibri"/>
                <a:cs typeface="Calibri"/>
                <a:sym typeface="Calibri"/>
              </a:rPr>
              <a:t>Since June 2018, the World Health Organization (WHO) has listed video game addiction in its catalogue of diseases (ICD-11) for the first time. As a "gaming disorder", addiction to video games is recognized as a disease in its own right and listed alongside other addictions such as gambling addiction. In the previous ICD-10, this form of addiction was only listed under F63 as "Abnormal habits and impulse control disorders".</a:t>
            </a:r>
            <a:endParaRPr/>
          </a:p>
          <a:p>
            <a:pPr marL="342900" lvl="0" indent="-228600" algn="just" rtl="0">
              <a:spcBef>
                <a:spcPts val="360"/>
              </a:spcBef>
              <a:spcAft>
                <a:spcPts val="0"/>
              </a:spcAft>
              <a:buClr>
                <a:schemeClr val="dk1"/>
              </a:buClr>
              <a:buSzPct val="100000"/>
              <a:buNone/>
            </a:pPr>
            <a:endParaRPr sz="7200">
              <a:latin typeface="Calibri"/>
              <a:ea typeface="Calibri"/>
              <a:cs typeface="Calibri"/>
              <a:sym typeface="Calibri"/>
            </a:endParaRPr>
          </a:p>
          <a:p>
            <a:pPr marL="342900" lvl="0" indent="-342900" algn="just" rtl="0">
              <a:spcBef>
                <a:spcPts val="360"/>
              </a:spcBef>
              <a:spcAft>
                <a:spcPts val="0"/>
              </a:spcAft>
              <a:buClr>
                <a:schemeClr val="dk1"/>
              </a:buClr>
              <a:buSzPct val="100000"/>
              <a:buFont typeface="Noto Sans Symbols"/>
              <a:buChar char="▪"/>
            </a:pPr>
            <a:r>
              <a:rPr lang="en-US" sz="7200">
                <a:latin typeface="Calibri"/>
                <a:ea typeface="Calibri"/>
                <a:cs typeface="Calibri"/>
                <a:sym typeface="Calibri"/>
              </a:rPr>
              <a:t>Video game addiction, also called computer addiction or computer game addiction, manifests itself through the compulsive use of computer and video games. Since it mostly massively restricts the degree of freedom of those affected, it can be defined as pathological. Several well-documented deaths are known that can be directly attributed to the exhaustion caused by gaming over a long period of time.</a:t>
            </a:r>
            <a:endParaRPr/>
          </a:p>
          <a:p>
            <a:pPr marL="342900" lvl="0" indent="-342900" algn="just" rtl="0">
              <a:spcBef>
                <a:spcPts val="360"/>
              </a:spcBef>
              <a:spcAft>
                <a:spcPts val="0"/>
              </a:spcAft>
              <a:buClr>
                <a:schemeClr val="dk1"/>
              </a:buClr>
              <a:buSzPct val="100000"/>
              <a:buFont typeface="Noto Sans Symbols"/>
              <a:buChar char="▪"/>
            </a:pPr>
            <a:r>
              <a:rPr lang="en-US" sz="7200">
                <a:latin typeface="Calibri"/>
                <a:ea typeface="Calibri"/>
                <a:cs typeface="Calibri"/>
                <a:sym typeface="Calibri"/>
              </a:rPr>
              <a:t>Digital game addicts and their families suffer massively from the addiction. Their everyday life, school or jobs are severely affected.</a:t>
            </a:r>
            <a:endParaRPr/>
          </a:p>
          <a:p>
            <a:pPr marL="342900" lvl="0" indent="-228600" algn="just" rtl="0">
              <a:spcBef>
                <a:spcPts val="360"/>
              </a:spcBef>
              <a:spcAft>
                <a:spcPts val="0"/>
              </a:spcAft>
              <a:buClr>
                <a:schemeClr val="dk1"/>
              </a:buClr>
              <a:buSzPct val="100000"/>
              <a:buFont typeface="Noto Sans Symbols"/>
              <a:buNone/>
            </a:pPr>
            <a:endParaRPr sz="7200">
              <a:latin typeface="Calibri"/>
              <a:ea typeface="Calibri"/>
              <a:cs typeface="Calibri"/>
              <a:sym typeface="Calibri"/>
            </a:endParaRPr>
          </a:p>
          <a:p>
            <a:pPr marL="342900" lvl="0" indent="-342900" algn="just" rtl="0">
              <a:spcBef>
                <a:spcPts val="360"/>
              </a:spcBef>
              <a:spcAft>
                <a:spcPts val="0"/>
              </a:spcAft>
              <a:buClr>
                <a:schemeClr val="dk1"/>
              </a:buClr>
              <a:buSzPct val="100000"/>
              <a:buFont typeface="Noto Sans Symbols"/>
              <a:buChar char="▪"/>
            </a:pPr>
            <a:r>
              <a:rPr lang="en-US" sz="7200">
                <a:latin typeface="Calibri"/>
                <a:ea typeface="Calibri"/>
                <a:cs typeface="Calibri"/>
                <a:sym typeface="Calibri"/>
              </a:rPr>
              <a:t>Digital game addiction has psychological and physical consequences: Loneliness, dropping out of school or university, loss of job, poverty and depression, even suicidal tendencies.</a:t>
            </a:r>
            <a:endParaRPr/>
          </a:p>
          <a:p>
            <a:pPr marL="0" lvl="0" indent="0" algn="just" rtl="0">
              <a:spcBef>
                <a:spcPts val="360"/>
              </a:spcBef>
              <a:spcAft>
                <a:spcPts val="0"/>
              </a:spcAft>
              <a:buClr>
                <a:schemeClr val="dk1"/>
              </a:buClr>
              <a:buSzPct val="100000"/>
              <a:buNone/>
            </a:pPr>
            <a:endParaRPr sz="7200">
              <a:latin typeface="Calibri"/>
              <a:ea typeface="Calibri"/>
              <a:cs typeface="Calibri"/>
              <a:sym typeface="Calibri"/>
            </a:endParaRPr>
          </a:p>
          <a:p>
            <a:pPr marL="342900" lvl="0" indent="-228600" algn="just" rtl="0">
              <a:spcBef>
                <a:spcPts val="360"/>
              </a:spcBef>
              <a:spcAft>
                <a:spcPts val="0"/>
              </a:spcAft>
              <a:buClr>
                <a:schemeClr val="dk1"/>
              </a:buClr>
              <a:buSzPct val="100000"/>
              <a:buFont typeface="Noto Sans Symbols"/>
              <a:buNone/>
            </a:pPr>
            <a:endParaRPr sz="7200">
              <a:latin typeface="Calibri"/>
              <a:ea typeface="Calibri"/>
              <a:cs typeface="Calibri"/>
              <a:sym typeface="Calibri"/>
            </a:endParaRPr>
          </a:p>
          <a:p>
            <a:pPr marL="0" lvl="0" indent="0" algn="just" rtl="0">
              <a:spcBef>
                <a:spcPts val="360"/>
              </a:spcBef>
              <a:spcAft>
                <a:spcPts val="0"/>
              </a:spcAft>
              <a:buClr>
                <a:schemeClr val="dk1"/>
              </a:buClr>
              <a:buSzPct val="100000"/>
              <a:buNone/>
            </a:pPr>
            <a:endParaRPr sz="7200">
              <a:latin typeface="Calibri"/>
              <a:ea typeface="Calibri"/>
              <a:cs typeface="Calibri"/>
              <a:sym typeface="Calibri"/>
            </a:endParaRPr>
          </a:p>
          <a:p>
            <a:pPr marL="342900" lvl="0" indent="-292100" algn="l" rtl="0">
              <a:spcBef>
                <a:spcPts val="160"/>
              </a:spcBef>
              <a:spcAft>
                <a:spcPts val="0"/>
              </a:spcAft>
              <a:buClr>
                <a:schemeClr val="dk1"/>
              </a:buClr>
              <a:buSzPct val="100000"/>
              <a:buNone/>
            </a:pPr>
            <a:endParaRPr>
              <a:latin typeface="Calibri"/>
              <a:ea typeface="Calibri"/>
              <a:cs typeface="Calibri"/>
              <a:sym typeface="Calibri"/>
            </a:endParaRPr>
          </a:p>
        </p:txBody>
      </p:sp>
      <p:sp>
        <p:nvSpPr>
          <p:cNvPr id="1036" name="Google Shape;1036;p111"/>
          <p:cNvSpPr/>
          <p:nvPr/>
        </p:nvSpPr>
        <p:spPr>
          <a:xfrm>
            <a:off x="2286000" y="2413338"/>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12"/>
          <p:cNvSpPr txBox="1">
            <a:spLocks noGrp="1"/>
          </p:cNvSpPr>
          <p:nvPr>
            <p:ph type="title"/>
          </p:nvPr>
        </p:nvSpPr>
        <p:spPr>
          <a:xfrm>
            <a:off x="457200" y="-38742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Summary of presentation</a:t>
            </a:r>
            <a:endParaRPr/>
          </a:p>
        </p:txBody>
      </p:sp>
      <p:sp>
        <p:nvSpPr>
          <p:cNvPr id="1042" name="Google Shape;1042;p112"/>
          <p:cNvSpPr txBox="1">
            <a:spLocks noGrp="1"/>
          </p:cNvSpPr>
          <p:nvPr>
            <p:ph type="body" idx="1"/>
          </p:nvPr>
        </p:nvSpPr>
        <p:spPr>
          <a:xfrm>
            <a:off x="107504" y="332656"/>
            <a:ext cx="8928992" cy="640871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500"/>
              <a:buFont typeface="Noto Sans Symbols"/>
              <a:buChar char="▪"/>
            </a:pPr>
            <a:r>
              <a:rPr lang="en-US" sz="1500"/>
              <a:t>Most addicts suffer from at least one other mental disorder such as depression, anxiety or personality disorders. </a:t>
            </a:r>
            <a:endParaRPr/>
          </a:p>
          <a:p>
            <a:pPr marL="342900" lvl="0" indent="-247650" algn="just" rtl="0">
              <a:spcBef>
                <a:spcPts val="300"/>
              </a:spcBef>
              <a:spcAft>
                <a:spcPts val="0"/>
              </a:spcAft>
              <a:buClr>
                <a:schemeClr val="dk1"/>
              </a:buClr>
              <a:buSzPts val="1500"/>
              <a:buFont typeface="Noto Sans Symbols"/>
              <a:buNone/>
            </a:pPr>
            <a:endParaRPr sz="1500"/>
          </a:p>
          <a:p>
            <a:pPr marL="342900" lvl="0" indent="-342900" algn="just" rtl="0">
              <a:spcBef>
                <a:spcPts val="300"/>
              </a:spcBef>
              <a:spcAft>
                <a:spcPts val="0"/>
              </a:spcAft>
              <a:buClr>
                <a:schemeClr val="dk1"/>
              </a:buClr>
              <a:buSzPts val="1500"/>
              <a:buFont typeface="Noto Sans Symbols"/>
              <a:buChar char="▪"/>
            </a:pPr>
            <a:r>
              <a:rPr lang="en-US" sz="1500"/>
              <a:t>Psychologists, addiction clinics and, in mild cases, self-help techniques can help.</a:t>
            </a:r>
            <a:endParaRPr/>
          </a:p>
          <a:p>
            <a:pPr marL="342900" lvl="0" indent="-247650" algn="just" rtl="0">
              <a:spcBef>
                <a:spcPts val="300"/>
              </a:spcBef>
              <a:spcAft>
                <a:spcPts val="0"/>
              </a:spcAft>
              <a:buClr>
                <a:schemeClr val="dk1"/>
              </a:buClr>
              <a:buSzPts val="1500"/>
              <a:buFont typeface="Noto Sans Symbols"/>
              <a:buNone/>
            </a:pPr>
            <a:endParaRPr sz="1500"/>
          </a:p>
          <a:p>
            <a:pPr marL="342900" lvl="0" indent="-342900" algn="just" rtl="0">
              <a:spcBef>
                <a:spcPts val="300"/>
              </a:spcBef>
              <a:spcAft>
                <a:spcPts val="0"/>
              </a:spcAft>
              <a:buClr>
                <a:schemeClr val="dk1"/>
              </a:buClr>
              <a:buSzPts val="1500"/>
              <a:buFont typeface="Noto Sans Symbols"/>
              <a:buChar char="▪"/>
            </a:pPr>
            <a:r>
              <a:rPr lang="en-US" sz="1500"/>
              <a:t>Playing Video Games are now firmly anchored in the everyday lives of children and young people. </a:t>
            </a:r>
            <a:endParaRPr/>
          </a:p>
          <a:p>
            <a:pPr marL="342900" lvl="0" indent="-247650" algn="just" rtl="0">
              <a:spcBef>
                <a:spcPts val="300"/>
              </a:spcBef>
              <a:spcAft>
                <a:spcPts val="0"/>
              </a:spcAft>
              <a:buClr>
                <a:schemeClr val="dk1"/>
              </a:buClr>
              <a:buSzPts val="1500"/>
              <a:buFont typeface="Noto Sans Symbols"/>
              <a:buNone/>
            </a:pPr>
            <a:endParaRPr sz="1500"/>
          </a:p>
          <a:p>
            <a:pPr marL="342900" lvl="0" indent="-342900" algn="just" rtl="0">
              <a:spcBef>
                <a:spcPts val="300"/>
              </a:spcBef>
              <a:spcAft>
                <a:spcPts val="0"/>
              </a:spcAft>
              <a:buClr>
                <a:schemeClr val="dk1"/>
              </a:buClr>
              <a:buSzPts val="1500"/>
              <a:buFont typeface="Noto Sans Symbols"/>
              <a:buChar char="▪"/>
            </a:pPr>
            <a:r>
              <a:rPr lang="en-US" sz="1500"/>
              <a:t>Very intensive digital/video gaming can lead to addiction in young people and thus also endanger their mental and physical health. </a:t>
            </a:r>
            <a:endParaRPr/>
          </a:p>
          <a:p>
            <a:pPr marL="342900" lvl="0" indent="-247650" algn="just" rtl="0">
              <a:spcBef>
                <a:spcPts val="300"/>
              </a:spcBef>
              <a:spcAft>
                <a:spcPts val="0"/>
              </a:spcAft>
              <a:buClr>
                <a:schemeClr val="dk1"/>
              </a:buClr>
              <a:buSzPts val="1500"/>
              <a:buFont typeface="Noto Sans Symbols"/>
              <a:buNone/>
            </a:pPr>
            <a:endParaRPr sz="1500"/>
          </a:p>
          <a:p>
            <a:pPr marL="342900" lvl="0" indent="-342900" algn="just" rtl="0">
              <a:spcBef>
                <a:spcPts val="300"/>
              </a:spcBef>
              <a:spcAft>
                <a:spcPts val="0"/>
              </a:spcAft>
              <a:buClr>
                <a:schemeClr val="dk1"/>
              </a:buClr>
              <a:buSzPts val="1500"/>
              <a:buFont typeface="Noto Sans Symbols"/>
              <a:buChar char="▪"/>
            </a:pPr>
            <a:r>
              <a:rPr lang="en-US" sz="1500"/>
              <a:t>Parents are responsible for regulating the use of the computer in such a way that, on the one hand, the young people do not feel unfairly treated and very restricted in their free time and, on the other hand, acquire new skills in dealing with modern media through computer games.</a:t>
            </a:r>
            <a:endParaRPr/>
          </a:p>
          <a:p>
            <a:pPr marL="342900" lvl="0" indent="-247650" algn="just" rtl="0">
              <a:spcBef>
                <a:spcPts val="300"/>
              </a:spcBef>
              <a:spcAft>
                <a:spcPts val="0"/>
              </a:spcAft>
              <a:buClr>
                <a:schemeClr val="dk1"/>
              </a:buClr>
              <a:buSzPts val="1500"/>
              <a:buFont typeface="Noto Sans Symbols"/>
              <a:buNone/>
            </a:pPr>
            <a:endParaRPr sz="1500"/>
          </a:p>
          <a:p>
            <a:pPr marL="342900" lvl="0" indent="-342900" algn="just" rtl="0">
              <a:spcBef>
                <a:spcPts val="300"/>
              </a:spcBef>
              <a:spcAft>
                <a:spcPts val="0"/>
              </a:spcAft>
              <a:buClr>
                <a:schemeClr val="dk1"/>
              </a:buClr>
              <a:buSzPts val="1500"/>
              <a:buFont typeface="Noto Sans Symbols"/>
              <a:buChar char="▪"/>
            </a:pPr>
            <a:r>
              <a:rPr lang="en-US" sz="1500"/>
              <a:t>Using the computer can lead to new skills and knowledge, but should not limit communication with friends and time for other leisure activities.</a:t>
            </a:r>
            <a:endParaRPr/>
          </a:p>
          <a:p>
            <a:pPr marL="342900" lvl="0" indent="-247650" algn="just" rtl="0">
              <a:spcBef>
                <a:spcPts val="300"/>
              </a:spcBef>
              <a:spcAft>
                <a:spcPts val="0"/>
              </a:spcAft>
              <a:buClr>
                <a:schemeClr val="dk1"/>
              </a:buClr>
              <a:buSzPts val="1500"/>
              <a:buFont typeface="Noto Sans Symbols"/>
              <a:buNone/>
            </a:pPr>
            <a:endParaRPr sz="1500"/>
          </a:p>
          <a:p>
            <a:pPr marL="342900" lvl="0" indent="-342900" algn="just" rtl="0">
              <a:spcBef>
                <a:spcPts val="300"/>
              </a:spcBef>
              <a:spcAft>
                <a:spcPts val="0"/>
              </a:spcAft>
              <a:buClr>
                <a:schemeClr val="dk1"/>
              </a:buClr>
              <a:buSzPts val="1500"/>
              <a:buFont typeface="Noto Sans Symbols"/>
              <a:buChar char="▪"/>
            </a:pPr>
            <a:r>
              <a:rPr lang="en-US" sz="1500"/>
              <a:t>In the JIM Study 2022, around 76 percent of the young people between 12 and 19 years of age surveyed said they play video games daily or several times a week. Compared to the previous year's study, the proportion of young people who regularly play video games has thus increased by 4 percentage points.</a:t>
            </a:r>
            <a:endParaRPr/>
          </a:p>
          <a:p>
            <a:pPr marL="342900" lvl="0" indent="-247650" algn="just" rtl="0">
              <a:spcBef>
                <a:spcPts val="300"/>
              </a:spcBef>
              <a:spcAft>
                <a:spcPts val="0"/>
              </a:spcAft>
              <a:buClr>
                <a:schemeClr val="dk1"/>
              </a:buClr>
              <a:buSzPts val="1500"/>
              <a:buFont typeface="Noto Sans Symbols"/>
              <a:buNone/>
            </a:pPr>
            <a:endParaRPr sz="1500"/>
          </a:p>
          <a:p>
            <a:pPr marL="342900" lvl="0" indent="-342900" algn="just" rtl="0">
              <a:spcBef>
                <a:spcPts val="300"/>
              </a:spcBef>
              <a:spcAft>
                <a:spcPts val="0"/>
              </a:spcAft>
              <a:buClr>
                <a:schemeClr val="dk1"/>
              </a:buClr>
              <a:buSzPts val="1500"/>
              <a:buFont typeface="Noto Sans Symbols"/>
              <a:buChar char="▪"/>
            </a:pPr>
            <a:r>
              <a:rPr lang="en-US" sz="1500"/>
              <a:t>According to DAK-Study, parallel to computer, console and smartphone games, the pathological use of social media offers has also increased - from 2.7 percent to 4,1 percent. The experts put the number of those affected at almost 250,000 young people - the proportion of male adolescents is more than twice as high as that of girls. Digital media use has increased significantly, particularly among 10 to 14-year-olds.</a:t>
            </a:r>
            <a:endParaRPr/>
          </a:p>
          <a:p>
            <a:pPr marL="342900" lvl="0" indent="-247650" algn="just" rtl="0">
              <a:spcBef>
                <a:spcPts val="300"/>
              </a:spcBef>
              <a:spcAft>
                <a:spcPts val="0"/>
              </a:spcAft>
              <a:buClr>
                <a:schemeClr val="dk1"/>
              </a:buClr>
              <a:buSzPts val="1500"/>
              <a:buFont typeface="Noto Sans Symbols"/>
              <a:buNone/>
            </a:pPr>
            <a:endParaRPr sz="1500"/>
          </a:p>
          <a:p>
            <a:pPr marL="342900" lvl="0" indent="-247650" algn="just" rtl="0">
              <a:spcBef>
                <a:spcPts val="300"/>
              </a:spcBef>
              <a:spcAft>
                <a:spcPts val="0"/>
              </a:spcAft>
              <a:buClr>
                <a:schemeClr val="dk1"/>
              </a:buClr>
              <a:buSzPts val="1500"/>
              <a:buFont typeface="Noto Sans Symbols"/>
              <a:buNone/>
            </a:pPr>
            <a:endParaRPr sz="15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pic>
        <p:nvPicPr>
          <p:cNvPr id="1047" name="Google Shape;1047;p113"/>
          <p:cNvPicPr preferRelativeResize="0"/>
          <p:nvPr/>
        </p:nvPicPr>
        <p:blipFill rotWithShape="1">
          <a:blip r:embed="rId3">
            <a:alphaModFix/>
          </a:blip>
          <a:srcRect/>
          <a:stretch/>
        </p:blipFill>
        <p:spPr>
          <a:xfrm>
            <a:off x="1619672" y="-531440"/>
            <a:ext cx="6120680" cy="8119173"/>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pic>
        <p:nvPicPr>
          <p:cNvPr id="1052" name="Google Shape;1052;p114"/>
          <p:cNvPicPr preferRelativeResize="0"/>
          <p:nvPr/>
        </p:nvPicPr>
        <p:blipFill rotWithShape="1">
          <a:blip r:embed="rId3">
            <a:alphaModFix/>
          </a:blip>
          <a:srcRect/>
          <a:stretch/>
        </p:blipFill>
        <p:spPr>
          <a:xfrm>
            <a:off x="1466850" y="342900"/>
            <a:ext cx="6208713" cy="617220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graphicFrame>
        <p:nvGraphicFramePr>
          <p:cNvPr id="1057" name="Google Shape;1057;p115"/>
          <p:cNvGraphicFramePr/>
          <p:nvPr/>
        </p:nvGraphicFramePr>
        <p:xfrm>
          <a:off x="2195736" y="116633"/>
          <a:ext cx="3000000" cy="3000000"/>
        </p:xfrm>
        <a:graphic>
          <a:graphicData uri="http://schemas.openxmlformats.org/drawingml/2006/table">
            <a:tbl>
              <a:tblPr>
                <a:noFill/>
                <a:tableStyleId>{31CF5BF8-517E-4486-9D29-B4BFFF768F86}</a:tableStyleId>
              </a:tblPr>
              <a:tblGrid>
                <a:gridCol w="5184575">
                  <a:extLst>
                    <a:ext uri="{9D8B030D-6E8A-4147-A177-3AD203B41FA5}">
                      <a16:colId xmlns:a16="http://schemas.microsoft.com/office/drawing/2014/main" val="20000"/>
                    </a:ext>
                  </a:extLst>
                </a:gridCol>
              </a:tblGrid>
              <a:tr h="369175">
                <a:tc>
                  <a:txBody>
                    <a:bodyPr/>
                    <a:lstStyle/>
                    <a:p>
                      <a:pPr marL="0" marR="0" lvl="0" indent="0" algn="just" rtl="0">
                        <a:spcBef>
                          <a:spcPts val="0"/>
                        </a:spcBef>
                        <a:spcAft>
                          <a:spcPts val="0"/>
                        </a:spcAft>
                        <a:buNone/>
                      </a:pPr>
                      <a:r>
                        <a:rPr lang="en-US" sz="1600" b="1" u="none" strike="noStrike" cap="none">
                          <a:solidFill>
                            <a:srgbClr val="C9211E"/>
                          </a:solidFill>
                          <a:latin typeface="Times New Roman"/>
                          <a:ea typeface="Times New Roman"/>
                          <a:cs typeface="Times New Roman"/>
                          <a:sym typeface="Times New Roman"/>
                        </a:rPr>
                        <a:t>Assessment Quiz</a:t>
                      </a:r>
                      <a:r>
                        <a:rPr lang="en-US" sz="1600" u="none" strike="noStrike" cap="none">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446225">
                <a:tc>
                  <a:txBody>
                    <a:bodyPr/>
                    <a:lstStyle/>
                    <a:p>
                      <a:pPr marL="0" marR="0" lvl="0" indent="0" algn="just" rtl="0">
                        <a:spcBef>
                          <a:spcPts val="0"/>
                        </a:spcBef>
                        <a:spcAft>
                          <a:spcPts val="0"/>
                        </a:spcAft>
                        <a:buNone/>
                      </a:pPr>
                      <a:r>
                        <a:rPr lang="en-US" sz="1000" b="1" u="none" strike="noStrike" cap="none">
                          <a:solidFill>
                            <a:srgbClr val="FFFFFF"/>
                          </a:solidFill>
                          <a:latin typeface="Times New Roman"/>
                          <a:ea typeface="Times New Roman"/>
                          <a:cs typeface="Times New Roman"/>
                          <a:sym typeface="Times New Roman"/>
                        </a:rPr>
                        <a:t>1) Which are the warn signs associated  with the Gaming Addiction Disorder?</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158466"/>
                    </a:solidFill>
                  </a:tcPr>
                </a:tc>
                <a:extLst>
                  <a:ext uri="{0D108BD9-81ED-4DB2-BD59-A6C34878D82A}">
                    <a16:rowId xmlns:a16="http://schemas.microsoft.com/office/drawing/2014/main" val="10001"/>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569300">
                <a:tc>
                  <a:txBody>
                    <a:bodyPr/>
                    <a:lstStyle/>
                    <a:p>
                      <a:pPr marL="0" marR="0" lvl="0" indent="0" algn="just" rtl="0">
                        <a:spcBef>
                          <a:spcPts val="0"/>
                        </a:spcBef>
                        <a:spcAft>
                          <a:spcPts val="0"/>
                        </a:spcAft>
                        <a:buNone/>
                      </a:pPr>
                      <a:r>
                        <a:rPr lang="en-US" sz="1000" b="1" u="none" strike="noStrike" cap="none">
                          <a:solidFill>
                            <a:srgbClr val="FFFFFF"/>
                          </a:solidFill>
                          <a:latin typeface="Times New Roman"/>
                          <a:ea typeface="Times New Roman"/>
                          <a:cs typeface="Times New Roman"/>
                          <a:sym typeface="Times New Roman"/>
                        </a:rPr>
                        <a:t>2) Gaming Addiction has multiple psycho/social consequences. Which of these influence student the most.</a:t>
                      </a:r>
                      <a:endParaRPr sz="500" u="none" strike="noStrike" cap="none">
                        <a:latin typeface="Times"/>
                        <a:ea typeface="Times"/>
                        <a:cs typeface="Times"/>
                        <a:sym typeface="Times"/>
                      </a:endParaRPr>
                    </a:p>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158466"/>
                    </a:solidFill>
                  </a:tcPr>
                </a:tc>
                <a:extLst>
                  <a:ext uri="{0D108BD9-81ED-4DB2-BD59-A6C34878D82A}">
                    <a16:rowId xmlns:a16="http://schemas.microsoft.com/office/drawing/2014/main" val="10009"/>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17"/>
                  </a:ext>
                </a:extLst>
              </a:tr>
              <a:tr h="169050">
                <a:tc>
                  <a:txBody>
                    <a:bodyPr/>
                    <a:lstStyle/>
                    <a:p>
                      <a:pPr marL="0" marR="0" lvl="0" indent="0" algn="just" rtl="0">
                        <a:spcBef>
                          <a:spcPts val="0"/>
                        </a:spcBef>
                        <a:spcAft>
                          <a:spcPts val="0"/>
                        </a:spcAft>
                        <a:buNone/>
                      </a:pPr>
                      <a:r>
                        <a:rPr lang="en-US" sz="600" b="1" u="none" strike="noStrike" cap="none">
                          <a:solidFill>
                            <a:srgbClr val="FFFFFF"/>
                          </a:solidFill>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18"/>
                  </a:ext>
                </a:extLst>
              </a:tr>
              <a:tr h="569300">
                <a:tc>
                  <a:txBody>
                    <a:bodyPr/>
                    <a:lstStyle/>
                    <a:p>
                      <a:pPr marL="0" marR="0" lvl="0" indent="0" algn="l" rtl="0">
                        <a:spcBef>
                          <a:spcPts val="0"/>
                        </a:spcBef>
                        <a:spcAft>
                          <a:spcPts val="0"/>
                        </a:spcAft>
                        <a:buNone/>
                      </a:pPr>
                      <a:r>
                        <a:rPr lang="en-US" sz="1000" b="1" u="none" strike="noStrike" cap="none">
                          <a:solidFill>
                            <a:srgbClr val="FFFFFF"/>
                          </a:solidFill>
                          <a:latin typeface="Times New Roman"/>
                          <a:ea typeface="Times New Roman"/>
                          <a:cs typeface="Times New Roman"/>
                          <a:sym typeface="Times New Roman"/>
                        </a:rPr>
                        <a:t> 3) Name of intervention strategy to prevent Gaming Addiction that can be applied with your students.</a:t>
                      </a:r>
                      <a:endParaRPr sz="500" u="none" strike="noStrike" cap="none">
                        <a:latin typeface="Times"/>
                        <a:ea typeface="Times"/>
                        <a:cs typeface="Times"/>
                        <a:sym typeface="Times"/>
                      </a:endParaRPr>
                    </a:p>
                    <a:p>
                      <a:pPr marL="0" marR="0" lvl="0" indent="0" algn="just" rtl="0">
                        <a:spcBef>
                          <a:spcPts val="0"/>
                        </a:spcBef>
                        <a:spcAft>
                          <a:spcPts val="0"/>
                        </a:spcAft>
                        <a:buNone/>
                      </a:pPr>
                      <a:r>
                        <a:rPr lang="en-US" sz="600" u="none" strike="noStrike" cap="none">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158466"/>
                    </a:solidFill>
                  </a:tcPr>
                </a:tc>
                <a:extLst>
                  <a:ext uri="{0D108BD9-81ED-4DB2-BD59-A6C34878D82A}">
                    <a16:rowId xmlns:a16="http://schemas.microsoft.com/office/drawing/2014/main" val="10019"/>
                  </a:ext>
                </a:extLst>
              </a:tr>
              <a:tr h="169050">
                <a:tc>
                  <a:txBody>
                    <a:bodyPr/>
                    <a:lstStyle/>
                    <a:p>
                      <a:pPr marL="0" marR="0" lvl="0" indent="0" algn="just" rtl="0">
                        <a:spcBef>
                          <a:spcPts val="0"/>
                        </a:spcBef>
                        <a:spcAft>
                          <a:spcPts val="0"/>
                        </a:spcAft>
                        <a:buNone/>
                      </a:pPr>
                      <a:r>
                        <a:rPr lang="en-US" sz="600" u="none" strike="noStrike" cap="none">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20"/>
                  </a:ext>
                </a:extLst>
              </a:tr>
              <a:tr h="169050">
                <a:tc>
                  <a:txBody>
                    <a:bodyPr/>
                    <a:lstStyle/>
                    <a:p>
                      <a:pPr marL="0" marR="0" lvl="0" indent="0" algn="just" rtl="0">
                        <a:spcBef>
                          <a:spcPts val="0"/>
                        </a:spcBef>
                        <a:spcAft>
                          <a:spcPts val="0"/>
                        </a:spcAft>
                        <a:buNone/>
                      </a:pPr>
                      <a:r>
                        <a:rPr lang="en-US" sz="600" u="none" strike="noStrike" cap="none">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21"/>
                  </a:ext>
                </a:extLst>
              </a:tr>
              <a:tr h="169050">
                <a:tc>
                  <a:txBody>
                    <a:bodyPr/>
                    <a:lstStyle/>
                    <a:p>
                      <a:pPr marL="0" marR="0" lvl="0" indent="0" algn="just" rtl="0">
                        <a:spcBef>
                          <a:spcPts val="0"/>
                        </a:spcBef>
                        <a:spcAft>
                          <a:spcPts val="0"/>
                        </a:spcAft>
                        <a:buNone/>
                      </a:pPr>
                      <a:r>
                        <a:rPr lang="en-US" sz="600" u="none" strike="noStrike" cap="none">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22"/>
                  </a:ext>
                </a:extLst>
              </a:tr>
              <a:tr h="169050">
                <a:tc>
                  <a:txBody>
                    <a:bodyPr/>
                    <a:lstStyle/>
                    <a:p>
                      <a:pPr marL="0" marR="0" lvl="0" indent="0" algn="just" rtl="0">
                        <a:spcBef>
                          <a:spcPts val="0"/>
                        </a:spcBef>
                        <a:spcAft>
                          <a:spcPts val="0"/>
                        </a:spcAft>
                        <a:buNone/>
                      </a:pPr>
                      <a:r>
                        <a:rPr lang="en-US" sz="600" u="none" strike="noStrike" cap="none">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23"/>
                  </a:ext>
                </a:extLst>
              </a:tr>
              <a:tr h="169050">
                <a:tc>
                  <a:txBody>
                    <a:bodyPr/>
                    <a:lstStyle/>
                    <a:p>
                      <a:pPr marL="0" marR="0" lvl="0" indent="0" algn="just" rtl="0">
                        <a:spcBef>
                          <a:spcPts val="0"/>
                        </a:spcBef>
                        <a:spcAft>
                          <a:spcPts val="0"/>
                        </a:spcAft>
                        <a:buNone/>
                      </a:pPr>
                      <a:r>
                        <a:rPr lang="en-US" sz="600" u="none" strike="noStrike" cap="none">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24"/>
                  </a:ext>
                </a:extLst>
              </a:tr>
              <a:tr h="169050">
                <a:tc>
                  <a:txBody>
                    <a:bodyPr/>
                    <a:lstStyle/>
                    <a:p>
                      <a:pPr marL="0" marR="0" lvl="0" indent="0" algn="just" rtl="0">
                        <a:spcBef>
                          <a:spcPts val="0"/>
                        </a:spcBef>
                        <a:spcAft>
                          <a:spcPts val="0"/>
                        </a:spcAft>
                        <a:buNone/>
                      </a:pPr>
                      <a:r>
                        <a:rPr lang="en-US" sz="600" u="none" strike="noStrike" cap="none">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25"/>
                  </a:ext>
                </a:extLst>
              </a:tr>
              <a:tr h="169050">
                <a:tc>
                  <a:txBody>
                    <a:bodyPr/>
                    <a:lstStyle/>
                    <a:p>
                      <a:pPr marL="0" marR="0" lvl="0" indent="0" algn="just" rtl="0">
                        <a:spcBef>
                          <a:spcPts val="0"/>
                        </a:spcBef>
                        <a:spcAft>
                          <a:spcPts val="0"/>
                        </a:spcAft>
                        <a:buNone/>
                      </a:pPr>
                      <a:r>
                        <a:rPr lang="en-US" sz="600" u="none" strike="noStrike" cap="none">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26"/>
                  </a:ext>
                </a:extLst>
              </a:tr>
              <a:tr h="169050">
                <a:tc>
                  <a:txBody>
                    <a:bodyPr/>
                    <a:lstStyle/>
                    <a:p>
                      <a:pPr marL="0" marR="0" lvl="0" indent="0" algn="just" rtl="0">
                        <a:spcBef>
                          <a:spcPts val="0"/>
                        </a:spcBef>
                        <a:spcAft>
                          <a:spcPts val="0"/>
                        </a:spcAft>
                        <a:buNone/>
                      </a:pPr>
                      <a:r>
                        <a:rPr lang="en-US" sz="600" u="none" strike="noStrike" cap="none">
                          <a:latin typeface="Times New Roman"/>
                          <a:ea typeface="Times New Roman"/>
                          <a:cs typeface="Times New Roman"/>
                          <a:sym typeface="Times New Roman"/>
                        </a:rPr>
                        <a:t> </a:t>
                      </a:r>
                      <a:endParaRPr sz="500" u="none" strike="noStrike" cap="none">
                        <a:latin typeface="Times"/>
                        <a:ea typeface="Times"/>
                        <a:cs typeface="Times"/>
                        <a:sym typeface="Times"/>
                      </a:endParaRPr>
                    </a:p>
                  </a:txBody>
                  <a:tcPr marL="15700" marR="15700" marT="15700" marB="1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27"/>
                  </a:ext>
                </a:extLst>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16"/>
          <p:cNvSpPr txBox="1">
            <a:spLocks noGrp="1"/>
          </p:cNvSpPr>
          <p:nvPr>
            <p:ph type="title"/>
          </p:nvPr>
        </p:nvSpPr>
        <p:spPr>
          <a:xfrm>
            <a:off x="457200" y="-99392"/>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References:</a:t>
            </a:r>
            <a:br>
              <a:rPr lang="en-US"/>
            </a:br>
            <a:endParaRPr/>
          </a:p>
        </p:txBody>
      </p:sp>
      <p:sp>
        <p:nvSpPr>
          <p:cNvPr id="1063" name="Google Shape;1063;p116"/>
          <p:cNvSpPr txBox="1">
            <a:spLocks noGrp="1"/>
          </p:cNvSpPr>
          <p:nvPr>
            <p:ph type="body" idx="1"/>
          </p:nvPr>
        </p:nvSpPr>
        <p:spPr>
          <a:xfrm>
            <a:off x="179512" y="332656"/>
            <a:ext cx="8784976" cy="597666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200"/>
              <a:buFont typeface="Noto Sans Symbols"/>
              <a:buChar char="▪"/>
            </a:pPr>
            <a:r>
              <a:rPr lang="en-US" sz="1200"/>
              <a:t>[1] Sugaya N, Shirasaka T, Takahashi K, et al. (2019) Bio-psychosocial factors of children and adolescents with internet gaming disorder: a systematic review. BioPsychoSocial Medicine 13(1): 3. DOI: 10.1186/s13030-019-0144-5.</a:t>
            </a:r>
            <a:endParaRPr/>
          </a:p>
          <a:p>
            <a:pPr marL="0" lvl="0" indent="0" algn="l" rtl="0">
              <a:spcBef>
                <a:spcPts val="240"/>
              </a:spcBef>
              <a:spcAft>
                <a:spcPts val="0"/>
              </a:spcAft>
              <a:buClr>
                <a:schemeClr val="dk1"/>
              </a:buClr>
              <a:buSzPts val="1200"/>
              <a:buNone/>
            </a:pPr>
            <a:r>
              <a:rPr lang="en-US" sz="1200"/>
              <a:t> </a:t>
            </a:r>
            <a:endParaRPr/>
          </a:p>
          <a:p>
            <a:pPr marL="342900" lvl="0" indent="-342900" algn="l" rtl="0">
              <a:spcBef>
                <a:spcPts val="240"/>
              </a:spcBef>
              <a:spcAft>
                <a:spcPts val="0"/>
              </a:spcAft>
              <a:buClr>
                <a:schemeClr val="dk1"/>
              </a:buClr>
              <a:buSzPts val="1200"/>
              <a:buFont typeface="Noto Sans Symbols"/>
              <a:buChar char="▪"/>
            </a:pPr>
            <a:r>
              <a:rPr lang="en-US" sz="1200"/>
              <a:t>[2] </a:t>
            </a:r>
            <a:r>
              <a:rPr lang="en-US" sz="1200" u="sng">
                <a:solidFill>
                  <a:schemeClr val="hlink"/>
                </a:solidFill>
                <a:hlinkClick r:id="rId3"/>
              </a:rPr>
              <a:t>https://pubmed.ncbi.nlm.nih.gov/33028074/</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Font typeface="Noto Sans Symbols"/>
              <a:buChar char="▪"/>
            </a:pPr>
            <a:r>
              <a:rPr lang="en-US" sz="1200"/>
              <a:t>[3] </a:t>
            </a:r>
            <a:r>
              <a:rPr lang="en-US" sz="1200" u="sng">
                <a:solidFill>
                  <a:schemeClr val="hlink"/>
                </a:solidFill>
                <a:hlinkClick r:id="rId4"/>
              </a:rPr>
              <a:t>https://www.dak.de/dak/gesundheit/fortsetzung-der-dak-studie-gaming-social-media-und-corona-2507354.html#/</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Font typeface="Noto Sans Symbols"/>
              <a:buChar char="▪"/>
            </a:pPr>
            <a:r>
              <a:rPr lang="en-US" sz="1200"/>
              <a:t>[4] </a:t>
            </a:r>
            <a:r>
              <a:rPr lang="en-US" sz="1200" u="sng">
                <a:solidFill>
                  <a:schemeClr val="hlink"/>
                </a:solidFill>
                <a:hlinkClick r:id="rId5"/>
              </a:rPr>
              <a:t>https://www.wissen.de/die-geschichte-der-computerspiele</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Font typeface="Noto Sans Symbols"/>
              <a:buChar char="▪"/>
            </a:pPr>
            <a:r>
              <a:rPr lang="en-US" sz="1200"/>
              <a:t>[5] </a:t>
            </a:r>
            <a:r>
              <a:rPr lang="en-US" sz="1200" u="sng">
                <a:solidFill>
                  <a:schemeClr val="hlink"/>
                </a:solidFill>
                <a:hlinkClick r:id="rId6"/>
              </a:rPr>
              <a:t>https://www.idtech.com/blog/different-types-of-video-game-genres</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Font typeface="Noto Sans Symbols"/>
              <a:buChar char="▪"/>
            </a:pPr>
            <a:r>
              <a:rPr lang="en-US" sz="1200"/>
              <a:t>[6] </a:t>
            </a:r>
            <a:r>
              <a:rPr lang="en-US" sz="1200" u="sng">
                <a:solidFill>
                  <a:schemeClr val="hlink"/>
                </a:solidFill>
                <a:hlinkClick r:id="rId7"/>
              </a:rPr>
              <a:t>Statista: https://www.statista.com/statistics/748044/number-video-gamers-world/</a:t>
            </a:r>
            <a:endParaRPr sz="1200"/>
          </a:p>
          <a:p>
            <a:pPr marL="0" lvl="0" indent="0" algn="l" rtl="0">
              <a:spcBef>
                <a:spcPts val="240"/>
              </a:spcBef>
              <a:spcAft>
                <a:spcPts val="0"/>
              </a:spcAft>
              <a:buClr>
                <a:schemeClr val="dk1"/>
              </a:buClr>
              <a:buSzPts val="1200"/>
              <a:buNone/>
            </a:pPr>
            <a:r>
              <a:rPr lang="en-US" sz="1200"/>
              <a:t> </a:t>
            </a:r>
            <a:endParaRPr/>
          </a:p>
          <a:p>
            <a:pPr marL="342900" lvl="0" indent="-342900" algn="l" rtl="0">
              <a:spcBef>
                <a:spcPts val="240"/>
              </a:spcBef>
              <a:spcAft>
                <a:spcPts val="0"/>
              </a:spcAft>
              <a:buClr>
                <a:schemeClr val="dk1"/>
              </a:buClr>
              <a:buSzPts val="1200"/>
              <a:buFont typeface="Noto Sans Symbols"/>
              <a:buChar char="▪"/>
            </a:pPr>
            <a:r>
              <a:rPr lang="en-US" sz="1200"/>
              <a:t>[7] </a:t>
            </a:r>
            <a:r>
              <a:rPr lang="en-US" sz="1200" u="sng">
                <a:solidFill>
                  <a:schemeClr val="hlink"/>
                </a:solidFill>
                <a:hlinkClick r:id="rId8"/>
              </a:rPr>
              <a:t>https://www.bankmycell.com/blog/how-many-people-play-video-games</a:t>
            </a:r>
            <a:endParaRPr sz="1200"/>
          </a:p>
          <a:p>
            <a:pPr marL="0" lvl="0" indent="0" algn="l" rtl="0">
              <a:spcBef>
                <a:spcPts val="240"/>
              </a:spcBef>
              <a:spcAft>
                <a:spcPts val="0"/>
              </a:spcAft>
              <a:buClr>
                <a:schemeClr val="dk1"/>
              </a:buClr>
              <a:buSzPts val="1200"/>
              <a:buNone/>
            </a:pPr>
            <a:r>
              <a:rPr lang="en-US" sz="1200"/>
              <a:t> </a:t>
            </a:r>
            <a:endParaRPr/>
          </a:p>
          <a:p>
            <a:pPr marL="342900" lvl="0" indent="-342900" algn="l" rtl="0">
              <a:spcBef>
                <a:spcPts val="240"/>
              </a:spcBef>
              <a:spcAft>
                <a:spcPts val="0"/>
              </a:spcAft>
              <a:buClr>
                <a:schemeClr val="dk1"/>
              </a:buClr>
              <a:buSzPts val="1200"/>
              <a:buFont typeface="Noto Sans Symbols"/>
              <a:buChar char="▪"/>
            </a:pPr>
            <a:r>
              <a:rPr lang="en-US" sz="1200"/>
              <a:t>[8] American Psychiatric Association: Diagnostic and Statistical Manual of Mental Disorders (DSM-5), 5</a:t>
            </a:r>
            <a:r>
              <a:rPr lang="en-US" sz="1200" baseline="30000"/>
              <a:t>th</a:t>
            </a:r>
            <a:r>
              <a:rPr lang="en-US" sz="1200"/>
              <a:t> edition. Washington, DC, VA: American Psychiatric Association 2013</a:t>
            </a:r>
            <a:endParaRPr/>
          </a:p>
          <a:p>
            <a:pPr marL="0" lvl="0" indent="0" algn="l" rtl="0">
              <a:spcBef>
                <a:spcPts val="240"/>
              </a:spcBef>
              <a:spcAft>
                <a:spcPts val="0"/>
              </a:spcAft>
              <a:buClr>
                <a:schemeClr val="dk1"/>
              </a:buClr>
              <a:buSzPts val="1200"/>
              <a:buNone/>
            </a:pPr>
            <a:r>
              <a:rPr lang="en-US" sz="1200"/>
              <a:t> </a:t>
            </a:r>
            <a:endParaRPr/>
          </a:p>
          <a:p>
            <a:pPr marL="342900" lvl="0" indent="-342900" algn="l" rtl="0">
              <a:spcBef>
                <a:spcPts val="240"/>
              </a:spcBef>
              <a:spcAft>
                <a:spcPts val="0"/>
              </a:spcAft>
              <a:buClr>
                <a:schemeClr val="dk1"/>
              </a:buClr>
              <a:buSzPts val="1200"/>
              <a:buFont typeface="Noto Sans Symbols"/>
              <a:buChar char="▪"/>
            </a:pPr>
            <a:r>
              <a:rPr lang="en-US" sz="1200"/>
              <a:t>[9] Petry NM, Rehbein F, Ko CH, O‘Brien CP: Internet gaming disorder in the DSM-5. Curr Psychiatry Rep 2015; 17: 72</a:t>
            </a:r>
            <a:endParaRPr/>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Font typeface="Noto Sans Symbols"/>
              <a:buChar char="▪"/>
            </a:pPr>
            <a:r>
              <a:rPr lang="en-US" sz="1200"/>
              <a:t>[10] Petry NM, Rehbein F, Gentile DA, Lemmens JS, Rumpf HJ, Mossle T, Bischof G, Tao R, Fung DS, Borges G, et al. An international consensus for assessing Internet gaming disorder using the new DSM-5 approach. Addiction. 2014; 109(9):1399–406.</a:t>
            </a:r>
            <a:endParaRPr/>
          </a:p>
          <a:p>
            <a:pPr marL="0" lvl="0" indent="0" algn="l" rtl="0">
              <a:spcBef>
                <a:spcPts val="240"/>
              </a:spcBef>
              <a:spcAft>
                <a:spcPts val="0"/>
              </a:spcAft>
              <a:buClr>
                <a:schemeClr val="dk1"/>
              </a:buClr>
              <a:buSzPts val="1200"/>
              <a:buNone/>
            </a:pPr>
            <a:r>
              <a:rPr lang="en-US" sz="1200"/>
              <a:t> </a:t>
            </a:r>
            <a:endParaRPr/>
          </a:p>
          <a:p>
            <a:pPr marL="342900" lvl="0" indent="-342900" algn="l" rtl="0">
              <a:spcBef>
                <a:spcPts val="240"/>
              </a:spcBef>
              <a:spcAft>
                <a:spcPts val="0"/>
              </a:spcAft>
              <a:buClr>
                <a:schemeClr val="dk1"/>
              </a:buClr>
              <a:buSzPts val="1200"/>
              <a:buFont typeface="Noto Sans Symbols"/>
              <a:buChar char="▪"/>
            </a:pPr>
            <a:r>
              <a:rPr lang="en-US" sz="1200"/>
              <a:t>[11] Saunders JB, Hao W, Long J, King DL, Mann K, Fauth-Buhler M, Rumpf HJ, Bowden-Jones H, Rahimi-Movaghar A, Chung T, et al. Gaming disorder: its delineation as an important condition for diagnosis, management, and prevention. J. 2017;6(3):271–9.</a:t>
            </a:r>
            <a:endParaRPr sz="1200"/>
          </a:p>
          <a:p>
            <a:pPr marL="342900" lvl="0" indent="-266700" algn="l" rtl="0">
              <a:spcBef>
                <a:spcPts val="240"/>
              </a:spcBef>
              <a:spcAft>
                <a:spcPts val="0"/>
              </a:spcAft>
              <a:buClr>
                <a:schemeClr val="dk1"/>
              </a:buClr>
              <a:buSzPts val="1200"/>
              <a:buFont typeface="Noto Sans Symbols"/>
              <a:buNone/>
            </a:pPr>
            <a:endParaRPr sz="1200"/>
          </a:p>
          <a:p>
            <a:pPr marL="342900" lvl="0" indent="-342900" algn="l" rtl="0">
              <a:spcBef>
                <a:spcPts val="240"/>
              </a:spcBef>
              <a:spcAft>
                <a:spcPts val="0"/>
              </a:spcAft>
              <a:buClr>
                <a:schemeClr val="dk1"/>
              </a:buClr>
              <a:buSzPts val="1200"/>
              <a:buFont typeface="Noto Sans Symbols"/>
              <a:buChar char="▪"/>
            </a:pPr>
            <a:r>
              <a:rPr lang="en-US" sz="1200"/>
              <a:t>[12] Gaming disorder [http://www.who.int/features/qa/gaming disorder/en/]. Accessed 15 May 2019.</a:t>
            </a:r>
            <a:endParaRPr/>
          </a:p>
          <a:p>
            <a:pPr marL="342900" lvl="0" indent="-266700" algn="l" rtl="0">
              <a:spcBef>
                <a:spcPts val="240"/>
              </a:spcBef>
              <a:spcAft>
                <a:spcPts val="0"/>
              </a:spcAft>
              <a:buClr>
                <a:schemeClr val="dk1"/>
              </a:buClr>
              <a:buSzPts val="1200"/>
              <a:buFont typeface="Noto Sans Symbols"/>
              <a:buNone/>
            </a:pPr>
            <a:endParaRPr sz="1200"/>
          </a:p>
          <a:p>
            <a:pPr marL="342900" lvl="0" indent="-342900" algn="l" rtl="0">
              <a:spcBef>
                <a:spcPts val="240"/>
              </a:spcBef>
              <a:spcAft>
                <a:spcPts val="0"/>
              </a:spcAft>
              <a:buClr>
                <a:schemeClr val="dk1"/>
              </a:buClr>
              <a:buSzPts val="1200"/>
              <a:buFont typeface="Noto Sans Symbols"/>
              <a:buChar char="▪"/>
            </a:pPr>
            <a:r>
              <a:rPr lang="en-US" sz="1200"/>
              <a:t>[13] World Health Organization. (2018). International classification of diseases for mortality and morbidity statistics (11th Revision). </a:t>
            </a:r>
            <a:r>
              <a:rPr lang="en-US" sz="1200" u="sng">
                <a:solidFill>
                  <a:schemeClr val="hlink"/>
                </a:solidFill>
                <a:hlinkClick r:id="rId9"/>
              </a:rPr>
              <a:t>https://icd.who.int/browse11/l-m/en</a:t>
            </a:r>
            <a:endParaRPr sz="1200"/>
          </a:p>
          <a:p>
            <a:pPr marL="342900" lvl="0" indent="-266700" algn="l" rtl="0">
              <a:spcBef>
                <a:spcPts val="240"/>
              </a:spcBef>
              <a:spcAft>
                <a:spcPts val="0"/>
              </a:spcAft>
              <a:buClr>
                <a:schemeClr val="dk1"/>
              </a:buClr>
              <a:buSzPts val="1200"/>
              <a:buFont typeface="Noto Sans Symbols"/>
              <a:buNone/>
            </a:pPr>
            <a:endParaRPr sz="1200"/>
          </a:p>
          <a:p>
            <a:pPr marL="342900" lvl="0" indent="-266700" algn="l" rtl="0">
              <a:spcBef>
                <a:spcPts val="240"/>
              </a:spcBef>
              <a:spcAft>
                <a:spcPts val="0"/>
              </a:spcAft>
              <a:buClr>
                <a:schemeClr val="dk1"/>
              </a:buClr>
              <a:buSzPts val="1200"/>
              <a:buFont typeface="Noto Sans Symbols"/>
              <a:buNone/>
            </a:pPr>
            <a:endParaRPr sz="12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17"/>
          <p:cNvSpPr txBox="1">
            <a:spLocks noGrp="1"/>
          </p:cNvSpPr>
          <p:nvPr>
            <p:ph type="title"/>
          </p:nvPr>
        </p:nvSpPr>
        <p:spPr>
          <a:xfrm>
            <a:off x="457200" y="-99392"/>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References:</a:t>
            </a:r>
            <a:br>
              <a:rPr lang="en-US"/>
            </a:br>
            <a:endParaRPr/>
          </a:p>
        </p:txBody>
      </p:sp>
      <p:sp>
        <p:nvSpPr>
          <p:cNvPr id="1069" name="Google Shape;1069;p117"/>
          <p:cNvSpPr txBox="1">
            <a:spLocks noGrp="1"/>
          </p:cNvSpPr>
          <p:nvPr>
            <p:ph type="body" idx="1"/>
          </p:nvPr>
        </p:nvSpPr>
        <p:spPr>
          <a:xfrm>
            <a:off x="457200" y="548680"/>
            <a:ext cx="8229600" cy="597666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200"/>
              <a:buChar char="•"/>
            </a:pPr>
            <a:r>
              <a:rPr lang="en-US" sz="1200" u="sng">
                <a:solidFill>
                  <a:schemeClr val="hlink"/>
                </a:solidFill>
                <a:hlinkClick r:id="rId3"/>
              </a:rPr>
              <a:t>[</a:t>
            </a:r>
            <a:r>
              <a:rPr lang="en-US" sz="1200"/>
              <a:t>1</a:t>
            </a:r>
            <a:r>
              <a:rPr lang="en-US" sz="1200" u="sng">
                <a:solidFill>
                  <a:schemeClr val="hlink"/>
                </a:solidFill>
                <a:hlinkClick r:id="rId4"/>
              </a:rPr>
              <a:t>4] https://icd.who.int/dev11/lm/en#/</a:t>
            </a:r>
            <a:r>
              <a:rPr lang="en-US" sz="1200" u="sng">
                <a:solidFill>
                  <a:schemeClr val="hlink"/>
                </a:solidFill>
                <a:hlinkClick r:id="rId3"/>
              </a:rPr>
              <a:t>http%3a%2f%2fid.who.int%2ficd%2fentity%2f1448597234</a:t>
            </a:r>
            <a:endParaRPr sz="1200"/>
          </a:p>
          <a:p>
            <a:pPr marL="0" lvl="0" indent="0" algn="l" rtl="0">
              <a:spcBef>
                <a:spcPts val="240"/>
              </a:spcBef>
              <a:spcAft>
                <a:spcPts val="0"/>
              </a:spcAft>
              <a:buClr>
                <a:schemeClr val="dk1"/>
              </a:buClr>
              <a:buSzPts val="1200"/>
              <a:buNone/>
            </a:pPr>
            <a:r>
              <a:rPr lang="en-US" sz="1200"/>
              <a:t> </a:t>
            </a:r>
            <a:endParaRPr/>
          </a:p>
          <a:p>
            <a:pPr marL="342900" lvl="0" indent="-342900" algn="l" rtl="0">
              <a:spcBef>
                <a:spcPts val="240"/>
              </a:spcBef>
              <a:spcAft>
                <a:spcPts val="0"/>
              </a:spcAft>
              <a:buClr>
                <a:schemeClr val="dk1"/>
              </a:buClr>
              <a:buSzPts val="1200"/>
              <a:buChar char="•"/>
            </a:pPr>
            <a:r>
              <a:rPr lang="en-US" sz="1200" u="sng">
                <a:solidFill>
                  <a:schemeClr val="hlink"/>
                </a:solidFill>
                <a:hlinkClick r:id="rId4"/>
              </a:rPr>
              <a:t>[15] https</a:t>
            </a:r>
            <a:r>
              <a:rPr lang="en-US" sz="1200" u="sng">
                <a:solidFill>
                  <a:schemeClr val="hlink"/>
                </a:solidFill>
                <a:hlinkClick r:id="rId3"/>
              </a:rPr>
              <a:t>://www.who.int/news/item/18-06-2018-who-releases-new-international-classification-of-diseases-(icd-11)</a:t>
            </a:r>
            <a:endParaRPr sz="1200"/>
          </a:p>
          <a:p>
            <a:pPr marL="0" lvl="0" indent="0" algn="l" rtl="0">
              <a:spcBef>
                <a:spcPts val="240"/>
              </a:spcBef>
              <a:spcAft>
                <a:spcPts val="0"/>
              </a:spcAft>
              <a:buClr>
                <a:schemeClr val="dk1"/>
              </a:buClr>
              <a:buSzPts val="1200"/>
              <a:buNone/>
            </a:pPr>
            <a:r>
              <a:rPr lang="en-US" sz="1200"/>
              <a:t> </a:t>
            </a:r>
            <a:endParaRPr/>
          </a:p>
          <a:p>
            <a:pPr marL="342900" lvl="0" indent="-342900" algn="l" rtl="0">
              <a:spcBef>
                <a:spcPts val="240"/>
              </a:spcBef>
              <a:spcAft>
                <a:spcPts val="0"/>
              </a:spcAft>
              <a:buClr>
                <a:schemeClr val="dk1"/>
              </a:buClr>
              <a:buSzPts val="1200"/>
              <a:buChar char="•"/>
            </a:pPr>
            <a:r>
              <a:rPr lang="en-US" sz="1200"/>
              <a:t>[16] Kielholz, Paul/Ladewig, Dieter (1973): Die Abhängigkeit von Drogen. München: dtv. </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Char char="•"/>
            </a:pPr>
            <a:r>
              <a:rPr lang="en-US" sz="1200"/>
              <a:t>[17] </a:t>
            </a:r>
            <a:r>
              <a:rPr lang="en-US" sz="1200" u="sng">
                <a:solidFill>
                  <a:schemeClr val="hlink"/>
                </a:solidFill>
                <a:hlinkClick r:id="rId5"/>
              </a:rPr>
              <a:t>https://dr-armin-kaser.com/computerspiel-sucht/</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Char char="•"/>
            </a:pPr>
            <a:r>
              <a:rPr lang="en-US" sz="1200"/>
              <a:t>[18] </a:t>
            </a:r>
            <a:r>
              <a:rPr lang="en-US" sz="1200" u="sng">
                <a:solidFill>
                  <a:schemeClr val="hlink"/>
                </a:solidFill>
                <a:hlinkClick r:id="rId6"/>
              </a:rPr>
              <a:t>https://www.bewerbungen.de/berufsleben/erfolg-im-job/computerspiele-wie-sie-deine-beruflichen-faehigkeiten-foerdern/</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Char char="•"/>
            </a:pPr>
            <a:r>
              <a:rPr lang="en-US" sz="1200"/>
              <a:t>[19] https://gamequitters.com/negative-effects-of-video-games/</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Char char="•"/>
            </a:pPr>
            <a:r>
              <a:rPr lang="en-US" sz="1200"/>
              <a:t>[20] Paschke K, Austermann MI, Thomasius R. Assessing ICD-11 Gaming Disorder in Adolescent Gamers: Development and Validation of the Gaming Disorder Scale for Adolescents (GADIS-A). J Clin Med. 2020 Apr 2;9(4):993. doi: 10.3390/jcm9040993. PMID: 32252305; PMCID: PMC7230491</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Char char="•"/>
            </a:pPr>
            <a:r>
              <a:rPr lang="en-US" sz="1200"/>
              <a:t>[21] </a:t>
            </a:r>
            <a:r>
              <a:rPr lang="en-US" sz="1200" u="sng">
                <a:solidFill>
                  <a:schemeClr val="hlink"/>
                </a:solidFill>
                <a:hlinkClick r:id="rId7"/>
              </a:rPr>
              <a:t>https://izi.br.de/english/about_us.htm</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Char char="•"/>
            </a:pPr>
            <a:r>
              <a:rPr lang="en-US" sz="1200"/>
              <a:t>[22] https://dr-armin-kaser.com/computerspiel-sucht/professionelle-hilfe/therapie/#Verhaltenstherapie</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Char char="•"/>
            </a:pPr>
            <a:r>
              <a:rPr lang="en-US" sz="1200"/>
              <a:t>[23] </a:t>
            </a:r>
            <a:r>
              <a:rPr lang="en-US" sz="1200" u="sng">
                <a:solidFill>
                  <a:schemeClr val="hlink"/>
                </a:solidFill>
                <a:hlinkClick r:id="rId8"/>
              </a:rPr>
              <a:t>https://www.mpfs.de/studien/jim-studie/2022/</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Char char="•"/>
            </a:pPr>
            <a:r>
              <a:rPr lang="en-US" sz="1200"/>
              <a:t>[24] https://www.mpfs.de/studien/kim-studie/2020/</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Char char="•"/>
            </a:pPr>
            <a:r>
              <a:rPr lang="en-US" sz="1200"/>
              <a:t>[25] https://www.dak.de/dak/gesundheit/fortsetzung-der-dak-studie-gaming-social-media-und-corona-2507354.html#/</a:t>
            </a:r>
            <a:endParaRPr sz="1200"/>
          </a:p>
          <a:p>
            <a:pPr marL="0" lvl="0" indent="0" algn="l" rtl="0">
              <a:spcBef>
                <a:spcPts val="240"/>
              </a:spcBef>
              <a:spcAft>
                <a:spcPts val="0"/>
              </a:spcAft>
              <a:buClr>
                <a:schemeClr val="dk1"/>
              </a:buClr>
              <a:buSzPts val="1200"/>
              <a:buNone/>
            </a:pPr>
            <a:r>
              <a:rPr lang="en-US" sz="1200"/>
              <a:t> </a:t>
            </a:r>
            <a:endParaRPr sz="1200"/>
          </a:p>
          <a:p>
            <a:pPr marL="342900" lvl="0" indent="-342900" algn="l" rtl="0">
              <a:spcBef>
                <a:spcPts val="240"/>
              </a:spcBef>
              <a:spcAft>
                <a:spcPts val="0"/>
              </a:spcAft>
              <a:buClr>
                <a:schemeClr val="dk1"/>
              </a:buClr>
              <a:buSzPts val="1200"/>
              <a:buChar char="•"/>
            </a:pPr>
            <a:r>
              <a:rPr lang="en-US" sz="1200"/>
              <a:t>[26] https://www.dak.de/dak/bundesthemen/computerspielsucht-2296282.html#/</a:t>
            </a:r>
            <a:endParaRPr sz="1200"/>
          </a:p>
          <a:p>
            <a:pPr marL="342900" lvl="0" indent="-273050" algn="l" rtl="0">
              <a:spcBef>
                <a:spcPts val="220"/>
              </a:spcBef>
              <a:spcAft>
                <a:spcPts val="0"/>
              </a:spcAft>
              <a:buClr>
                <a:schemeClr val="dk1"/>
              </a:buClr>
              <a:buSzPts val="1100"/>
              <a:buFont typeface="Noto Sans Symbols"/>
              <a:buNone/>
            </a:pPr>
            <a:endParaRPr sz="1100"/>
          </a:p>
          <a:p>
            <a:pPr marL="342900" lvl="0" indent="-273050" algn="l" rtl="0">
              <a:spcBef>
                <a:spcPts val="220"/>
              </a:spcBef>
              <a:spcAft>
                <a:spcPts val="0"/>
              </a:spcAft>
              <a:buClr>
                <a:schemeClr val="dk1"/>
              </a:buClr>
              <a:buSzPts val="1100"/>
              <a:buFont typeface="Noto Sans Symbols"/>
              <a:buNone/>
            </a:pP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title"/>
          </p:nvPr>
        </p:nvSpPr>
        <p:spPr>
          <a:xfrm>
            <a:off x="0" y="6085"/>
            <a:ext cx="9252520" cy="78296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Most Relevant Video Game Categories</a:t>
            </a:r>
            <a:endParaRPr sz="3200" b="1">
              <a:solidFill>
                <a:srgbClr val="C00000"/>
              </a:solidFill>
            </a:endParaRPr>
          </a:p>
        </p:txBody>
      </p:sp>
      <p:sp>
        <p:nvSpPr>
          <p:cNvPr id="197" name="Google Shape;197;p12"/>
          <p:cNvSpPr txBox="1">
            <a:spLocks noGrp="1"/>
          </p:cNvSpPr>
          <p:nvPr>
            <p:ph type="body" idx="1"/>
          </p:nvPr>
        </p:nvSpPr>
        <p:spPr>
          <a:xfrm>
            <a:off x="323528" y="620688"/>
            <a:ext cx="8568952" cy="6120680"/>
          </a:xfrm>
          <a:prstGeom prst="rect">
            <a:avLst/>
          </a:prstGeom>
          <a:solidFill>
            <a:srgbClr val="E5DFEC"/>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r>
              <a:rPr lang="en-US" sz="2000" b="1"/>
              <a:t>Video games have become an intrinsic part of our everyday lives. There are so many genres and types, and they’re all so accessible. </a:t>
            </a:r>
            <a:r>
              <a:rPr lang="en-US" sz="2000" b="1">
                <a:solidFill>
                  <a:srgbClr val="FF0000"/>
                </a:solidFill>
              </a:rPr>
              <a:t>You can play on almost any device - on your phone, on your tablet, on your TV. You can play alone or with friends, you can play offline or online, you can even watch other people in real time.</a:t>
            </a:r>
            <a:r>
              <a:rPr lang="en-US" sz="2000" b="1"/>
              <a:t> </a:t>
            </a:r>
            <a:r>
              <a:rPr lang="en-US" sz="2000" b="1">
                <a:solidFill>
                  <a:srgbClr val="7030A0"/>
                </a:solidFill>
              </a:rPr>
              <a:t>There are many different types of video games, and typically, they're categorized by their characteristics or underlying objectives—not by the type of gameplay they contain [5].</a:t>
            </a:r>
            <a:endParaRPr/>
          </a:p>
          <a:p>
            <a:pPr marL="342900" lvl="0" indent="-342900" algn="just" rtl="0">
              <a:spcBef>
                <a:spcPts val="400"/>
              </a:spcBef>
              <a:spcAft>
                <a:spcPts val="0"/>
              </a:spcAft>
              <a:buClr>
                <a:srgbClr val="974806"/>
              </a:buClr>
              <a:buSzPts val="2000"/>
              <a:buFont typeface="Noto Sans Symbols"/>
              <a:buChar char="▪"/>
            </a:pPr>
            <a:r>
              <a:rPr lang="en-US" sz="2000" b="1">
                <a:solidFill>
                  <a:srgbClr val="974806"/>
                </a:solidFill>
              </a:rPr>
              <a:t>Action games</a:t>
            </a:r>
            <a:endParaRPr/>
          </a:p>
          <a:p>
            <a:pPr marL="342900" lvl="0" indent="-342900" algn="just" rtl="0">
              <a:spcBef>
                <a:spcPts val="400"/>
              </a:spcBef>
              <a:spcAft>
                <a:spcPts val="0"/>
              </a:spcAft>
              <a:buClr>
                <a:srgbClr val="974806"/>
              </a:buClr>
              <a:buSzPts val="2000"/>
              <a:buFont typeface="Noto Sans Symbols"/>
              <a:buChar char="▪"/>
            </a:pPr>
            <a:r>
              <a:rPr lang="en-US" sz="2000" b="1">
                <a:solidFill>
                  <a:srgbClr val="974806"/>
                </a:solidFill>
              </a:rPr>
              <a:t>Action-adventure games</a:t>
            </a:r>
            <a:endParaRPr/>
          </a:p>
          <a:p>
            <a:pPr marL="342900" lvl="0" indent="-342900" algn="just" rtl="0">
              <a:spcBef>
                <a:spcPts val="400"/>
              </a:spcBef>
              <a:spcAft>
                <a:spcPts val="0"/>
              </a:spcAft>
              <a:buClr>
                <a:srgbClr val="974806"/>
              </a:buClr>
              <a:buSzPts val="2000"/>
              <a:buFont typeface="Noto Sans Symbols"/>
              <a:buChar char="▪"/>
            </a:pPr>
            <a:r>
              <a:rPr lang="en-US" sz="2000" b="1">
                <a:solidFill>
                  <a:srgbClr val="974806"/>
                </a:solidFill>
              </a:rPr>
              <a:t>Adventure games</a:t>
            </a:r>
            <a:endParaRPr/>
          </a:p>
          <a:p>
            <a:pPr marL="342900" lvl="0" indent="-342900" algn="just" rtl="0">
              <a:spcBef>
                <a:spcPts val="400"/>
              </a:spcBef>
              <a:spcAft>
                <a:spcPts val="0"/>
              </a:spcAft>
              <a:buClr>
                <a:srgbClr val="974806"/>
              </a:buClr>
              <a:buSzPts val="2000"/>
              <a:buFont typeface="Noto Sans Symbols"/>
              <a:buChar char="▪"/>
            </a:pPr>
            <a:r>
              <a:rPr lang="en-US" sz="2000" b="1">
                <a:solidFill>
                  <a:srgbClr val="974806"/>
                </a:solidFill>
              </a:rPr>
              <a:t>Multiplayer online battle arena (MOBA) games</a:t>
            </a:r>
            <a:endParaRPr/>
          </a:p>
          <a:p>
            <a:pPr marL="342900" lvl="0" indent="-342900" algn="just" rtl="0">
              <a:spcBef>
                <a:spcPts val="400"/>
              </a:spcBef>
              <a:spcAft>
                <a:spcPts val="0"/>
              </a:spcAft>
              <a:buClr>
                <a:srgbClr val="974806"/>
              </a:buClr>
              <a:buSzPts val="2000"/>
              <a:buFont typeface="Noto Sans Symbols"/>
              <a:buChar char="▪"/>
            </a:pPr>
            <a:r>
              <a:rPr lang="en-US" sz="2000" b="1">
                <a:solidFill>
                  <a:srgbClr val="974806"/>
                </a:solidFill>
              </a:rPr>
              <a:t>Role-playing (RPG, ARPG, and More) games</a:t>
            </a:r>
            <a:endParaRPr/>
          </a:p>
          <a:p>
            <a:pPr marL="342900" lvl="0" indent="-342900" algn="just" rtl="0">
              <a:spcBef>
                <a:spcPts val="400"/>
              </a:spcBef>
              <a:spcAft>
                <a:spcPts val="0"/>
              </a:spcAft>
              <a:buClr>
                <a:srgbClr val="974806"/>
              </a:buClr>
              <a:buSzPts val="2000"/>
              <a:buFont typeface="Noto Sans Symbols"/>
              <a:buChar char="▪"/>
            </a:pPr>
            <a:r>
              <a:rPr lang="en-US" sz="2000" b="1">
                <a:solidFill>
                  <a:srgbClr val="974806"/>
                </a:solidFill>
              </a:rPr>
              <a:t>Simulation games</a:t>
            </a:r>
            <a:endParaRPr/>
          </a:p>
          <a:p>
            <a:pPr marL="342900" lvl="0" indent="-342900" algn="just" rtl="0">
              <a:spcBef>
                <a:spcPts val="400"/>
              </a:spcBef>
              <a:spcAft>
                <a:spcPts val="0"/>
              </a:spcAft>
              <a:buClr>
                <a:srgbClr val="974806"/>
              </a:buClr>
              <a:buSzPts val="2000"/>
              <a:buFont typeface="Noto Sans Symbols"/>
              <a:buChar char="▪"/>
            </a:pPr>
            <a:r>
              <a:rPr lang="en-US" sz="2000" b="1">
                <a:solidFill>
                  <a:srgbClr val="974806"/>
                </a:solidFill>
              </a:rPr>
              <a:t>Strategy games</a:t>
            </a:r>
            <a:endParaRPr sz="2000" b="1">
              <a:solidFill>
                <a:srgbClr val="974806"/>
              </a:solidFill>
            </a:endParaRPr>
          </a:p>
          <a:p>
            <a:pPr marL="342900" lvl="0" indent="-342900" algn="just" rtl="0">
              <a:spcBef>
                <a:spcPts val="400"/>
              </a:spcBef>
              <a:spcAft>
                <a:spcPts val="0"/>
              </a:spcAft>
              <a:buClr>
                <a:srgbClr val="974806"/>
              </a:buClr>
              <a:buSzPts val="2000"/>
              <a:buFont typeface="Noto Sans Symbols"/>
              <a:buChar char="▪"/>
            </a:pPr>
            <a:r>
              <a:rPr lang="en-US" sz="2000" b="1">
                <a:solidFill>
                  <a:srgbClr val="974806"/>
                </a:solidFill>
              </a:rPr>
              <a:t>Puzzlers and party games</a:t>
            </a:r>
            <a:endParaRPr/>
          </a:p>
          <a:p>
            <a:pPr marL="342900" lvl="0" indent="-342900" algn="just" rtl="0">
              <a:spcBef>
                <a:spcPts val="400"/>
              </a:spcBef>
              <a:spcAft>
                <a:spcPts val="0"/>
              </a:spcAft>
              <a:buClr>
                <a:srgbClr val="974806"/>
              </a:buClr>
              <a:buSzPts val="2000"/>
              <a:buFont typeface="Noto Sans Symbols"/>
              <a:buChar char="▪"/>
            </a:pPr>
            <a:r>
              <a:rPr lang="en-US" sz="2000" b="1">
                <a:solidFill>
                  <a:srgbClr val="974806"/>
                </a:solidFill>
              </a:rPr>
              <a:t>Survival horror games</a:t>
            </a:r>
            <a:endParaRPr/>
          </a:p>
          <a:p>
            <a:pPr marL="342900" lvl="0" indent="-342900" algn="just" rtl="0">
              <a:spcBef>
                <a:spcPts val="400"/>
              </a:spcBef>
              <a:spcAft>
                <a:spcPts val="0"/>
              </a:spcAft>
              <a:buClr>
                <a:srgbClr val="974806"/>
              </a:buClr>
              <a:buSzPts val="2000"/>
              <a:buFont typeface="Noto Sans Symbols"/>
              <a:buChar char="▪"/>
            </a:pPr>
            <a:r>
              <a:rPr lang="en-US" sz="2000" b="1">
                <a:solidFill>
                  <a:srgbClr val="974806"/>
                </a:solidFill>
              </a:rPr>
              <a:t>Platform games</a:t>
            </a:r>
            <a:endParaRPr sz="2000" b="1">
              <a:solidFill>
                <a:srgbClr val="974806"/>
              </a:solidFill>
            </a:endParaRPr>
          </a:p>
        </p:txBody>
      </p:sp>
      <p:pic>
        <p:nvPicPr>
          <p:cNvPr id="198" name="Google Shape;198;p12"/>
          <p:cNvPicPr preferRelativeResize="0"/>
          <p:nvPr/>
        </p:nvPicPr>
        <p:blipFill rotWithShape="1">
          <a:blip r:embed="rId3">
            <a:alphaModFix/>
          </a:blip>
          <a:srcRect b="9930"/>
          <a:stretch/>
        </p:blipFill>
        <p:spPr>
          <a:xfrm>
            <a:off x="5789678" y="4635902"/>
            <a:ext cx="2886778" cy="2038050"/>
          </a:xfrm>
          <a:prstGeom prst="rect">
            <a:avLst/>
          </a:prstGeom>
          <a:noFill/>
          <a:ln>
            <a:noFill/>
          </a:ln>
        </p:spPr>
      </p:pic>
      <p:pic>
        <p:nvPicPr>
          <p:cNvPr id="199" name="Google Shape;199;p12"/>
          <p:cNvPicPr preferRelativeResize="0"/>
          <p:nvPr/>
        </p:nvPicPr>
        <p:blipFill rotWithShape="1">
          <a:blip r:embed="rId4">
            <a:alphaModFix/>
          </a:blip>
          <a:srcRect b="9078"/>
          <a:stretch/>
        </p:blipFill>
        <p:spPr>
          <a:xfrm>
            <a:off x="5789678" y="2542388"/>
            <a:ext cx="2886778" cy="1894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395536" y="-387424"/>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Statistics on the Video gaming worldwide </a:t>
            </a:r>
            <a:r>
              <a:rPr lang="en-US" sz="1800" b="1"/>
              <a:t>[6] </a:t>
            </a:r>
            <a:endParaRPr sz="1800"/>
          </a:p>
        </p:txBody>
      </p:sp>
      <p:pic>
        <p:nvPicPr>
          <p:cNvPr id="205" name="Google Shape;205;p13"/>
          <p:cNvPicPr preferRelativeResize="0">
            <a:picLocks noGrp="1"/>
          </p:cNvPicPr>
          <p:nvPr>
            <p:ph type="body" idx="1"/>
          </p:nvPr>
        </p:nvPicPr>
        <p:blipFill rotWithShape="1">
          <a:blip r:embed="rId3">
            <a:alphaModFix/>
          </a:blip>
          <a:srcRect l="11250" t="18236" r="54337" b="8823"/>
          <a:stretch/>
        </p:blipFill>
        <p:spPr>
          <a:xfrm>
            <a:off x="-3652" y="836712"/>
            <a:ext cx="4215612" cy="4968552"/>
          </a:xfrm>
          <a:prstGeom prst="rect">
            <a:avLst/>
          </a:prstGeom>
          <a:noFill/>
          <a:ln>
            <a:noFill/>
          </a:ln>
        </p:spPr>
      </p:pic>
      <p:graphicFrame>
        <p:nvGraphicFramePr>
          <p:cNvPr id="206" name="Google Shape;206;p13"/>
          <p:cNvGraphicFramePr/>
          <p:nvPr/>
        </p:nvGraphicFramePr>
        <p:xfrm>
          <a:off x="4211960" y="397652"/>
          <a:ext cx="3000000" cy="3000000"/>
        </p:xfrm>
        <a:graphic>
          <a:graphicData uri="http://schemas.openxmlformats.org/drawingml/2006/table">
            <a:tbl>
              <a:tblPr firstRow="1" firstCol="1" bandRow="1">
                <a:noFill/>
                <a:tableStyleId>{BF031AB9-9A1C-4408-AE11-3D903A02F9D8}</a:tableStyleId>
              </a:tblPr>
              <a:tblGrid>
                <a:gridCol w="4824525">
                  <a:extLst>
                    <a:ext uri="{9D8B030D-6E8A-4147-A177-3AD203B41FA5}">
                      <a16:colId xmlns:a16="http://schemas.microsoft.com/office/drawing/2014/main" val="20000"/>
                    </a:ext>
                  </a:extLst>
                </a:gridCol>
              </a:tblGrid>
              <a:tr h="224025">
                <a:tc>
                  <a:txBody>
                    <a:bodyPr/>
                    <a:lstStyle/>
                    <a:p>
                      <a:pPr marL="342900" marR="0" lvl="0" indent="-342900" algn="just" rtl="0">
                        <a:lnSpc>
                          <a:spcPct val="115000"/>
                        </a:lnSpc>
                        <a:spcBef>
                          <a:spcPts val="0"/>
                        </a:spcBef>
                        <a:spcAft>
                          <a:spcPts val="0"/>
                        </a:spcAft>
                        <a:buClr>
                          <a:schemeClr val="dk1"/>
                        </a:buClr>
                        <a:buSzPts val="1500"/>
                        <a:buFont typeface="Noto Sans Symbols"/>
                        <a:buChar char="▪"/>
                      </a:pPr>
                      <a:r>
                        <a:rPr lang="en-US" sz="1500" u="none" strike="noStrike" cap="none"/>
                        <a:t>The number of active gamers continues to grow year-over-year.</a:t>
                      </a:r>
                      <a:endParaRPr sz="1500" u="none" strike="noStrike" cap="none">
                        <a:latin typeface="Calibri"/>
                        <a:ea typeface="Calibri"/>
                        <a:cs typeface="Calibri"/>
                        <a:sym typeface="Calibri"/>
                      </a:endParaRPr>
                    </a:p>
                  </a:txBody>
                  <a:tcPr marL="68575" marR="68575" marT="0" marB="0">
                    <a:solidFill>
                      <a:srgbClr val="5F497A"/>
                    </a:solidFill>
                  </a:tcPr>
                </a:tc>
                <a:extLst>
                  <a:ext uri="{0D108BD9-81ED-4DB2-BD59-A6C34878D82A}">
                    <a16:rowId xmlns:a16="http://schemas.microsoft.com/office/drawing/2014/main" val="10000"/>
                  </a:ext>
                </a:extLst>
              </a:tr>
              <a:tr h="672075">
                <a:tc>
                  <a:txBody>
                    <a:bodyPr/>
                    <a:lstStyle/>
                    <a:p>
                      <a:pPr marL="342900" marR="0" lvl="0" indent="-342900" algn="just" rtl="0">
                        <a:lnSpc>
                          <a:spcPct val="115000"/>
                        </a:lnSpc>
                        <a:spcBef>
                          <a:spcPts val="0"/>
                        </a:spcBef>
                        <a:spcAft>
                          <a:spcPts val="0"/>
                        </a:spcAft>
                        <a:buClr>
                          <a:schemeClr val="dk1"/>
                        </a:buClr>
                        <a:buSzPts val="1500"/>
                        <a:buFont typeface="Noto Sans Symbols"/>
                        <a:buChar char="▪"/>
                      </a:pPr>
                      <a:r>
                        <a:rPr lang="en-US" sz="1500" u="none" strike="noStrike" cap="none"/>
                        <a:t>In 2022, there were over three billion people play video games worldwide, a slight decrease from 3.2 billion global gamers in the previous year. </a:t>
                      </a:r>
                      <a:endParaRPr sz="1500" u="none" strike="noStrike" cap="none">
                        <a:latin typeface="Calibri"/>
                        <a:ea typeface="Calibri"/>
                        <a:cs typeface="Calibri"/>
                        <a:sym typeface="Calibri"/>
                      </a:endParaRPr>
                    </a:p>
                  </a:txBody>
                  <a:tcPr marL="68575" marR="68575" marT="0" marB="0">
                    <a:solidFill>
                      <a:srgbClr val="595959"/>
                    </a:solidFill>
                  </a:tcPr>
                </a:tc>
                <a:extLst>
                  <a:ext uri="{0D108BD9-81ED-4DB2-BD59-A6C34878D82A}">
                    <a16:rowId xmlns:a16="http://schemas.microsoft.com/office/drawing/2014/main" val="10001"/>
                  </a:ext>
                </a:extLst>
              </a:tr>
              <a:tr h="1120125">
                <a:tc>
                  <a:txBody>
                    <a:bodyPr/>
                    <a:lstStyle/>
                    <a:p>
                      <a:pPr marL="342900" marR="0" lvl="0" indent="-342900" algn="just" rtl="0">
                        <a:lnSpc>
                          <a:spcPct val="115000"/>
                        </a:lnSpc>
                        <a:spcBef>
                          <a:spcPts val="0"/>
                        </a:spcBef>
                        <a:spcAft>
                          <a:spcPts val="0"/>
                        </a:spcAft>
                        <a:buClr>
                          <a:schemeClr val="dk1"/>
                        </a:buClr>
                        <a:buSzPts val="1500"/>
                        <a:buFont typeface="Noto Sans Symbols"/>
                        <a:buChar char="▪"/>
                      </a:pPr>
                      <a:r>
                        <a:rPr lang="en-US" sz="1500" u="none" strike="noStrike" cap="none"/>
                        <a:t>The number of gamers is expected to hit 3.80 billion by 2027. Gaming purchases have been increasing in popularity, and the COVID-19 pandemic caused this trend to accelerate in 2020 and 2021, while normalizing over the course in 2022 when other activities became available again. </a:t>
                      </a:r>
                      <a:endParaRPr sz="15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896100">
                <a:tc>
                  <a:txBody>
                    <a:bodyPr/>
                    <a:lstStyle/>
                    <a:p>
                      <a:pPr marL="342900" marR="0" lvl="0" indent="-342900" algn="just" rtl="0">
                        <a:lnSpc>
                          <a:spcPct val="115000"/>
                        </a:lnSpc>
                        <a:spcBef>
                          <a:spcPts val="0"/>
                        </a:spcBef>
                        <a:spcAft>
                          <a:spcPts val="0"/>
                        </a:spcAft>
                        <a:buClr>
                          <a:schemeClr val="dk1"/>
                        </a:buClr>
                        <a:buSzPts val="1500"/>
                        <a:buFont typeface="Noto Sans Symbols"/>
                        <a:buChar char="▪"/>
                      </a:pPr>
                      <a:r>
                        <a:rPr lang="en-US" sz="1500" u="none" strike="noStrike" cap="none"/>
                        <a:t>In 2022, there were approximately 1.75 billion mobile gamers worldwide, making this category the largest among the digital gaming segments. Over 1.17 billion users played download games, and there were also an estimated 1.07 billion online gaming users.</a:t>
                      </a:r>
                      <a:endParaRPr sz="1500" u="none" strike="noStrike" cap="none">
                        <a:latin typeface="Calibri"/>
                        <a:ea typeface="Calibri"/>
                        <a:cs typeface="Calibri"/>
                        <a:sym typeface="Calibri"/>
                      </a:endParaRPr>
                    </a:p>
                  </a:txBody>
                  <a:tcPr marL="68575" marR="68575" marT="0" marB="0">
                    <a:solidFill>
                      <a:srgbClr val="FABF8E"/>
                    </a:solidFill>
                  </a:tcPr>
                </a:tc>
                <a:extLst>
                  <a:ext uri="{0D108BD9-81ED-4DB2-BD59-A6C34878D82A}">
                    <a16:rowId xmlns:a16="http://schemas.microsoft.com/office/drawing/2014/main" val="10003"/>
                  </a:ext>
                </a:extLst>
              </a:tr>
              <a:tr h="896100">
                <a:tc>
                  <a:txBody>
                    <a:bodyPr/>
                    <a:lstStyle/>
                    <a:p>
                      <a:pPr marL="342900" marR="0" lvl="0" indent="-342900" algn="just" rtl="0">
                        <a:lnSpc>
                          <a:spcPct val="115000"/>
                        </a:lnSpc>
                        <a:spcBef>
                          <a:spcPts val="0"/>
                        </a:spcBef>
                        <a:spcAft>
                          <a:spcPts val="0"/>
                        </a:spcAft>
                        <a:buClr>
                          <a:schemeClr val="dk1"/>
                        </a:buClr>
                        <a:buSzPts val="1500"/>
                        <a:buFont typeface="Noto Sans Symbols"/>
                        <a:buChar char="▪"/>
                      </a:pPr>
                      <a:r>
                        <a:rPr lang="en-US" sz="1500" u="none" strike="noStrike" cap="none"/>
                        <a:t>The global video game market generated approximately 198.60 billion U.S. dollars of revenue in 2021. Combined digital and physical video gaming market revenues worldwide are projected to reach 298.20 billion U.S. dollars in 2027. </a:t>
                      </a:r>
                      <a:endParaRPr sz="1500" u="none" strike="noStrike" cap="none">
                        <a:latin typeface="Calibri"/>
                        <a:ea typeface="Calibri"/>
                        <a:cs typeface="Calibri"/>
                        <a:sym typeface="Calibri"/>
                      </a:endParaRPr>
                    </a:p>
                  </a:txBody>
                  <a:tcPr marL="68575" marR="68575" marT="0" marB="0">
                    <a:solidFill>
                      <a:srgbClr val="D99593"/>
                    </a:solidFill>
                  </a:tcPr>
                </a:tc>
                <a:extLst>
                  <a:ext uri="{0D108BD9-81ED-4DB2-BD59-A6C34878D82A}">
                    <a16:rowId xmlns:a16="http://schemas.microsoft.com/office/drawing/2014/main" val="10004"/>
                  </a:ext>
                </a:extLst>
              </a:tr>
              <a:tr h="940875">
                <a:tc>
                  <a:txBody>
                    <a:bodyPr/>
                    <a:lstStyle/>
                    <a:p>
                      <a:pPr marL="342900" marR="0" lvl="0" indent="-342900" algn="just" rtl="0">
                        <a:lnSpc>
                          <a:spcPct val="115000"/>
                        </a:lnSpc>
                        <a:spcBef>
                          <a:spcPts val="0"/>
                        </a:spcBef>
                        <a:spcAft>
                          <a:spcPts val="0"/>
                        </a:spcAft>
                        <a:buClr>
                          <a:schemeClr val="dk1"/>
                        </a:buClr>
                        <a:buSzPts val="1400"/>
                        <a:buFont typeface="Noto Sans Symbols"/>
                        <a:buChar char="▪"/>
                      </a:pPr>
                      <a:r>
                        <a:rPr lang="en-US" sz="1400" b="1" u="none" strike="noStrike" cap="none"/>
                        <a:t>Asia is home to almost 1.5 billion gamers. </a:t>
                      </a:r>
                      <a:r>
                        <a:rPr lang="en-US" sz="1400" b="1" i="0" u="none" strike="noStrike" cap="none">
                          <a:solidFill>
                            <a:schemeClr val="lt1"/>
                          </a:solidFill>
                          <a:latin typeface="Calibri"/>
                          <a:ea typeface="Calibri"/>
                          <a:cs typeface="Calibri"/>
                          <a:sym typeface="Calibri"/>
                        </a:rPr>
                        <a:t>It has been reported that problematic online gaming behaviours have become a serious public health problem especially in China, Korea and Taiwan.</a:t>
                      </a:r>
                      <a:endParaRPr/>
                    </a:p>
                  </a:txBody>
                  <a:tcPr marL="68575" marR="68575" marT="0" marB="0">
                    <a:solidFill>
                      <a:srgbClr val="76923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xfrm>
            <a:off x="349696" y="-27384"/>
            <a:ext cx="8614792"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Top 10 Number of Gamers Worldwide by Country</a:t>
            </a:r>
            <a:br>
              <a:rPr lang="en-US" sz="3200" b="1">
                <a:solidFill>
                  <a:srgbClr val="C00000"/>
                </a:solidFill>
              </a:rPr>
            </a:br>
            <a:endParaRPr sz="3200" b="1">
              <a:solidFill>
                <a:srgbClr val="C00000"/>
              </a:solidFill>
            </a:endParaRPr>
          </a:p>
        </p:txBody>
      </p:sp>
      <p:graphicFrame>
        <p:nvGraphicFramePr>
          <p:cNvPr id="212" name="Google Shape;212;p14"/>
          <p:cNvGraphicFramePr/>
          <p:nvPr/>
        </p:nvGraphicFramePr>
        <p:xfrm>
          <a:off x="107504" y="1268760"/>
          <a:ext cx="3000000" cy="3000000"/>
        </p:xfrm>
        <a:graphic>
          <a:graphicData uri="http://schemas.openxmlformats.org/drawingml/2006/table">
            <a:tbl>
              <a:tblPr firstRow="1" firstCol="1" bandRow="1">
                <a:noFill/>
                <a:tableStyleId>{BF031AB9-9A1C-4408-AE11-3D903A02F9D8}</a:tableStyleId>
              </a:tblPr>
              <a:tblGrid>
                <a:gridCol w="1464175">
                  <a:extLst>
                    <a:ext uri="{9D8B030D-6E8A-4147-A177-3AD203B41FA5}">
                      <a16:colId xmlns:a16="http://schemas.microsoft.com/office/drawing/2014/main" val="20000"/>
                    </a:ext>
                  </a:extLst>
                </a:gridCol>
                <a:gridCol w="1464175">
                  <a:extLst>
                    <a:ext uri="{9D8B030D-6E8A-4147-A177-3AD203B41FA5}">
                      <a16:colId xmlns:a16="http://schemas.microsoft.com/office/drawing/2014/main" val="20001"/>
                    </a:ext>
                  </a:extLst>
                </a:gridCol>
                <a:gridCol w="1464175">
                  <a:extLst>
                    <a:ext uri="{9D8B030D-6E8A-4147-A177-3AD203B41FA5}">
                      <a16:colId xmlns:a16="http://schemas.microsoft.com/office/drawing/2014/main" val="20002"/>
                    </a:ext>
                  </a:extLst>
                </a:gridCol>
              </a:tblGrid>
              <a:tr h="1500800">
                <a:tc>
                  <a:txBody>
                    <a:bodyPr/>
                    <a:lstStyle/>
                    <a:p>
                      <a:pPr marL="60325" marR="0" lvl="0" indent="0" algn="ctr" rtl="0">
                        <a:spcBef>
                          <a:spcPts val="0"/>
                        </a:spcBef>
                        <a:spcAft>
                          <a:spcPts val="0"/>
                        </a:spcAft>
                        <a:buNone/>
                      </a:pPr>
                      <a:r>
                        <a:rPr lang="en-US" sz="1600" u="none" strike="noStrike" cap="none"/>
                        <a:t>Country</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Number of Video Game Players</a:t>
                      </a:r>
                      <a:endParaRPr sz="1100" u="none" strike="noStrike" cap="none"/>
                    </a:p>
                    <a:p>
                      <a:pPr marL="230505" marR="0" lvl="0" indent="0" algn="ctr" rtl="0">
                        <a:spcBef>
                          <a:spcPts val="5"/>
                        </a:spcBef>
                        <a:spcAft>
                          <a:spcPts val="0"/>
                        </a:spcAft>
                        <a:buNone/>
                      </a:pPr>
                      <a:r>
                        <a:rPr lang="en-US" sz="1600" u="none" strike="noStrike" cap="none"/>
                        <a:t>(in million)</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Revenue</a:t>
                      </a:r>
                      <a:endParaRPr sz="1100" u="none" strike="noStrike" cap="none"/>
                    </a:p>
                    <a:p>
                      <a:pPr marL="545465" marR="0" lvl="0" indent="0" algn="ctr" rtl="0">
                        <a:spcBef>
                          <a:spcPts val="5"/>
                        </a:spcBef>
                        <a:spcAft>
                          <a:spcPts val="0"/>
                        </a:spcAft>
                        <a:buNone/>
                      </a:pPr>
                      <a:r>
                        <a:rPr lang="en-US" sz="1600" u="none" strike="noStrike" cap="none"/>
                        <a:t>(in billion USD)</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00"/>
                  </a:ext>
                </a:extLst>
              </a:tr>
              <a:tr h="250125">
                <a:tc>
                  <a:txBody>
                    <a:bodyPr/>
                    <a:lstStyle/>
                    <a:p>
                      <a:pPr marL="60325" marR="0" lvl="0" indent="0" algn="ctr" rtl="0">
                        <a:spcBef>
                          <a:spcPts val="0"/>
                        </a:spcBef>
                        <a:spcAft>
                          <a:spcPts val="0"/>
                        </a:spcAft>
                        <a:buNone/>
                      </a:pPr>
                      <a:r>
                        <a:rPr lang="en-US" sz="1600" u="none" strike="noStrike" cap="none"/>
                        <a:t>China</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742.19</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45.77</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01"/>
                  </a:ext>
                </a:extLst>
              </a:tr>
              <a:tr h="500275">
                <a:tc>
                  <a:txBody>
                    <a:bodyPr/>
                    <a:lstStyle/>
                    <a:p>
                      <a:pPr marL="60325" marR="0" lvl="0" indent="0" algn="ctr" rtl="0">
                        <a:spcBef>
                          <a:spcPts val="0"/>
                        </a:spcBef>
                        <a:spcAft>
                          <a:spcPts val="0"/>
                        </a:spcAft>
                        <a:buNone/>
                      </a:pPr>
                      <a:r>
                        <a:rPr lang="en-US" sz="1600" u="none" strike="noStrike" cap="none"/>
                        <a:t>United States</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197.16</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44.98</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02"/>
                  </a:ext>
                </a:extLst>
              </a:tr>
              <a:tr h="250125">
                <a:tc>
                  <a:txBody>
                    <a:bodyPr/>
                    <a:lstStyle/>
                    <a:p>
                      <a:pPr marL="60325" marR="0" lvl="0" indent="0" algn="ctr" rtl="0">
                        <a:spcBef>
                          <a:spcPts val="0"/>
                        </a:spcBef>
                        <a:spcAft>
                          <a:spcPts val="0"/>
                        </a:spcAft>
                        <a:buNone/>
                      </a:pPr>
                      <a:r>
                        <a:rPr lang="en-US" sz="1600" u="none" strike="noStrike" cap="none"/>
                        <a:t>Brazil</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100.74</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2.61</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03"/>
                  </a:ext>
                </a:extLst>
              </a:tr>
              <a:tr h="250125">
                <a:tc>
                  <a:txBody>
                    <a:bodyPr/>
                    <a:lstStyle/>
                    <a:p>
                      <a:pPr marL="60325" marR="0" lvl="0" indent="0" algn="ctr" rtl="0">
                        <a:spcBef>
                          <a:spcPts val="0"/>
                        </a:spcBef>
                        <a:spcAft>
                          <a:spcPts val="0"/>
                        </a:spcAft>
                        <a:buNone/>
                      </a:pPr>
                      <a:r>
                        <a:rPr lang="en-US" sz="1600" u="none" strike="noStrike" cap="none"/>
                        <a:t>Japan</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78.1</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19.99</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04"/>
                  </a:ext>
                </a:extLst>
              </a:tr>
              <a:tr h="250125">
                <a:tc>
                  <a:txBody>
                    <a:bodyPr/>
                    <a:lstStyle/>
                    <a:p>
                      <a:pPr marL="60325" marR="0" lvl="0" indent="0" algn="ctr" rtl="0">
                        <a:spcBef>
                          <a:spcPts val="0"/>
                        </a:spcBef>
                        <a:spcAft>
                          <a:spcPts val="0"/>
                        </a:spcAft>
                        <a:buNone/>
                      </a:pPr>
                      <a:r>
                        <a:rPr lang="en-US" sz="1600" u="none" strike="noStrike" cap="none"/>
                        <a:t>Germany</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49.76</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6.62</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05"/>
                  </a:ext>
                </a:extLst>
              </a:tr>
              <a:tr h="250125">
                <a:tc>
                  <a:txBody>
                    <a:bodyPr/>
                    <a:lstStyle/>
                    <a:p>
                      <a:pPr marL="60325" marR="0" lvl="0" indent="0" algn="ctr" rtl="0">
                        <a:spcBef>
                          <a:spcPts val="0"/>
                        </a:spcBef>
                        <a:spcAft>
                          <a:spcPts val="0"/>
                        </a:spcAft>
                        <a:buNone/>
                      </a:pPr>
                      <a:r>
                        <a:rPr lang="en-US" sz="1600" u="none" strike="noStrike" cap="none"/>
                        <a:t>France</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39.34</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4.14</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06"/>
                  </a:ext>
                </a:extLst>
              </a:tr>
              <a:tr h="500275">
                <a:tc>
                  <a:txBody>
                    <a:bodyPr/>
                    <a:lstStyle/>
                    <a:p>
                      <a:pPr marL="60325" marR="0" lvl="0" indent="0" algn="ctr" rtl="0">
                        <a:spcBef>
                          <a:spcPts val="0"/>
                        </a:spcBef>
                        <a:spcAft>
                          <a:spcPts val="0"/>
                        </a:spcAft>
                        <a:buNone/>
                      </a:pPr>
                      <a:r>
                        <a:rPr lang="en-US" sz="1600" u="none" strike="noStrike" cap="none"/>
                        <a:t>United Kingdom</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39.1</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5.52</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07"/>
                  </a:ext>
                </a:extLst>
              </a:tr>
              <a:tr h="250125">
                <a:tc>
                  <a:txBody>
                    <a:bodyPr/>
                    <a:lstStyle/>
                    <a:p>
                      <a:pPr marL="60325" marR="0" lvl="0" indent="0" algn="ctr" rtl="0">
                        <a:spcBef>
                          <a:spcPts val="0"/>
                        </a:spcBef>
                        <a:spcAft>
                          <a:spcPts val="0"/>
                        </a:spcAft>
                        <a:buNone/>
                      </a:pPr>
                      <a:r>
                        <a:rPr lang="en-US" sz="1600" u="none" strike="noStrike" cap="none"/>
                        <a:t>Italy</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37.64</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3.02</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08"/>
                  </a:ext>
                </a:extLst>
              </a:tr>
              <a:tr h="500275">
                <a:tc>
                  <a:txBody>
                    <a:bodyPr/>
                    <a:lstStyle/>
                    <a:p>
                      <a:pPr marL="60325" marR="0" lvl="0" indent="0" algn="ctr" rtl="0">
                        <a:spcBef>
                          <a:spcPts val="0"/>
                        </a:spcBef>
                        <a:spcAft>
                          <a:spcPts val="0"/>
                        </a:spcAft>
                        <a:buNone/>
                      </a:pPr>
                      <a:r>
                        <a:rPr lang="en-US" sz="1600" u="none" strike="noStrike" cap="none"/>
                        <a:t>South Korea</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33.8</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7.93</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09"/>
                  </a:ext>
                </a:extLst>
              </a:tr>
              <a:tr h="250125">
                <a:tc>
                  <a:txBody>
                    <a:bodyPr/>
                    <a:lstStyle/>
                    <a:p>
                      <a:pPr marL="60325" marR="0" lvl="0" indent="0" algn="ctr" rtl="0">
                        <a:spcBef>
                          <a:spcPts val="0"/>
                        </a:spcBef>
                        <a:spcAft>
                          <a:spcPts val="0"/>
                        </a:spcAft>
                        <a:buNone/>
                      </a:pPr>
                      <a:r>
                        <a:rPr lang="en-US" sz="1600" u="none" strike="noStrike" cap="none"/>
                        <a:t>Canada</a:t>
                      </a:r>
                      <a:endParaRPr sz="1100" u="none" strike="noStrike" cap="none">
                        <a:latin typeface="Arial Black"/>
                        <a:ea typeface="Arial Black"/>
                        <a:cs typeface="Arial Black"/>
                        <a:sym typeface="Arial Black"/>
                      </a:endParaRPr>
                    </a:p>
                  </a:txBody>
                  <a:tcPr marL="68575" marR="68575" marT="0" marB="0" anchor="ctr"/>
                </a:tc>
                <a:tc>
                  <a:txBody>
                    <a:bodyPr/>
                    <a:lstStyle/>
                    <a:p>
                      <a:pPr marL="230505" marR="0" lvl="0" indent="0" algn="ctr" rtl="0">
                        <a:spcBef>
                          <a:spcPts val="0"/>
                        </a:spcBef>
                        <a:spcAft>
                          <a:spcPts val="0"/>
                        </a:spcAft>
                        <a:buNone/>
                      </a:pPr>
                      <a:r>
                        <a:rPr lang="en-US" sz="1600" u="none" strike="noStrike" cap="none"/>
                        <a:t>21.91</a:t>
                      </a:r>
                      <a:endParaRPr sz="1100" u="none" strike="noStrike" cap="none">
                        <a:latin typeface="Arial Black"/>
                        <a:ea typeface="Arial Black"/>
                        <a:cs typeface="Arial Black"/>
                        <a:sym typeface="Arial Black"/>
                      </a:endParaRPr>
                    </a:p>
                  </a:txBody>
                  <a:tcPr marL="68575" marR="68575" marT="0" marB="0" anchor="ctr"/>
                </a:tc>
                <a:tc>
                  <a:txBody>
                    <a:bodyPr/>
                    <a:lstStyle/>
                    <a:p>
                      <a:pPr marL="545465" marR="0" lvl="0" indent="0" algn="ctr" rtl="0">
                        <a:spcBef>
                          <a:spcPts val="0"/>
                        </a:spcBef>
                        <a:spcAft>
                          <a:spcPts val="0"/>
                        </a:spcAft>
                        <a:buNone/>
                      </a:pPr>
                      <a:r>
                        <a:rPr lang="en-US" sz="1600" u="none" strike="noStrike" cap="none"/>
                        <a:t>3.44</a:t>
                      </a:r>
                      <a:endParaRPr sz="1100" u="none" strike="noStrike" cap="none">
                        <a:latin typeface="Arial Black"/>
                        <a:ea typeface="Arial Black"/>
                        <a:cs typeface="Arial Black"/>
                        <a:sym typeface="Arial Black"/>
                      </a:endParaRPr>
                    </a:p>
                  </a:txBody>
                  <a:tcPr marL="68575" marR="68575" marT="0" marB="0" anchor="ctr"/>
                </a:tc>
                <a:extLst>
                  <a:ext uri="{0D108BD9-81ED-4DB2-BD59-A6C34878D82A}">
                    <a16:rowId xmlns:a16="http://schemas.microsoft.com/office/drawing/2014/main" val="10010"/>
                  </a:ext>
                </a:extLst>
              </a:tr>
            </a:tbl>
          </a:graphicData>
        </a:graphic>
      </p:graphicFrame>
      <p:sp>
        <p:nvSpPr>
          <p:cNvPr id="213" name="Google Shape;213;p14"/>
          <p:cNvSpPr/>
          <p:nvPr/>
        </p:nvSpPr>
        <p:spPr>
          <a:xfrm>
            <a:off x="4427984" y="1772816"/>
            <a:ext cx="4680520" cy="3293209"/>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China has the highest number of video gamers worldwide, with 742.19 million, and generated a gaming revenue of $45.77 billion this 2022.</a:t>
            </a:r>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 </a:t>
            </a:r>
            <a:endParaRPr/>
          </a:p>
          <a:p>
            <a:pPr marL="285750" marR="0" lvl="0" indent="-285750" algn="just" rtl="0">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The United States followed with 197.16 million players and $44.98 billion in revenue. These two countries are the biggest gaming markets in the world. The number of gamers here is growing for a variety of reasons. Most Chinese gamers play to pass the time, whereas American gamers play to escape daily life. Their goals in playing differ due to differences in gaming styles and play experiences between the Western and Eastern markets [7].</a:t>
            </a:r>
            <a:endParaRPr sz="1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36512" y="-27384"/>
            <a:ext cx="9289032" cy="6389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Inclusion of gaming disorder criteria in DSM-5 and ICD-11</a:t>
            </a:r>
            <a:endParaRPr/>
          </a:p>
        </p:txBody>
      </p:sp>
      <p:graphicFrame>
        <p:nvGraphicFramePr>
          <p:cNvPr id="219" name="Google Shape;219;p15"/>
          <p:cNvGraphicFramePr/>
          <p:nvPr/>
        </p:nvGraphicFramePr>
        <p:xfrm>
          <a:off x="323528" y="764704"/>
          <a:ext cx="3000000" cy="3000000"/>
        </p:xfrm>
        <a:graphic>
          <a:graphicData uri="http://schemas.openxmlformats.org/drawingml/2006/table">
            <a:tbl>
              <a:tblPr firstRow="1" firstCol="1" bandRow="1">
                <a:noFill/>
                <a:tableStyleId>{BF031AB9-9A1C-4408-AE11-3D903A02F9D8}</a:tableStyleId>
              </a:tblPr>
              <a:tblGrid>
                <a:gridCol w="8496950">
                  <a:extLst>
                    <a:ext uri="{9D8B030D-6E8A-4147-A177-3AD203B41FA5}">
                      <a16:colId xmlns:a16="http://schemas.microsoft.com/office/drawing/2014/main" val="20000"/>
                    </a:ext>
                  </a:extLst>
                </a:gridCol>
              </a:tblGrid>
              <a:tr h="2124225">
                <a:tc>
                  <a:txBody>
                    <a:bodyPr/>
                    <a:lstStyle/>
                    <a:p>
                      <a:pPr marL="0" marR="0" lvl="0" indent="-127000" algn="just" rtl="0">
                        <a:spcBef>
                          <a:spcPts val="0"/>
                        </a:spcBef>
                        <a:spcAft>
                          <a:spcPts val="0"/>
                        </a:spcAft>
                        <a:buClr>
                          <a:srgbClr val="FF0000"/>
                        </a:buClr>
                        <a:buSzPts val="2000"/>
                        <a:buFont typeface="Noto Sans Symbols"/>
                        <a:buChar char="▪"/>
                      </a:pPr>
                      <a:r>
                        <a:rPr lang="en-US" sz="2000" b="1" u="none" strike="noStrike" cap="none">
                          <a:solidFill>
                            <a:srgbClr val="FF0000"/>
                          </a:solidFill>
                          <a:latin typeface="Calibri"/>
                          <a:ea typeface="Calibri"/>
                          <a:cs typeface="Calibri"/>
                          <a:sym typeface="Calibri"/>
                        </a:rPr>
                        <a:t> In 2013, "Internet Gaming Disorder (IGD)" </a:t>
                      </a:r>
                      <a:r>
                        <a:rPr lang="en-US" sz="2000" u="none" strike="noStrike" cap="none">
                          <a:latin typeface="Calibri"/>
                          <a:ea typeface="Calibri"/>
                          <a:cs typeface="Calibri"/>
                          <a:sym typeface="Calibri"/>
                        </a:rPr>
                        <a:t>was </a:t>
                      </a:r>
                      <a:r>
                        <a:rPr lang="en-US" sz="2000" u="none" strike="noStrike" cap="none">
                          <a:solidFill>
                            <a:srgbClr val="00B0F0"/>
                          </a:solidFill>
                          <a:latin typeface="Calibri"/>
                          <a:ea typeface="Calibri"/>
                          <a:cs typeface="Calibri"/>
                          <a:sym typeface="Calibri"/>
                        </a:rPr>
                        <a:t>included for the first time in the US diagnostic system DSM-5, published by the American Psychiatric Association (APA) </a:t>
                      </a:r>
                      <a:r>
                        <a:rPr lang="en-US" sz="2000" u="none" strike="noStrike" cap="none">
                          <a:latin typeface="Calibri"/>
                          <a:ea typeface="Calibri"/>
                          <a:cs typeface="Calibri"/>
                          <a:sym typeface="Calibri"/>
                        </a:rPr>
                        <a:t>[8]. </a:t>
                      </a:r>
                      <a:r>
                        <a:rPr lang="en-US" sz="2000" b="1" u="none" strike="noStrike" cap="none">
                          <a:solidFill>
                            <a:srgbClr val="E36C09"/>
                          </a:solidFill>
                          <a:latin typeface="Calibri"/>
                          <a:ea typeface="Calibri"/>
                          <a:cs typeface="Calibri"/>
                          <a:sym typeface="Calibri"/>
                        </a:rPr>
                        <a:t>The diagnosis of IGD </a:t>
                      </a:r>
                      <a:r>
                        <a:rPr lang="en-US" sz="2000" b="1" u="none" strike="noStrike" cap="none">
                          <a:solidFill>
                            <a:schemeClr val="lt1"/>
                          </a:solidFill>
                          <a:latin typeface="Calibri"/>
                          <a:ea typeface="Calibri"/>
                          <a:cs typeface="Calibri"/>
                          <a:sym typeface="Calibri"/>
                        </a:rPr>
                        <a:t>is based</a:t>
                      </a:r>
                      <a:r>
                        <a:rPr lang="en-US" sz="2000" b="1" u="none" strike="noStrike" cap="none">
                          <a:solidFill>
                            <a:srgbClr val="E36C09"/>
                          </a:solidFill>
                          <a:latin typeface="Calibri"/>
                          <a:ea typeface="Calibri"/>
                          <a:cs typeface="Calibri"/>
                          <a:sym typeface="Calibri"/>
                        </a:rPr>
                        <a:t> on a total of 9 criteria derived from criteria for the diagnosis of pathological gambling and substance dependence</a:t>
                      </a:r>
                      <a:r>
                        <a:rPr lang="en-US" sz="2000" u="none" strike="noStrike" cap="none">
                          <a:solidFill>
                            <a:srgbClr val="E36C09"/>
                          </a:solidFill>
                          <a:latin typeface="Calibri"/>
                          <a:ea typeface="Calibri"/>
                          <a:cs typeface="Calibri"/>
                          <a:sym typeface="Calibri"/>
                        </a:rPr>
                        <a:t> </a:t>
                      </a:r>
                      <a:r>
                        <a:rPr lang="en-US" sz="2000" u="none" strike="noStrike" cap="none">
                          <a:latin typeface="Calibri"/>
                          <a:ea typeface="Calibri"/>
                          <a:cs typeface="Calibri"/>
                          <a:sym typeface="Calibri"/>
                        </a:rPr>
                        <a:t>[9, 10]. </a:t>
                      </a:r>
                      <a:r>
                        <a:rPr lang="en-US" sz="2000" b="1" u="none" strike="noStrike" cap="none">
                          <a:solidFill>
                            <a:srgbClr val="00B050"/>
                          </a:solidFill>
                          <a:latin typeface="Calibri"/>
                          <a:ea typeface="Calibri"/>
                          <a:cs typeface="Calibri"/>
                          <a:sym typeface="Calibri"/>
                        </a:rPr>
                        <a:t>To make a diagnosis of IGD according to DSM-5 standards, at least 5 of these 9 criteria must have been met in the past 12 months. </a:t>
                      </a:r>
                      <a:endParaRPr sz="2000" b="1" u="none" strike="noStrike" cap="none">
                        <a:solidFill>
                          <a:srgbClr val="00B050"/>
                        </a:solidFill>
                        <a:latin typeface="Calibri"/>
                        <a:ea typeface="Calibri"/>
                        <a:cs typeface="Calibri"/>
                        <a:sym typeface="Calibri"/>
                      </a:endParaRPr>
                    </a:p>
                  </a:txBody>
                  <a:tcPr marL="68575" marR="68575" marT="0" marB="0">
                    <a:solidFill>
                      <a:srgbClr val="DAE5F1"/>
                    </a:solidFill>
                  </a:tcPr>
                </a:tc>
                <a:extLst>
                  <a:ext uri="{0D108BD9-81ED-4DB2-BD59-A6C34878D82A}">
                    <a16:rowId xmlns:a16="http://schemas.microsoft.com/office/drawing/2014/main" val="10000"/>
                  </a:ext>
                </a:extLst>
              </a:tr>
              <a:tr h="2124225">
                <a:tc>
                  <a:txBody>
                    <a:bodyPr/>
                    <a:lstStyle/>
                    <a:p>
                      <a:pPr marL="0" marR="0" lvl="0" indent="-127000" algn="just" rtl="0">
                        <a:lnSpc>
                          <a:spcPct val="100000"/>
                        </a:lnSpc>
                        <a:spcBef>
                          <a:spcPts val="0"/>
                        </a:spcBef>
                        <a:spcAft>
                          <a:spcPts val="0"/>
                        </a:spcAft>
                        <a:buClr>
                          <a:srgbClr val="FF0000"/>
                        </a:buClr>
                        <a:buSzPts val="2000"/>
                        <a:buFont typeface="Noto Sans Symbols"/>
                        <a:buChar char="▪"/>
                      </a:pPr>
                      <a:r>
                        <a:rPr lang="en-US" sz="2000" b="1" u="none" strike="noStrike" cap="none">
                          <a:solidFill>
                            <a:srgbClr val="FF0000"/>
                          </a:solidFill>
                          <a:latin typeface="Calibri"/>
                          <a:ea typeface="Calibri"/>
                          <a:cs typeface="Calibri"/>
                          <a:sym typeface="Calibri"/>
                        </a:rPr>
                        <a:t> In 2018, </a:t>
                      </a:r>
                      <a:r>
                        <a:rPr lang="en-US" sz="2000" b="1" u="none" strike="noStrike" cap="none">
                          <a:solidFill>
                            <a:srgbClr val="8CB3E3"/>
                          </a:solidFill>
                          <a:latin typeface="Calibri"/>
                          <a:ea typeface="Calibri"/>
                          <a:cs typeface="Calibri"/>
                          <a:sym typeface="Calibri"/>
                        </a:rPr>
                        <a:t>the harmful consequences of excessive gaming was recognized </a:t>
                      </a:r>
                      <a:r>
                        <a:rPr lang="en-US" sz="2000" b="1" u="none" strike="noStrike" cap="none">
                          <a:solidFill>
                            <a:schemeClr val="lt1"/>
                          </a:solidFill>
                          <a:latin typeface="Calibri"/>
                          <a:ea typeface="Calibri"/>
                          <a:cs typeface="Calibri"/>
                          <a:sym typeface="Calibri"/>
                        </a:rPr>
                        <a:t>and </a:t>
                      </a:r>
                      <a:r>
                        <a:rPr lang="en-US" sz="2000" b="1" u="none" strike="noStrike" cap="none">
                          <a:solidFill>
                            <a:srgbClr val="7030A0"/>
                          </a:solidFill>
                          <a:latin typeface="Calibri"/>
                          <a:ea typeface="Calibri"/>
                          <a:cs typeface="Calibri"/>
                          <a:sym typeface="Calibri"/>
                        </a:rPr>
                        <a:t>included by the World Health Organization (WHO) in the new ICD-11 catalogue under the official diagnosis of "Gaming Disorder". </a:t>
                      </a:r>
                      <a:r>
                        <a:rPr lang="en-US" sz="2000" b="1" u="none" strike="noStrike" cap="none">
                          <a:solidFill>
                            <a:srgbClr val="974806"/>
                          </a:solidFill>
                          <a:latin typeface="Calibri"/>
                          <a:ea typeface="Calibri"/>
                          <a:cs typeface="Calibri"/>
                          <a:sym typeface="Calibri"/>
                        </a:rPr>
                        <a:t>The abbreviation ICD stands for "International Statistical Classification of Diseases and Related Health Problems". </a:t>
                      </a:r>
                      <a:r>
                        <a:rPr lang="en-US" sz="2000" b="1" u="none" strike="noStrike" cap="none">
                          <a:solidFill>
                            <a:srgbClr val="538CD5"/>
                          </a:solidFill>
                          <a:latin typeface="Calibri"/>
                          <a:ea typeface="Calibri"/>
                          <a:cs typeface="Calibri"/>
                          <a:sym typeface="Calibri"/>
                        </a:rPr>
                        <a:t>The ICD classification is considered the most important worldwide </a:t>
                      </a:r>
                      <a:r>
                        <a:rPr lang="en-US" sz="2000" b="1" u="none" strike="noStrike" cap="none">
                          <a:solidFill>
                            <a:schemeClr val="lt1"/>
                          </a:solidFill>
                          <a:latin typeface="Calibri"/>
                          <a:ea typeface="Calibri"/>
                          <a:cs typeface="Calibri"/>
                          <a:sym typeface="Calibri"/>
                        </a:rPr>
                        <a:t>[11], [12].</a:t>
                      </a:r>
                      <a:endParaRPr/>
                    </a:p>
                  </a:txBody>
                  <a:tcPr marL="68575" marR="68575" marT="0" marB="0">
                    <a:solidFill>
                      <a:srgbClr val="FDE9D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6"/>
          <p:cNvSpPr txBox="1">
            <a:spLocks noGrp="1"/>
          </p:cNvSpPr>
          <p:nvPr>
            <p:ph type="title"/>
          </p:nvPr>
        </p:nvSpPr>
        <p:spPr>
          <a:xfrm>
            <a:off x="0" y="-23428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Inclusion of gaming disorder criteria in DSM-5 and ICD-11</a:t>
            </a:r>
            <a:endParaRPr sz="2800">
              <a:solidFill>
                <a:srgbClr val="C00000"/>
              </a:solidFill>
            </a:endParaRPr>
          </a:p>
        </p:txBody>
      </p:sp>
      <p:sp>
        <p:nvSpPr>
          <p:cNvPr id="226" name="Google Shape;226;p16"/>
          <p:cNvSpPr/>
          <p:nvPr/>
        </p:nvSpPr>
        <p:spPr>
          <a:xfrm>
            <a:off x="107504" y="1124744"/>
            <a:ext cx="8928992" cy="511256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262626"/>
              </a:buClr>
              <a:buSzPts val="1600"/>
              <a:buFont typeface="Calibri"/>
              <a:buChar char="•"/>
            </a:pPr>
            <a:r>
              <a:rPr lang="en-US" sz="1600" b="1" i="0" u="none" strike="noStrike" cap="none">
                <a:solidFill>
                  <a:srgbClr val="262626"/>
                </a:solidFill>
                <a:latin typeface="Calibri"/>
                <a:ea typeface="Calibri"/>
                <a:cs typeface="Calibri"/>
                <a:sym typeface="Calibri"/>
              </a:rPr>
              <a:t>Video game addiction </a:t>
            </a:r>
            <a:r>
              <a:rPr lang="en-US" sz="1600" b="0" i="0" u="none" strike="noStrike" cap="none">
                <a:solidFill>
                  <a:srgbClr val="262626"/>
                </a:solidFill>
                <a:latin typeface="Calibri"/>
                <a:ea typeface="Calibri"/>
                <a:cs typeface="Calibri"/>
                <a:sym typeface="Calibri"/>
              </a:rPr>
              <a:t>is one of the so-called </a:t>
            </a:r>
            <a:r>
              <a:rPr lang="en-US" sz="1600" b="1" i="0" u="none" strike="noStrike" cap="none">
                <a:solidFill>
                  <a:srgbClr val="262626"/>
                </a:solidFill>
                <a:latin typeface="Calibri"/>
                <a:ea typeface="Calibri"/>
                <a:cs typeface="Calibri"/>
                <a:sym typeface="Calibri"/>
              </a:rPr>
              <a:t>behavioral addictions</a:t>
            </a:r>
            <a:r>
              <a:rPr lang="en-US" sz="1600" b="0" i="0" u="none" strike="noStrike" cap="none">
                <a:solidFill>
                  <a:srgbClr val="262626"/>
                </a:solidFill>
                <a:latin typeface="Calibri"/>
                <a:ea typeface="Calibri"/>
                <a:cs typeface="Calibri"/>
                <a:sym typeface="Calibri"/>
              </a:rPr>
              <a:t>, which are characterized by the fact that it is not a psychoactive substance but </a:t>
            </a:r>
            <a:r>
              <a:rPr lang="en-US" sz="1600" b="1" i="0" u="none" strike="noStrike" cap="none">
                <a:solidFill>
                  <a:srgbClr val="262626"/>
                </a:solidFill>
                <a:latin typeface="Calibri"/>
                <a:ea typeface="Calibri"/>
                <a:cs typeface="Calibri"/>
                <a:sym typeface="Calibri"/>
              </a:rPr>
              <a:t>excessive behavior that shows addiction-like symptoms.</a:t>
            </a:r>
            <a:endParaRPr sz="1600" b="0" i="0" u="none" strike="noStrike" cap="none">
              <a:solidFill>
                <a:srgbClr val="262626"/>
              </a:solidFill>
              <a:latin typeface="Calibri"/>
              <a:ea typeface="Calibri"/>
              <a:cs typeface="Calibri"/>
              <a:sym typeface="Calibri"/>
            </a:endParaRPr>
          </a:p>
          <a:p>
            <a:pPr marL="114300" marR="0" lvl="1" indent="0" algn="l" rtl="0">
              <a:lnSpc>
                <a:spcPct val="75000"/>
              </a:lnSpc>
              <a:spcBef>
                <a:spcPts val="16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14300" marR="0" lvl="1" indent="-114300" algn="l" rtl="0">
              <a:lnSpc>
                <a:spcPct val="75000"/>
              </a:lnSpc>
              <a:spcBef>
                <a:spcPts val="180"/>
              </a:spcBef>
              <a:spcAft>
                <a:spcPts val="0"/>
              </a:spcAft>
              <a:buClr>
                <a:schemeClr val="dk1"/>
              </a:buClr>
              <a:buSzPts val="1500"/>
              <a:buFont typeface="Calibri"/>
              <a:buChar char="•"/>
            </a:pPr>
            <a:r>
              <a:rPr lang="en-US" sz="1500" b="1" i="0" u="none" strike="noStrike" cap="none">
                <a:solidFill>
                  <a:schemeClr val="dk1"/>
                </a:solidFill>
                <a:latin typeface="Calibri"/>
                <a:ea typeface="Calibri"/>
                <a:cs typeface="Calibri"/>
                <a:sym typeface="Calibri"/>
              </a:rPr>
              <a:t>Inclusion in diagnostic system: </a:t>
            </a:r>
            <a:r>
              <a:rPr lang="en-US" sz="1500" b="0" i="0" u="none" strike="noStrike" cap="none">
                <a:solidFill>
                  <a:schemeClr val="dk1"/>
                </a:solidFill>
                <a:latin typeface="Calibri"/>
                <a:ea typeface="Calibri"/>
                <a:cs typeface="Calibri"/>
                <a:sym typeface="Calibri"/>
              </a:rPr>
              <a:t>Problematic behavior is recognized as a disease when it is included in official diagnostic systems. </a:t>
            </a:r>
            <a:r>
              <a:rPr lang="en-US" sz="1500" b="1" i="0" u="none" strike="noStrike" cap="none">
                <a:solidFill>
                  <a:schemeClr val="dk1"/>
                </a:solidFill>
                <a:latin typeface="Calibri"/>
                <a:ea typeface="Calibri"/>
                <a:cs typeface="Calibri"/>
                <a:sym typeface="Calibri"/>
              </a:rPr>
              <a:t>In 2013, "Internet Gaming Disorder"</a:t>
            </a:r>
            <a:r>
              <a:rPr lang="en-US" sz="1500" b="0" i="0" u="none" strike="noStrike" cap="none">
                <a:solidFill>
                  <a:schemeClr val="dk1"/>
                </a:solidFill>
                <a:latin typeface="Calibri"/>
                <a:ea typeface="Calibri"/>
                <a:cs typeface="Calibri"/>
                <a:sym typeface="Calibri"/>
              </a:rPr>
              <a:t> was included for the first time </a:t>
            </a:r>
            <a:r>
              <a:rPr lang="en-US" sz="1500" b="1" i="0" u="none" strike="noStrike" cap="none">
                <a:solidFill>
                  <a:schemeClr val="dk1"/>
                </a:solidFill>
                <a:latin typeface="Calibri"/>
                <a:ea typeface="Calibri"/>
                <a:cs typeface="Calibri"/>
                <a:sym typeface="Calibri"/>
              </a:rPr>
              <a:t>in the US diagnostic system DSM-5</a:t>
            </a:r>
            <a:r>
              <a:rPr lang="en-US" sz="1500" b="0" i="0" u="none" strike="noStrike" cap="none">
                <a:solidFill>
                  <a:schemeClr val="dk1"/>
                </a:solidFill>
                <a:latin typeface="Calibri"/>
                <a:ea typeface="Calibri"/>
                <a:cs typeface="Calibri"/>
                <a:sym typeface="Calibri"/>
              </a:rPr>
              <a:t>, published by the American Psychiatric Association (APA). </a:t>
            </a:r>
            <a:endParaRPr sz="1500" b="0" i="0" u="none" strike="noStrike" cap="none">
              <a:solidFill>
                <a:schemeClr val="dk1"/>
              </a:solidFill>
              <a:latin typeface="Calibri"/>
              <a:ea typeface="Calibri"/>
              <a:cs typeface="Calibri"/>
              <a:sym typeface="Calibri"/>
            </a:endParaRPr>
          </a:p>
          <a:p>
            <a:pPr marL="114300" marR="0" lvl="1" indent="0" algn="l" rtl="0">
              <a:lnSpc>
                <a:spcPct val="75000"/>
              </a:lnSpc>
              <a:spcBef>
                <a:spcPts val="15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14300" marR="0" lvl="1" indent="-114300" algn="l" rtl="0">
              <a:lnSpc>
                <a:spcPct val="75000"/>
              </a:lnSpc>
              <a:spcBef>
                <a:spcPts val="180"/>
              </a:spcBef>
              <a:spcAft>
                <a:spcPts val="0"/>
              </a:spcAft>
              <a:buClr>
                <a:schemeClr val="dk1"/>
              </a:buClr>
              <a:buSzPts val="1400"/>
              <a:buFont typeface="Calibri"/>
              <a:buChar char="•"/>
            </a:pPr>
            <a:r>
              <a:rPr lang="en-US" sz="1400" b="1" i="0" u="none" strike="noStrike" cap="none">
                <a:solidFill>
                  <a:schemeClr val="dk1"/>
                </a:solidFill>
                <a:latin typeface="Calibri"/>
                <a:ea typeface="Calibri"/>
                <a:cs typeface="Calibri"/>
                <a:sym typeface="Calibri"/>
              </a:rPr>
              <a:t>In 2018</a:t>
            </a:r>
            <a:r>
              <a:rPr lang="en-US" sz="14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Calibri"/>
                <a:ea typeface="Calibri"/>
                <a:cs typeface="Calibri"/>
                <a:sym typeface="Calibri"/>
              </a:rPr>
              <a:t>the World Health Organization (WHO) </a:t>
            </a:r>
            <a:r>
              <a:rPr lang="en-US" sz="1400" b="0" i="0" u="none" strike="noStrike" cap="none">
                <a:solidFill>
                  <a:schemeClr val="dk1"/>
                </a:solidFill>
                <a:latin typeface="Calibri"/>
                <a:ea typeface="Calibri"/>
                <a:cs typeface="Calibri"/>
                <a:sym typeface="Calibri"/>
              </a:rPr>
              <a:t>included video game addiction  </a:t>
            </a:r>
            <a:r>
              <a:rPr lang="en-US" sz="1400" b="1" i="0" u="none" strike="noStrike" cap="none">
                <a:solidFill>
                  <a:schemeClr val="dk1"/>
                </a:solidFill>
                <a:latin typeface="Calibri"/>
                <a:ea typeface="Calibri"/>
                <a:cs typeface="Calibri"/>
                <a:sym typeface="Calibri"/>
              </a:rPr>
              <a:t>in the ICD-11 catalogue </a:t>
            </a:r>
            <a:r>
              <a:rPr lang="en-US" sz="1400" b="0" i="0" u="none" strike="noStrike" cap="none">
                <a:solidFill>
                  <a:schemeClr val="dk1"/>
                </a:solidFill>
                <a:latin typeface="Calibri"/>
                <a:ea typeface="Calibri"/>
                <a:cs typeface="Calibri"/>
                <a:sym typeface="Calibri"/>
              </a:rPr>
              <a:t>under the official diagnosis of </a:t>
            </a:r>
            <a:r>
              <a:rPr lang="en-US" sz="1400" b="1" i="0" u="none" strike="noStrike" cap="none">
                <a:solidFill>
                  <a:schemeClr val="dk1"/>
                </a:solidFill>
                <a:latin typeface="Calibri"/>
                <a:ea typeface="Calibri"/>
                <a:cs typeface="Calibri"/>
                <a:sym typeface="Calibri"/>
              </a:rPr>
              <a:t>"Gaming Disorder". </a:t>
            </a:r>
            <a:r>
              <a:rPr lang="en-US" sz="1400" b="0" i="0" u="none" strike="noStrike" cap="none">
                <a:solidFill>
                  <a:schemeClr val="dk1"/>
                </a:solidFill>
                <a:latin typeface="Calibri"/>
                <a:ea typeface="Calibri"/>
                <a:cs typeface="Calibri"/>
                <a:sym typeface="Calibri"/>
              </a:rPr>
              <a:t>The abbreviation ICD stands for "International Statistical Classification of Diseases and Related Health Problems". The ICD classification is considered the most important worldwide. The ICD-11 came into force on 1 January 2022.</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7"/>
          <p:cNvSpPr txBox="1">
            <a:spLocks noGrp="1"/>
          </p:cNvSpPr>
          <p:nvPr>
            <p:ph type="title"/>
          </p:nvPr>
        </p:nvSpPr>
        <p:spPr>
          <a:xfrm>
            <a:off x="673224" y="-27384"/>
            <a:ext cx="850728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600"/>
              <a:buFont typeface="Times New Roman"/>
              <a:buNone/>
            </a:pPr>
            <a:r>
              <a:rPr lang="en-US" sz="3600" b="1">
                <a:solidFill>
                  <a:srgbClr val="C00000"/>
                </a:solidFill>
                <a:latin typeface="Times New Roman"/>
                <a:ea typeface="Times New Roman"/>
                <a:cs typeface="Times New Roman"/>
                <a:sym typeface="Times New Roman"/>
              </a:rPr>
              <a:t>DSM-5: Criteria for video game addiction</a:t>
            </a:r>
            <a:br>
              <a:rPr lang="en-US" sz="3600">
                <a:solidFill>
                  <a:srgbClr val="C00000"/>
                </a:solidFill>
                <a:latin typeface="Arial"/>
                <a:ea typeface="Arial"/>
                <a:cs typeface="Arial"/>
                <a:sym typeface="Arial"/>
              </a:rPr>
            </a:br>
            <a:endParaRPr sz="3600">
              <a:solidFill>
                <a:srgbClr val="C00000"/>
              </a:solidFill>
            </a:endParaRPr>
          </a:p>
        </p:txBody>
      </p:sp>
      <p:sp>
        <p:nvSpPr>
          <p:cNvPr id="232" name="Google Shape;232;p17"/>
          <p:cNvSpPr/>
          <p:nvPr/>
        </p:nvSpPr>
        <p:spPr>
          <a:xfrm>
            <a:off x="6465101" y="81789"/>
            <a:ext cx="2499387" cy="6986528"/>
          </a:xfrm>
          <a:prstGeom prst="rect">
            <a:avLst/>
          </a:prstGeom>
          <a:noFill/>
          <a:ln>
            <a:noFill/>
          </a:ln>
        </p:spPr>
        <p:txBody>
          <a:bodyPr spcFirstLastPara="1" wrap="square" lIns="91425" tIns="45700" rIns="91425" bIns="45700" anchor="ctr" anchorCtr="0">
            <a:spAutoFit/>
          </a:bodyPr>
          <a:lstStyle/>
          <a:p>
            <a:pPr marL="285750" marR="0" lvl="0" indent="-184150" algn="just"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Times New Roman"/>
              <a:ea typeface="Times New Roman"/>
              <a:cs typeface="Times New Roman"/>
              <a:sym typeface="Times New Roman"/>
            </a:endParaRPr>
          </a:p>
          <a:p>
            <a:pPr marL="285750" marR="0" lvl="0" indent="-184150" algn="just" rtl="0">
              <a:lnSpc>
                <a:spcPct val="100000"/>
              </a:lnSpc>
              <a:spcBef>
                <a:spcPts val="0"/>
              </a:spcBef>
              <a:spcAft>
                <a:spcPts val="0"/>
              </a:spcAft>
              <a:buClr>
                <a:schemeClr val="dk1"/>
              </a:buClr>
              <a:buSzPts val="1600"/>
              <a:buFont typeface="Noto Sans Symbols"/>
              <a:buNone/>
            </a:pPr>
            <a:endParaRPr sz="1600">
              <a:solidFill>
                <a:schemeClr val="dk1"/>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chemeClr val="dk1"/>
              </a:buClr>
              <a:buSzPts val="1600"/>
              <a:buFont typeface="Noto Sans Symbols"/>
              <a:buChar char="▪"/>
            </a:pPr>
            <a:r>
              <a:rPr lang="en-US" sz="1600" b="1" i="0" u="none" strike="noStrike" cap="none">
                <a:solidFill>
                  <a:schemeClr val="dk1"/>
                </a:solidFill>
                <a:latin typeface="Calibri"/>
                <a:ea typeface="Calibri"/>
                <a:cs typeface="Calibri"/>
                <a:sym typeface="Calibri"/>
              </a:rPr>
              <a:t>In the DSM-5</a:t>
            </a:r>
            <a:r>
              <a:rPr lang="en-US" sz="1600" b="0" i="0" u="none" strike="noStrike" cap="none">
                <a:solidFill>
                  <a:schemeClr val="dk1"/>
                </a:solidFill>
                <a:latin typeface="Calibri"/>
                <a:ea typeface="Calibri"/>
                <a:cs typeface="Calibri"/>
                <a:sym typeface="Calibri"/>
              </a:rPr>
              <a:t>, the diagnosis is </a:t>
            </a:r>
            <a:r>
              <a:rPr lang="en-US" sz="1600" b="1" i="0" u="none" strike="noStrike" cap="none">
                <a:solidFill>
                  <a:srgbClr val="E36C09"/>
                </a:solidFill>
                <a:latin typeface="Calibri"/>
                <a:ea typeface="Calibri"/>
                <a:cs typeface="Calibri"/>
                <a:sym typeface="Calibri"/>
              </a:rPr>
              <a:t>limited to online games </a:t>
            </a:r>
            <a:r>
              <a:rPr lang="en-US" sz="1600" i="0" u="none" strike="noStrike" cap="none">
                <a:solidFill>
                  <a:schemeClr val="dk1"/>
                </a:solidFill>
                <a:latin typeface="Calibri"/>
                <a:ea typeface="Calibri"/>
                <a:cs typeface="Calibri"/>
                <a:sym typeface="Calibri"/>
              </a:rPr>
              <a:t>and</a:t>
            </a:r>
            <a:r>
              <a:rPr lang="en-US" sz="1600" b="1" i="0" u="none" strike="noStrike" cap="none">
                <a:solidFill>
                  <a:schemeClr val="dk1"/>
                </a:solidFill>
                <a:latin typeface="Calibri"/>
                <a:ea typeface="Calibri"/>
                <a:cs typeface="Calibri"/>
                <a:sym typeface="Calibri"/>
              </a:rPr>
              <a:t> </a:t>
            </a:r>
            <a:r>
              <a:rPr lang="en-US" sz="1600" b="1" i="0" u="none" strike="noStrike" cap="none">
                <a:solidFill>
                  <a:srgbClr val="00B0F0"/>
                </a:solidFill>
                <a:latin typeface="Calibri"/>
                <a:ea typeface="Calibri"/>
                <a:cs typeface="Calibri"/>
                <a:sym typeface="Calibri"/>
              </a:rPr>
              <a:t>comprises a total of nine criteria. </a:t>
            </a:r>
            <a:endParaRPr/>
          </a:p>
          <a:p>
            <a:pPr marL="285750" marR="0" lvl="0" indent="-184150" algn="just" rtl="0">
              <a:lnSpc>
                <a:spcPct val="100000"/>
              </a:lnSpc>
              <a:spcBef>
                <a:spcPts val="0"/>
              </a:spcBef>
              <a:spcAft>
                <a:spcPts val="0"/>
              </a:spcAft>
              <a:buClr>
                <a:schemeClr val="dk1"/>
              </a:buClr>
              <a:buSzPts val="1600"/>
              <a:buFont typeface="Noto Sans Symbols"/>
              <a:buNone/>
            </a:pPr>
            <a:endParaRPr sz="16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Noto Sans Symbols"/>
              <a:buChar char="▪"/>
            </a:pPr>
            <a:r>
              <a:rPr lang="en-US" sz="1600" b="1">
                <a:solidFill>
                  <a:schemeClr val="dk1"/>
                </a:solidFill>
                <a:latin typeface="Calibri"/>
                <a:ea typeface="Calibri"/>
                <a:cs typeface="Calibri"/>
                <a:sym typeface="Calibri"/>
              </a:rPr>
              <a:t>The consequences of the excessive behavior </a:t>
            </a:r>
            <a:r>
              <a:rPr lang="en-US" sz="1600">
                <a:solidFill>
                  <a:schemeClr val="dk1"/>
                </a:solidFill>
                <a:latin typeface="Calibri"/>
                <a:ea typeface="Calibri"/>
                <a:cs typeface="Calibri"/>
                <a:sym typeface="Calibri"/>
              </a:rPr>
              <a:t>must have </a:t>
            </a:r>
            <a:r>
              <a:rPr lang="en-US" sz="1600" b="1">
                <a:solidFill>
                  <a:srgbClr val="FF0000"/>
                </a:solidFill>
                <a:latin typeface="Calibri"/>
                <a:ea typeface="Calibri"/>
                <a:cs typeface="Calibri"/>
                <a:sym typeface="Calibri"/>
              </a:rPr>
              <a:t>a serious impact</a:t>
            </a:r>
            <a:r>
              <a:rPr lang="en-US" sz="1600" b="1">
                <a:solidFill>
                  <a:schemeClr val="dk1"/>
                </a:solidFill>
                <a:latin typeface="Calibri"/>
                <a:ea typeface="Calibri"/>
                <a:cs typeface="Calibri"/>
                <a:sym typeface="Calibri"/>
              </a:rPr>
              <a:t> </a:t>
            </a:r>
            <a:r>
              <a:rPr lang="en-US" sz="1600" b="1">
                <a:solidFill>
                  <a:srgbClr val="00B050"/>
                </a:solidFill>
                <a:latin typeface="Calibri"/>
                <a:ea typeface="Calibri"/>
                <a:cs typeface="Calibri"/>
                <a:sym typeface="Calibri"/>
              </a:rPr>
              <a:t>on personal, family, social, work, school or other important areas of daily life.</a:t>
            </a:r>
            <a:r>
              <a:rPr lang="en-US" sz="1600" b="1">
                <a:solidFill>
                  <a:schemeClr val="dk1"/>
                </a:solidFill>
                <a:latin typeface="Calibri"/>
                <a:ea typeface="Calibri"/>
                <a:cs typeface="Calibri"/>
                <a:sym typeface="Calibri"/>
              </a:rPr>
              <a:t> </a:t>
            </a:r>
            <a:r>
              <a:rPr lang="en-US" sz="1600" b="1">
                <a:solidFill>
                  <a:srgbClr val="E36C09"/>
                </a:solidFill>
                <a:latin typeface="Calibri"/>
                <a:ea typeface="Calibri"/>
                <a:cs typeface="Calibri"/>
                <a:sym typeface="Calibri"/>
              </a:rPr>
              <a:t>In the case of particularly severe symptoms, the diagnosis can be made even if the criteria have not yet existed for 12 months.</a:t>
            </a:r>
            <a:endParaRPr/>
          </a:p>
          <a:p>
            <a:pPr marL="285750" marR="0" lvl="0" indent="-184150" algn="just" rtl="0">
              <a:spcBef>
                <a:spcPts val="0"/>
              </a:spcBef>
              <a:spcAft>
                <a:spcPts val="0"/>
              </a:spcAft>
              <a:buClr>
                <a:schemeClr val="dk1"/>
              </a:buClr>
              <a:buSzPts val="1600"/>
              <a:buFont typeface="Noto Sans Symbols"/>
              <a:buNone/>
            </a:pPr>
            <a:endParaRPr sz="1600">
              <a:solidFill>
                <a:srgbClr val="00B0F0"/>
              </a:solidFill>
              <a:latin typeface="Calibri"/>
              <a:ea typeface="Calibri"/>
              <a:cs typeface="Calibri"/>
              <a:sym typeface="Calibri"/>
            </a:endParaRPr>
          </a:p>
          <a:p>
            <a:pPr marL="285750" marR="0" lvl="0" indent="-285750" algn="just" rtl="0">
              <a:spcBef>
                <a:spcPts val="0"/>
              </a:spcBef>
              <a:spcAft>
                <a:spcPts val="0"/>
              </a:spcAft>
              <a:buClr>
                <a:srgbClr val="00B0F0"/>
              </a:buClr>
              <a:buSzPts val="1600"/>
              <a:buFont typeface="Noto Sans Symbols"/>
              <a:buChar char="▪"/>
            </a:pPr>
            <a:r>
              <a:rPr lang="en-US" sz="1600" b="1">
                <a:solidFill>
                  <a:srgbClr val="00B0F0"/>
                </a:solidFill>
                <a:latin typeface="Calibri"/>
                <a:ea typeface="Calibri"/>
                <a:cs typeface="Calibri"/>
                <a:sym typeface="Calibri"/>
              </a:rPr>
              <a:t>At least five of the following criteria should have been met in the last 12 months.</a:t>
            </a:r>
            <a:endParaRPr sz="1600" b="1">
              <a:solidFill>
                <a:srgbClr val="00B0F0"/>
              </a:solidFill>
              <a:latin typeface="Calibri"/>
              <a:ea typeface="Calibri"/>
              <a:cs typeface="Calibri"/>
              <a:sym typeface="Calibri"/>
            </a:endParaRPr>
          </a:p>
          <a:p>
            <a:pPr marL="285750" marR="0" lvl="0" indent="-184150" algn="just"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Times New Roman"/>
              <a:ea typeface="Times New Roman"/>
              <a:cs typeface="Times New Roman"/>
              <a:sym typeface="Times New Roman"/>
            </a:endParaRPr>
          </a:p>
        </p:txBody>
      </p:sp>
      <p:graphicFrame>
        <p:nvGraphicFramePr>
          <p:cNvPr id="233" name="Google Shape;233;p17"/>
          <p:cNvGraphicFramePr/>
          <p:nvPr/>
        </p:nvGraphicFramePr>
        <p:xfrm>
          <a:off x="179512" y="830857"/>
          <a:ext cx="3000000" cy="3000000"/>
        </p:xfrm>
        <a:graphic>
          <a:graphicData uri="http://schemas.openxmlformats.org/drawingml/2006/table">
            <a:tbl>
              <a:tblPr firstRow="1" firstCol="1" bandRow="1">
                <a:noFill/>
                <a:tableStyleId>{BF031AB9-9A1C-4408-AE11-3D903A02F9D8}</a:tableStyleId>
              </a:tblPr>
              <a:tblGrid>
                <a:gridCol w="702950">
                  <a:extLst>
                    <a:ext uri="{9D8B030D-6E8A-4147-A177-3AD203B41FA5}">
                      <a16:colId xmlns:a16="http://schemas.microsoft.com/office/drawing/2014/main" val="20000"/>
                    </a:ext>
                  </a:extLst>
                </a:gridCol>
                <a:gridCol w="5489725">
                  <a:extLst>
                    <a:ext uri="{9D8B030D-6E8A-4147-A177-3AD203B41FA5}">
                      <a16:colId xmlns:a16="http://schemas.microsoft.com/office/drawing/2014/main" val="20001"/>
                    </a:ext>
                  </a:extLst>
                </a:gridCol>
              </a:tblGrid>
              <a:tr h="468875">
                <a:tc>
                  <a:txBody>
                    <a:bodyPr/>
                    <a:lstStyle/>
                    <a:p>
                      <a:pPr marL="0" marR="0" lvl="0" indent="0" algn="ctr" rtl="0">
                        <a:lnSpc>
                          <a:spcPct val="115000"/>
                        </a:lnSpc>
                        <a:spcBef>
                          <a:spcPts val="0"/>
                        </a:spcBef>
                        <a:spcAft>
                          <a:spcPts val="0"/>
                        </a:spcAft>
                        <a:buNone/>
                      </a:pPr>
                      <a:r>
                        <a:rPr lang="en-US" sz="1400" u="none" strike="noStrike" cap="none"/>
                        <a:t>Criteria 1</a:t>
                      </a:r>
                      <a:endParaRPr sz="1400" u="none" strike="noStrike" cap="none"/>
                    </a:p>
                  </a:txBody>
                  <a:tcPr marL="33550" marR="33550" marT="0" marB="0"/>
                </a:tc>
                <a:tc>
                  <a:txBody>
                    <a:bodyPr/>
                    <a:lstStyle/>
                    <a:p>
                      <a:pPr marL="0" marR="0" lvl="0" indent="0" algn="just" rtl="0">
                        <a:lnSpc>
                          <a:spcPct val="115000"/>
                        </a:lnSpc>
                        <a:spcBef>
                          <a:spcPts val="0"/>
                        </a:spcBef>
                        <a:spcAft>
                          <a:spcPts val="0"/>
                        </a:spcAft>
                        <a:buNone/>
                      </a:pPr>
                      <a:r>
                        <a:rPr lang="en-US" sz="1400" b="1" u="none" strike="noStrike" cap="none">
                          <a:solidFill>
                            <a:schemeClr val="dk1"/>
                          </a:solidFill>
                        </a:rPr>
                        <a:t>Persistent preoccupation: </a:t>
                      </a:r>
                      <a:r>
                        <a:rPr lang="en-US" sz="1400" b="0" u="none" strike="noStrike" cap="none">
                          <a:solidFill>
                            <a:schemeClr val="dk1"/>
                          </a:solidFill>
                        </a:rPr>
                        <a:t>Affected people are mentally very preoccupied with gaming, even if they are not currently playing games.</a:t>
                      </a:r>
                      <a:endParaRPr/>
                    </a:p>
                  </a:txBody>
                  <a:tcPr marL="33550" marR="33550" marT="0" marB="0">
                    <a:solidFill>
                      <a:srgbClr val="F2DADA"/>
                    </a:solidFill>
                  </a:tcPr>
                </a:tc>
                <a:extLst>
                  <a:ext uri="{0D108BD9-81ED-4DB2-BD59-A6C34878D82A}">
                    <a16:rowId xmlns:a16="http://schemas.microsoft.com/office/drawing/2014/main" val="10000"/>
                  </a:ext>
                </a:extLst>
              </a:tr>
              <a:tr h="710400">
                <a:tc>
                  <a:txBody>
                    <a:bodyPr/>
                    <a:lstStyle/>
                    <a:p>
                      <a:pPr marL="0" marR="0" lvl="0" indent="0" algn="ctr" rtl="0">
                        <a:lnSpc>
                          <a:spcPct val="115000"/>
                        </a:lnSpc>
                        <a:spcBef>
                          <a:spcPts val="0"/>
                        </a:spcBef>
                        <a:spcAft>
                          <a:spcPts val="0"/>
                        </a:spcAft>
                        <a:buNone/>
                      </a:pPr>
                      <a:r>
                        <a:rPr lang="en-US" sz="1400" u="none" strike="noStrike" cap="none"/>
                        <a:t>Criteria 2</a:t>
                      </a:r>
                      <a:endParaRPr sz="1400" u="none" strike="noStrike" cap="none">
                        <a:latin typeface="Calibri"/>
                        <a:ea typeface="Calibri"/>
                        <a:cs typeface="Calibri"/>
                        <a:sym typeface="Calibri"/>
                      </a:endParaRPr>
                    </a:p>
                  </a:txBody>
                  <a:tcPr marL="33550" marR="33550" marT="0" marB="0"/>
                </a:tc>
                <a:tc>
                  <a:txBody>
                    <a:bodyPr/>
                    <a:lstStyle/>
                    <a:p>
                      <a:pPr marL="0" marR="0" lvl="0" indent="0" algn="just" rtl="0">
                        <a:lnSpc>
                          <a:spcPct val="115000"/>
                        </a:lnSpc>
                        <a:spcBef>
                          <a:spcPts val="0"/>
                        </a:spcBef>
                        <a:spcAft>
                          <a:spcPts val="0"/>
                        </a:spcAft>
                        <a:buNone/>
                      </a:pPr>
                      <a:r>
                        <a:rPr lang="en-US" sz="1400" b="1" u="none" strike="noStrike" cap="none"/>
                        <a:t>Withdrawal symptoms: </a:t>
                      </a:r>
                      <a:r>
                        <a:rPr lang="en-US" sz="1400" u="none" strike="noStrike" cap="none"/>
                        <a:t>Affected individuals react with irritability, restlessness, anxiety, anger or sadness when they cannot play or try to play less game. </a:t>
                      </a:r>
                      <a:endParaRPr sz="1400" u="none" strike="noStrike" cap="none">
                        <a:latin typeface="Calibri"/>
                        <a:ea typeface="Calibri"/>
                        <a:cs typeface="Calibri"/>
                        <a:sym typeface="Calibri"/>
                      </a:endParaRPr>
                    </a:p>
                  </a:txBody>
                  <a:tcPr marL="33550" marR="33550" marT="0" marB="0"/>
                </a:tc>
                <a:extLst>
                  <a:ext uri="{0D108BD9-81ED-4DB2-BD59-A6C34878D82A}">
                    <a16:rowId xmlns:a16="http://schemas.microsoft.com/office/drawing/2014/main" val="10001"/>
                  </a:ext>
                </a:extLst>
              </a:tr>
              <a:tr h="468875">
                <a:tc>
                  <a:txBody>
                    <a:bodyPr/>
                    <a:lstStyle/>
                    <a:p>
                      <a:pPr marL="0" marR="0" lvl="0" indent="0" algn="ctr" rtl="0">
                        <a:lnSpc>
                          <a:spcPct val="115000"/>
                        </a:lnSpc>
                        <a:spcBef>
                          <a:spcPts val="0"/>
                        </a:spcBef>
                        <a:spcAft>
                          <a:spcPts val="0"/>
                        </a:spcAft>
                        <a:buNone/>
                      </a:pPr>
                      <a:r>
                        <a:rPr lang="en-US" sz="1400" u="none" strike="noStrike" cap="none"/>
                        <a:t>Criteria 3</a:t>
                      </a:r>
                      <a:endParaRPr sz="1400" u="none" strike="noStrike" cap="none">
                        <a:latin typeface="Calibri"/>
                        <a:ea typeface="Calibri"/>
                        <a:cs typeface="Calibri"/>
                        <a:sym typeface="Calibri"/>
                      </a:endParaRPr>
                    </a:p>
                  </a:txBody>
                  <a:tcPr marL="33550" marR="33550" marT="0" marB="0"/>
                </a:tc>
                <a:tc>
                  <a:txBody>
                    <a:bodyPr/>
                    <a:lstStyle/>
                    <a:p>
                      <a:pPr marL="0" marR="0" lvl="0" indent="0" algn="just" rtl="0">
                        <a:lnSpc>
                          <a:spcPct val="115000"/>
                        </a:lnSpc>
                        <a:spcBef>
                          <a:spcPts val="0"/>
                        </a:spcBef>
                        <a:spcAft>
                          <a:spcPts val="0"/>
                        </a:spcAft>
                        <a:buNone/>
                      </a:pPr>
                      <a:r>
                        <a:rPr lang="en-US" sz="1400" b="1" u="none" strike="noStrike" cap="none"/>
                        <a:t>Tolerance development: </a:t>
                      </a:r>
                      <a:r>
                        <a:rPr lang="en-US" sz="1400" u="none" strike="noStrike" cap="none"/>
                        <a:t>Affected persons have to play more and more to achieve the same level of excitement. </a:t>
                      </a:r>
                      <a:endParaRPr sz="1400" u="none" strike="noStrike" cap="none">
                        <a:latin typeface="Calibri"/>
                        <a:ea typeface="Calibri"/>
                        <a:cs typeface="Calibri"/>
                        <a:sym typeface="Calibri"/>
                      </a:endParaRPr>
                    </a:p>
                  </a:txBody>
                  <a:tcPr marL="33550" marR="33550" marT="0" marB="0">
                    <a:solidFill>
                      <a:srgbClr val="F2DADA"/>
                    </a:solidFill>
                  </a:tcPr>
                </a:tc>
                <a:extLst>
                  <a:ext uri="{0D108BD9-81ED-4DB2-BD59-A6C34878D82A}">
                    <a16:rowId xmlns:a16="http://schemas.microsoft.com/office/drawing/2014/main" val="10002"/>
                  </a:ext>
                </a:extLst>
              </a:tr>
              <a:tr h="491800">
                <a:tc>
                  <a:txBody>
                    <a:bodyPr/>
                    <a:lstStyle/>
                    <a:p>
                      <a:pPr marL="0" marR="0" lvl="0" indent="0" algn="ctr" rtl="0">
                        <a:lnSpc>
                          <a:spcPct val="115000"/>
                        </a:lnSpc>
                        <a:spcBef>
                          <a:spcPts val="0"/>
                        </a:spcBef>
                        <a:spcAft>
                          <a:spcPts val="0"/>
                        </a:spcAft>
                        <a:buNone/>
                      </a:pPr>
                      <a:r>
                        <a:rPr lang="en-US" sz="1400" u="none" strike="noStrike" cap="none"/>
                        <a:t>Criteria 4</a:t>
                      </a:r>
                      <a:endParaRPr sz="1400" u="none" strike="noStrike" cap="none">
                        <a:latin typeface="Calibri"/>
                        <a:ea typeface="Calibri"/>
                        <a:cs typeface="Calibri"/>
                        <a:sym typeface="Calibri"/>
                      </a:endParaRPr>
                    </a:p>
                  </a:txBody>
                  <a:tcPr marL="33550" marR="33550" marT="0" marB="0"/>
                </a:tc>
                <a:tc>
                  <a:txBody>
                    <a:bodyPr/>
                    <a:lstStyle/>
                    <a:p>
                      <a:pPr marL="0" marR="0" lvl="0" indent="0" algn="just" rtl="0">
                        <a:lnSpc>
                          <a:spcPct val="115000"/>
                        </a:lnSpc>
                        <a:spcBef>
                          <a:spcPts val="0"/>
                        </a:spcBef>
                        <a:spcAft>
                          <a:spcPts val="0"/>
                        </a:spcAft>
                        <a:buNone/>
                      </a:pPr>
                      <a:r>
                        <a:rPr lang="en-US" sz="1400" b="1" u="none" strike="noStrike" cap="none"/>
                        <a:t>Unsuccessful reduction/abandonment: </a:t>
                      </a:r>
                      <a:r>
                        <a:rPr lang="en-US" sz="1400" u="none" strike="noStrike" cap="none"/>
                        <a:t>Affected individuals feel they should play less but fail when trying to reduce or stop playing games.</a:t>
                      </a:r>
                      <a:endParaRPr sz="1400" u="none" strike="noStrike" cap="none"/>
                    </a:p>
                  </a:txBody>
                  <a:tcPr marL="33550" marR="33550" marT="0" marB="0"/>
                </a:tc>
                <a:extLst>
                  <a:ext uri="{0D108BD9-81ED-4DB2-BD59-A6C34878D82A}">
                    <a16:rowId xmlns:a16="http://schemas.microsoft.com/office/drawing/2014/main" val="10003"/>
                  </a:ext>
                </a:extLst>
              </a:tr>
              <a:tr h="468875">
                <a:tc>
                  <a:txBody>
                    <a:bodyPr/>
                    <a:lstStyle/>
                    <a:p>
                      <a:pPr marL="0" marR="0" lvl="0" indent="0" algn="ctr" rtl="0">
                        <a:lnSpc>
                          <a:spcPct val="115000"/>
                        </a:lnSpc>
                        <a:spcBef>
                          <a:spcPts val="0"/>
                        </a:spcBef>
                        <a:spcAft>
                          <a:spcPts val="0"/>
                        </a:spcAft>
                        <a:buNone/>
                      </a:pPr>
                      <a:r>
                        <a:rPr lang="en-US" sz="1400" u="none" strike="noStrike" cap="none"/>
                        <a:t>Criteria 5</a:t>
                      </a:r>
                      <a:endParaRPr sz="1400" u="none" strike="noStrike" cap="none">
                        <a:latin typeface="Calibri"/>
                        <a:ea typeface="Calibri"/>
                        <a:cs typeface="Calibri"/>
                        <a:sym typeface="Calibri"/>
                      </a:endParaRPr>
                    </a:p>
                  </a:txBody>
                  <a:tcPr marL="33550" marR="33550" marT="0" marB="0"/>
                </a:tc>
                <a:tc>
                  <a:txBody>
                    <a:bodyPr/>
                    <a:lstStyle/>
                    <a:p>
                      <a:pPr marL="0" marR="0" lvl="0" indent="0" algn="just" rtl="0">
                        <a:lnSpc>
                          <a:spcPct val="115000"/>
                        </a:lnSpc>
                        <a:spcBef>
                          <a:spcPts val="0"/>
                        </a:spcBef>
                        <a:spcAft>
                          <a:spcPts val="0"/>
                        </a:spcAft>
                        <a:buNone/>
                      </a:pPr>
                      <a:r>
                        <a:rPr lang="en-US" sz="1400" b="1" u="none" strike="noStrike" cap="none"/>
                        <a:t>Loss of other interests and activities: </a:t>
                      </a:r>
                      <a:r>
                        <a:rPr lang="en-US" sz="1400" u="none" strike="noStrike" cap="none"/>
                        <a:t>Other hobbies and interests are increasingly abandoned in favors of playing games. </a:t>
                      </a:r>
                      <a:endParaRPr sz="1400" u="none" strike="noStrike" cap="none">
                        <a:latin typeface="Calibri"/>
                        <a:ea typeface="Calibri"/>
                        <a:cs typeface="Calibri"/>
                        <a:sym typeface="Calibri"/>
                      </a:endParaRPr>
                    </a:p>
                  </a:txBody>
                  <a:tcPr marL="33550" marR="33550" marT="0" marB="0">
                    <a:solidFill>
                      <a:srgbClr val="F2DADA"/>
                    </a:solidFill>
                  </a:tcPr>
                </a:tc>
                <a:extLst>
                  <a:ext uri="{0D108BD9-81ED-4DB2-BD59-A6C34878D82A}">
                    <a16:rowId xmlns:a16="http://schemas.microsoft.com/office/drawing/2014/main" val="10004"/>
                  </a:ext>
                </a:extLst>
              </a:tr>
              <a:tr h="1193450">
                <a:tc>
                  <a:txBody>
                    <a:bodyPr/>
                    <a:lstStyle/>
                    <a:p>
                      <a:pPr marL="0" marR="0" lvl="0" indent="0" algn="ctr" rtl="0">
                        <a:lnSpc>
                          <a:spcPct val="115000"/>
                        </a:lnSpc>
                        <a:spcBef>
                          <a:spcPts val="0"/>
                        </a:spcBef>
                        <a:spcAft>
                          <a:spcPts val="0"/>
                        </a:spcAft>
                        <a:buNone/>
                      </a:pPr>
                      <a:r>
                        <a:rPr lang="en-US" sz="1400" u="none" strike="noStrike" cap="none"/>
                        <a:t>Criteria 6</a:t>
                      </a:r>
                      <a:endParaRPr sz="1400" u="none" strike="noStrike" cap="none">
                        <a:latin typeface="Calibri"/>
                        <a:ea typeface="Calibri"/>
                        <a:cs typeface="Calibri"/>
                        <a:sym typeface="Calibri"/>
                      </a:endParaRPr>
                    </a:p>
                  </a:txBody>
                  <a:tcPr marL="33550" marR="33550" marT="0" marB="0"/>
                </a:tc>
                <a:tc>
                  <a:txBody>
                    <a:bodyPr/>
                    <a:lstStyle/>
                    <a:p>
                      <a:pPr marL="0" marR="0" lvl="0" indent="0" algn="just" rtl="0">
                        <a:lnSpc>
                          <a:spcPct val="115000"/>
                        </a:lnSpc>
                        <a:spcBef>
                          <a:spcPts val="0"/>
                        </a:spcBef>
                        <a:spcAft>
                          <a:spcPts val="0"/>
                        </a:spcAft>
                        <a:buNone/>
                      </a:pPr>
                      <a:r>
                        <a:rPr lang="en-US" sz="1400" b="1" u="none" strike="noStrike" cap="none"/>
                        <a:t>Continuation despite negative consequences: </a:t>
                      </a:r>
                      <a:r>
                        <a:rPr lang="en-US" sz="1400" u="none" strike="noStrike" cap="none"/>
                        <a:t>Affected persons continue to play games even though they have already experienced negative consequences, such as sleep deficit, being late at school/work, spending too much money, quarrelling with other people and neglecting other important tasks. </a:t>
                      </a:r>
                      <a:endParaRPr sz="1400" u="none" strike="noStrike" cap="none">
                        <a:latin typeface="Calibri"/>
                        <a:ea typeface="Calibri"/>
                        <a:cs typeface="Calibri"/>
                        <a:sym typeface="Calibri"/>
                      </a:endParaRPr>
                    </a:p>
                  </a:txBody>
                  <a:tcPr marL="33550" marR="33550" marT="0" marB="0"/>
                </a:tc>
                <a:extLst>
                  <a:ext uri="{0D108BD9-81ED-4DB2-BD59-A6C34878D82A}">
                    <a16:rowId xmlns:a16="http://schemas.microsoft.com/office/drawing/2014/main" val="10005"/>
                  </a:ext>
                </a:extLst>
              </a:tr>
              <a:tr h="468875">
                <a:tc>
                  <a:txBody>
                    <a:bodyPr/>
                    <a:lstStyle/>
                    <a:p>
                      <a:pPr marL="0" marR="0" lvl="0" indent="0" algn="ctr" rtl="0">
                        <a:lnSpc>
                          <a:spcPct val="115000"/>
                        </a:lnSpc>
                        <a:spcBef>
                          <a:spcPts val="0"/>
                        </a:spcBef>
                        <a:spcAft>
                          <a:spcPts val="0"/>
                        </a:spcAft>
                        <a:buNone/>
                      </a:pPr>
                      <a:r>
                        <a:rPr lang="en-US" sz="1400" u="none" strike="noStrike" cap="none"/>
                        <a:t>Criteria 7</a:t>
                      </a:r>
                      <a:endParaRPr sz="1400" u="none" strike="noStrike" cap="none">
                        <a:latin typeface="Calibri"/>
                        <a:ea typeface="Calibri"/>
                        <a:cs typeface="Calibri"/>
                        <a:sym typeface="Calibri"/>
                      </a:endParaRPr>
                    </a:p>
                  </a:txBody>
                  <a:tcPr marL="33550" marR="33550" marT="0" marB="0"/>
                </a:tc>
                <a:tc>
                  <a:txBody>
                    <a:bodyPr/>
                    <a:lstStyle/>
                    <a:p>
                      <a:pPr marL="0" marR="0" lvl="0" indent="0" algn="just" rtl="0">
                        <a:lnSpc>
                          <a:spcPct val="115000"/>
                        </a:lnSpc>
                        <a:spcBef>
                          <a:spcPts val="0"/>
                        </a:spcBef>
                        <a:spcAft>
                          <a:spcPts val="0"/>
                        </a:spcAft>
                        <a:buNone/>
                      </a:pPr>
                      <a:r>
                        <a:rPr lang="en-US" sz="1400" b="1" u="none" strike="noStrike" cap="none"/>
                        <a:t>Deception: </a:t>
                      </a:r>
                      <a:r>
                        <a:rPr lang="en-US" sz="1400" u="none" strike="noStrike" cap="none"/>
                        <a:t>Affected persons lie or deceive family members or friends about the true extent of their gaming. </a:t>
                      </a:r>
                      <a:endParaRPr sz="1400" u="none" strike="noStrike" cap="none">
                        <a:latin typeface="Calibri"/>
                        <a:ea typeface="Calibri"/>
                        <a:cs typeface="Calibri"/>
                        <a:sym typeface="Calibri"/>
                      </a:endParaRPr>
                    </a:p>
                  </a:txBody>
                  <a:tcPr marL="33550" marR="33550" marT="0" marB="0">
                    <a:solidFill>
                      <a:srgbClr val="F2DADA"/>
                    </a:solidFill>
                  </a:tcPr>
                </a:tc>
                <a:extLst>
                  <a:ext uri="{0D108BD9-81ED-4DB2-BD59-A6C34878D82A}">
                    <a16:rowId xmlns:a16="http://schemas.microsoft.com/office/drawing/2014/main" val="10006"/>
                  </a:ext>
                </a:extLst>
              </a:tr>
              <a:tr h="710400">
                <a:tc>
                  <a:txBody>
                    <a:bodyPr/>
                    <a:lstStyle/>
                    <a:p>
                      <a:pPr marL="0" marR="0" lvl="0" indent="0" algn="ctr" rtl="0">
                        <a:lnSpc>
                          <a:spcPct val="115000"/>
                        </a:lnSpc>
                        <a:spcBef>
                          <a:spcPts val="0"/>
                        </a:spcBef>
                        <a:spcAft>
                          <a:spcPts val="0"/>
                        </a:spcAft>
                        <a:buNone/>
                      </a:pPr>
                      <a:r>
                        <a:rPr lang="en-US" sz="1400" u="none" strike="noStrike" cap="none"/>
                        <a:t>Criteria 8</a:t>
                      </a:r>
                      <a:endParaRPr sz="1400" u="none" strike="noStrike" cap="none">
                        <a:latin typeface="Calibri"/>
                        <a:ea typeface="Calibri"/>
                        <a:cs typeface="Calibri"/>
                        <a:sym typeface="Calibri"/>
                      </a:endParaRPr>
                    </a:p>
                  </a:txBody>
                  <a:tcPr marL="33550" marR="33550" marT="0" marB="0"/>
                </a:tc>
                <a:tc>
                  <a:txBody>
                    <a:bodyPr/>
                    <a:lstStyle/>
                    <a:p>
                      <a:pPr marL="0" marR="0" lvl="0" indent="0" algn="just" rtl="0">
                        <a:lnSpc>
                          <a:spcPct val="115000"/>
                        </a:lnSpc>
                        <a:spcBef>
                          <a:spcPts val="0"/>
                        </a:spcBef>
                        <a:spcAft>
                          <a:spcPts val="0"/>
                        </a:spcAft>
                        <a:buNone/>
                      </a:pPr>
                      <a:r>
                        <a:rPr lang="en-US" sz="1400" b="1" u="none" strike="noStrike" cap="none"/>
                        <a:t>Escape from unpleasant feelings: </a:t>
                      </a:r>
                      <a:r>
                        <a:rPr lang="en-US" sz="1400" u="none" strike="noStrike" cap="none"/>
                        <a:t>Affected persons play games to escape from personal problems and unpleasant feelings, such as guilt, fear, helplessness or depression. </a:t>
                      </a:r>
                      <a:endParaRPr sz="1400" u="none" strike="noStrike" cap="none">
                        <a:latin typeface="Calibri"/>
                        <a:ea typeface="Calibri"/>
                        <a:cs typeface="Calibri"/>
                        <a:sym typeface="Calibri"/>
                      </a:endParaRPr>
                    </a:p>
                  </a:txBody>
                  <a:tcPr marL="33550" marR="33550" marT="0" marB="0"/>
                </a:tc>
                <a:extLst>
                  <a:ext uri="{0D108BD9-81ED-4DB2-BD59-A6C34878D82A}">
                    <a16:rowId xmlns:a16="http://schemas.microsoft.com/office/drawing/2014/main" val="10007"/>
                  </a:ext>
                </a:extLst>
              </a:tr>
              <a:tr h="710400">
                <a:tc>
                  <a:txBody>
                    <a:bodyPr/>
                    <a:lstStyle/>
                    <a:p>
                      <a:pPr marL="0" marR="0" lvl="0" indent="0" algn="ctr" rtl="0">
                        <a:lnSpc>
                          <a:spcPct val="115000"/>
                        </a:lnSpc>
                        <a:spcBef>
                          <a:spcPts val="0"/>
                        </a:spcBef>
                        <a:spcAft>
                          <a:spcPts val="0"/>
                        </a:spcAft>
                        <a:buNone/>
                      </a:pPr>
                      <a:r>
                        <a:rPr lang="en-US" sz="1400" u="none" strike="noStrike" cap="none"/>
                        <a:t>Criteria 9</a:t>
                      </a:r>
                      <a:endParaRPr sz="1400" u="none" strike="noStrike" cap="none">
                        <a:latin typeface="Calibri"/>
                        <a:ea typeface="Calibri"/>
                        <a:cs typeface="Calibri"/>
                        <a:sym typeface="Calibri"/>
                      </a:endParaRPr>
                    </a:p>
                  </a:txBody>
                  <a:tcPr marL="33550" marR="33550" marT="0" marB="0"/>
                </a:tc>
                <a:tc>
                  <a:txBody>
                    <a:bodyPr/>
                    <a:lstStyle/>
                    <a:p>
                      <a:pPr marL="0" marR="0" lvl="0" indent="0" algn="just" rtl="0">
                        <a:lnSpc>
                          <a:spcPct val="115000"/>
                        </a:lnSpc>
                        <a:spcBef>
                          <a:spcPts val="0"/>
                        </a:spcBef>
                        <a:spcAft>
                          <a:spcPts val="0"/>
                        </a:spcAft>
                        <a:buNone/>
                      </a:pPr>
                      <a:r>
                        <a:rPr lang="en-US" sz="1400" b="1" u="none" strike="noStrike" cap="none"/>
                        <a:t>Risk/loss of relationships /job /education: </a:t>
                      </a:r>
                      <a:r>
                        <a:rPr lang="en-US" sz="1400" u="none" strike="noStrike" cap="none"/>
                        <a:t>People risk important relationships, their education, job or career opportunities because of their gaming addiction. </a:t>
                      </a:r>
                      <a:endParaRPr sz="1400" u="none" strike="noStrike" cap="none">
                        <a:latin typeface="Calibri"/>
                        <a:ea typeface="Calibri"/>
                        <a:cs typeface="Calibri"/>
                        <a:sym typeface="Calibri"/>
                      </a:endParaRPr>
                    </a:p>
                  </a:txBody>
                  <a:tcPr marL="33550" marR="33550" marT="0" marB="0">
                    <a:solidFill>
                      <a:srgbClr val="F2DADA"/>
                    </a:solidFill>
                  </a:tcPr>
                </a:tc>
                <a:extLst>
                  <a:ext uri="{0D108BD9-81ED-4DB2-BD59-A6C34878D82A}">
                    <a16:rowId xmlns:a16="http://schemas.microsoft.com/office/drawing/2014/main" val="10008"/>
                  </a:ext>
                </a:extLst>
              </a:tr>
            </a:tbl>
          </a:graphicData>
        </a:graphic>
      </p:graphicFrame>
      <p:pic>
        <p:nvPicPr>
          <p:cNvPr id="234" name="Google Shape;234;p17"/>
          <p:cNvPicPr preferRelativeResize="0"/>
          <p:nvPr/>
        </p:nvPicPr>
        <p:blipFill rotWithShape="1">
          <a:blip r:embed="rId3">
            <a:alphaModFix/>
          </a:blip>
          <a:srcRect/>
          <a:stretch/>
        </p:blipFill>
        <p:spPr>
          <a:xfrm>
            <a:off x="0" y="0"/>
            <a:ext cx="836712" cy="8367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240" name="Google Shape;240;p18"/>
          <p:cNvPicPr preferRelativeResize="0"/>
          <p:nvPr/>
        </p:nvPicPr>
        <p:blipFill rotWithShape="1">
          <a:blip r:embed="rId3">
            <a:alphaModFix/>
          </a:blip>
          <a:srcRect t="8752" b="28375"/>
          <a:stretch/>
        </p:blipFill>
        <p:spPr>
          <a:xfrm>
            <a:off x="0" y="2285999"/>
            <a:ext cx="9144000" cy="26517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body" idx="1"/>
          </p:nvPr>
        </p:nvSpPr>
        <p:spPr>
          <a:xfrm>
            <a:off x="35496" y="692696"/>
            <a:ext cx="4932548" cy="5769931"/>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800"/>
              <a:buFont typeface="Noto Sans Symbols"/>
              <a:buChar char="▪"/>
            </a:pPr>
            <a:r>
              <a:rPr lang="en-US" sz="1800">
                <a:latin typeface="Calibri"/>
                <a:ea typeface="Calibri"/>
                <a:cs typeface="Calibri"/>
                <a:sym typeface="Calibri"/>
              </a:rPr>
              <a:t>In 2018, the diagnosis of </a:t>
            </a:r>
            <a:r>
              <a:rPr lang="en-US" sz="1800" b="1">
                <a:solidFill>
                  <a:srgbClr val="FF0000"/>
                </a:solidFill>
                <a:latin typeface="Calibri"/>
                <a:ea typeface="Calibri"/>
                <a:cs typeface="Calibri"/>
                <a:sym typeface="Calibri"/>
              </a:rPr>
              <a:t>Gaming Disorder </a:t>
            </a:r>
            <a:r>
              <a:rPr lang="en-US" sz="1800">
                <a:latin typeface="Calibri"/>
                <a:ea typeface="Calibri"/>
                <a:cs typeface="Calibri"/>
                <a:sym typeface="Calibri"/>
              </a:rPr>
              <a:t>is listed for the first time in the International Classification of Diseases (ICD-11) of the World Health Organization (WHO) [13]. </a:t>
            </a:r>
            <a:r>
              <a:rPr lang="en-US" sz="1800" b="1">
                <a:latin typeface="Calibri"/>
                <a:ea typeface="Calibri"/>
                <a:cs typeface="Calibri"/>
                <a:sym typeface="Calibri"/>
              </a:rPr>
              <a:t>According to the ICD-11, computer gaming disorder is associated with a loss of control, prioritization over other activities, and continued use despite negative consequences. The behavior usually persists for at least 12 months. This results in significant impairments in personal, social and school-related areas of life.</a:t>
            </a:r>
            <a:endParaRPr/>
          </a:p>
          <a:p>
            <a:pPr marL="342900" lvl="0" indent="-228600" algn="just" rtl="0">
              <a:spcBef>
                <a:spcPts val="360"/>
              </a:spcBef>
              <a:spcAft>
                <a:spcPts val="0"/>
              </a:spcAft>
              <a:buClr>
                <a:schemeClr val="dk1"/>
              </a:buClr>
              <a:buSzPts val="1800"/>
              <a:buFont typeface="Noto Sans Symbols"/>
              <a:buNone/>
            </a:pPr>
            <a:endParaRPr sz="1800">
              <a:latin typeface="Calibri"/>
              <a:ea typeface="Calibri"/>
              <a:cs typeface="Calibri"/>
              <a:sym typeface="Calibri"/>
            </a:endParaRPr>
          </a:p>
          <a:p>
            <a:pPr marL="342900" lvl="0" indent="-342900" algn="just" rtl="0">
              <a:spcBef>
                <a:spcPts val="360"/>
              </a:spcBef>
              <a:spcAft>
                <a:spcPts val="0"/>
              </a:spcAft>
              <a:buClr>
                <a:schemeClr val="dk1"/>
              </a:buClr>
              <a:buSzPts val="1800"/>
              <a:buFont typeface="Noto Sans Symbols"/>
              <a:buChar char="▪"/>
            </a:pPr>
            <a:r>
              <a:rPr lang="en-US" sz="1800">
                <a:latin typeface="Calibri"/>
                <a:ea typeface="Calibri"/>
                <a:cs typeface="Calibri"/>
                <a:sym typeface="Calibri"/>
              </a:rPr>
              <a:t>In contrast to this definition, </a:t>
            </a:r>
            <a:r>
              <a:rPr lang="en-US" sz="1800" b="1">
                <a:solidFill>
                  <a:srgbClr val="FF0000"/>
                </a:solidFill>
                <a:latin typeface="Calibri"/>
                <a:ea typeface="Calibri"/>
                <a:cs typeface="Calibri"/>
                <a:sym typeface="Calibri"/>
              </a:rPr>
              <a:t>Risky Gaming Behavior (Hazardous gaming) </a:t>
            </a:r>
            <a:r>
              <a:rPr lang="en-US" sz="1800">
                <a:latin typeface="Calibri"/>
                <a:ea typeface="Calibri"/>
                <a:cs typeface="Calibri"/>
                <a:sym typeface="Calibri"/>
              </a:rPr>
              <a:t>is also </a:t>
            </a:r>
            <a:r>
              <a:rPr lang="en-US" sz="1800" b="1">
                <a:latin typeface="Calibri"/>
                <a:ea typeface="Calibri"/>
                <a:cs typeface="Calibri"/>
                <a:sym typeface="Calibri"/>
              </a:rPr>
              <a:t>associated with accepting negative consequences due to, for example, very time-consuming use, but without consequences having already occurred in this case. A time criterion is not specified for this.</a:t>
            </a:r>
            <a:endParaRPr/>
          </a:p>
          <a:p>
            <a:pPr marL="342900" lvl="0" indent="-228600" algn="l" rtl="0">
              <a:spcBef>
                <a:spcPts val="360"/>
              </a:spcBef>
              <a:spcAft>
                <a:spcPts val="0"/>
              </a:spcAft>
              <a:buClr>
                <a:schemeClr val="dk1"/>
              </a:buClr>
              <a:buSzPts val="1800"/>
              <a:buNone/>
            </a:pPr>
            <a:endParaRPr sz="1800">
              <a:latin typeface="Calibri"/>
              <a:ea typeface="Calibri"/>
              <a:cs typeface="Calibri"/>
              <a:sym typeface="Calibri"/>
            </a:endParaRPr>
          </a:p>
          <a:p>
            <a:pPr marL="342900" lvl="0" indent="-228600" algn="l" rtl="0">
              <a:spcBef>
                <a:spcPts val="360"/>
              </a:spcBef>
              <a:spcAft>
                <a:spcPts val="0"/>
              </a:spcAft>
              <a:buClr>
                <a:schemeClr val="dk1"/>
              </a:buClr>
              <a:buSzPts val="1800"/>
              <a:buNone/>
            </a:pPr>
            <a:endParaRPr sz="1800">
              <a:latin typeface="Calibri"/>
              <a:ea typeface="Calibri"/>
              <a:cs typeface="Calibri"/>
              <a:sym typeface="Calibri"/>
            </a:endParaRPr>
          </a:p>
        </p:txBody>
      </p:sp>
      <p:sp>
        <p:nvSpPr>
          <p:cNvPr id="246" name="Google Shape;246;p19"/>
          <p:cNvSpPr txBox="1">
            <a:spLocks noGrp="1"/>
          </p:cNvSpPr>
          <p:nvPr>
            <p:ph type="title"/>
          </p:nvPr>
        </p:nvSpPr>
        <p:spPr>
          <a:xfrm>
            <a:off x="518864" y="-24340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ICD-11: Gaming Disorder, Hazardous Gaming</a:t>
            </a:r>
            <a:endParaRPr sz="3200">
              <a:solidFill>
                <a:srgbClr val="C00000"/>
              </a:solidFill>
            </a:endParaRPr>
          </a:p>
        </p:txBody>
      </p:sp>
      <p:grpSp>
        <p:nvGrpSpPr>
          <p:cNvPr id="247" name="Google Shape;247;p19"/>
          <p:cNvGrpSpPr/>
          <p:nvPr/>
        </p:nvGrpSpPr>
        <p:grpSpPr>
          <a:xfrm>
            <a:off x="5148064" y="1196752"/>
            <a:ext cx="3816424" cy="4824536"/>
            <a:chOff x="5724128" y="836712"/>
            <a:chExt cx="2714650" cy="3250727"/>
          </a:xfrm>
        </p:grpSpPr>
        <p:pic>
          <p:nvPicPr>
            <p:cNvPr id="248" name="Google Shape;248;p19"/>
            <p:cNvPicPr preferRelativeResize="0"/>
            <p:nvPr/>
          </p:nvPicPr>
          <p:blipFill rotWithShape="1">
            <a:blip r:embed="rId3">
              <a:alphaModFix/>
            </a:blip>
            <a:srcRect b="8958"/>
            <a:stretch/>
          </p:blipFill>
          <p:spPr>
            <a:xfrm>
              <a:off x="6037337" y="2434884"/>
              <a:ext cx="2088232" cy="1652555"/>
            </a:xfrm>
            <a:prstGeom prst="rect">
              <a:avLst/>
            </a:prstGeom>
            <a:noFill/>
            <a:ln>
              <a:noFill/>
            </a:ln>
          </p:spPr>
        </p:pic>
        <p:pic>
          <p:nvPicPr>
            <p:cNvPr id="249" name="Google Shape;249;p19"/>
            <p:cNvPicPr preferRelativeResize="0"/>
            <p:nvPr/>
          </p:nvPicPr>
          <p:blipFill rotWithShape="1">
            <a:blip r:embed="rId4">
              <a:alphaModFix/>
            </a:blip>
            <a:srcRect/>
            <a:stretch/>
          </p:blipFill>
          <p:spPr>
            <a:xfrm>
              <a:off x="5724128" y="836712"/>
              <a:ext cx="2714650" cy="1809767"/>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9272" y="576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        Table of contents</a:t>
            </a:r>
            <a:br>
              <a:rPr lang="en-US" b="1">
                <a:solidFill>
                  <a:srgbClr val="C00000"/>
                </a:solidFill>
              </a:rPr>
            </a:br>
            <a:endParaRPr b="1">
              <a:solidFill>
                <a:srgbClr val="C00000"/>
              </a:solidFill>
            </a:endParaRPr>
          </a:p>
        </p:txBody>
      </p:sp>
      <p:sp>
        <p:nvSpPr>
          <p:cNvPr id="97" name="Google Shape;97;p3"/>
          <p:cNvSpPr txBox="1">
            <a:spLocks noGrp="1"/>
          </p:cNvSpPr>
          <p:nvPr>
            <p:ph type="body" idx="1"/>
          </p:nvPr>
        </p:nvSpPr>
        <p:spPr>
          <a:xfrm>
            <a:off x="31576" y="908720"/>
            <a:ext cx="4540424" cy="5949280"/>
          </a:xfrm>
          <a:prstGeom prst="rect">
            <a:avLst/>
          </a:prstGeom>
          <a:solidFill>
            <a:srgbClr val="C5D8F1"/>
          </a:solidFill>
          <a:ln>
            <a:noFill/>
          </a:ln>
        </p:spPr>
        <p:txBody>
          <a:bodyPr spcFirstLastPara="1" wrap="square" lIns="91425" tIns="45700" rIns="91425" bIns="45700" anchor="t" anchorCtr="0">
            <a:noAutofit/>
          </a:bodyPr>
          <a:lstStyle/>
          <a:p>
            <a:pPr marL="342900" lvl="0" indent="-241300" algn="just" rtl="0">
              <a:spcBef>
                <a:spcPts val="0"/>
              </a:spcBef>
              <a:spcAft>
                <a:spcPts val="0"/>
              </a:spcAft>
              <a:buClr>
                <a:schemeClr val="dk1"/>
              </a:buClr>
              <a:buSzPts val="1600"/>
              <a:buFont typeface="Noto Sans Symbols"/>
              <a:buNone/>
            </a:pPr>
            <a:endParaRPr sz="1600" b="1"/>
          </a:p>
          <a:p>
            <a:pPr marL="342900" lvl="0" indent="-342900" algn="just" rtl="0">
              <a:spcBef>
                <a:spcPts val="320"/>
              </a:spcBef>
              <a:spcAft>
                <a:spcPts val="0"/>
              </a:spcAft>
              <a:buClr>
                <a:schemeClr val="dk1"/>
              </a:buClr>
              <a:buSzPts val="1600"/>
              <a:buFont typeface="Noto Sans Symbols"/>
              <a:buChar char="▪"/>
            </a:pPr>
            <a:r>
              <a:rPr lang="en-US" sz="1600" b="1"/>
              <a:t>Internet addiction</a:t>
            </a:r>
            <a:endParaRPr/>
          </a:p>
          <a:p>
            <a:pPr marL="342900" lvl="0" indent="-342900" algn="just" rtl="0">
              <a:spcBef>
                <a:spcPts val="320"/>
              </a:spcBef>
              <a:spcAft>
                <a:spcPts val="0"/>
              </a:spcAft>
              <a:buClr>
                <a:schemeClr val="dk1"/>
              </a:buClr>
              <a:buSzPts val="1600"/>
              <a:buFont typeface="Noto Sans Symbols"/>
              <a:buChar char="▪"/>
            </a:pPr>
            <a:r>
              <a:rPr lang="en-US" sz="1600" b="1"/>
              <a:t>Video game addiction</a:t>
            </a:r>
            <a:endParaRPr/>
          </a:p>
          <a:p>
            <a:pPr marL="342900" lvl="0" indent="-342900" algn="just" rtl="0">
              <a:spcBef>
                <a:spcPts val="320"/>
              </a:spcBef>
              <a:spcAft>
                <a:spcPts val="0"/>
              </a:spcAft>
              <a:buClr>
                <a:schemeClr val="dk1"/>
              </a:buClr>
              <a:buSzPts val="1600"/>
              <a:buFont typeface="Noto Sans Symbols"/>
              <a:buChar char="▪"/>
            </a:pPr>
            <a:r>
              <a:rPr lang="en-US" sz="1600" b="1"/>
              <a:t>What is a video game? </a:t>
            </a:r>
            <a:endParaRPr/>
          </a:p>
          <a:p>
            <a:pPr marL="342900" lvl="0" indent="-342900" algn="just" rtl="0">
              <a:spcBef>
                <a:spcPts val="320"/>
              </a:spcBef>
              <a:spcAft>
                <a:spcPts val="0"/>
              </a:spcAft>
              <a:buClr>
                <a:schemeClr val="dk1"/>
              </a:buClr>
              <a:buSzPts val="1600"/>
              <a:buFont typeface="Noto Sans Symbols"/>
              <a:buChar char="▪"/>
            </a:pPr>
            <a:r>
              <a:rPr lang="en-US" sz="1600" b="1"/>
              <a:t>Statistical information on internet Gaming and Prevalence worldwide and Germany </a:t>
            </a:r>
            <a:endParaRPr/>
          </a:p>
          <a:p>
            <a:pPr marL="342900" lvl="0" indent="-342900" algn="just" rtl="0">
              <a:spcBef>
                <a:spcPts val="320"/>
              </a:spcBef>
              <a:spcAft>
                <a:spcPts val="0"/>
              </a:spcAft>
              <a:buClr>
                <a:schemeClr val="dk1"/>
              </a:buClr>
              <a:buSzPts val="1600"/>
              <a:buFont typeface="Noto Sans Symbols"/>
              <a:buChar char="▪"/>
            </a:pPr>
            <a:r>
              <a:rPr lang="en-US" sz="1600" b="1"/>
              <a:t>The History &amp; Evolution of Video Games</a:t>
            </a:r>
            <a:endParaRPr/>
          </a:p>
          <a:p>
            <a:pPr marL="342900" lvl="0" indent="-342900" algn="just" rtl="0">
              <a:spcBef>
                <a:spcPts val="320"/>
              </a:spcBef>
              <a:spcAft>
                <a:spcPts val="0"/>
              </a:spcAft>
              <a:buClr>
                <a:schemeClr val="dk1"/>
              </a:buClr>
              <a:buSzPts val="1600"/>
              <a:buFont typeface="Noto Sans Symbols"/>
              <a:buChar char="▪"/>
            </a:pPr>
            <a:r>
              <a:rPr lang="en-US" sz="1600" b="1"/>
              <a:t>Most Relevant Video Game Categories</a:t>
            </a:r>
            <a:endParaRPr/>
          </a:p>
          <a:p>
            <a:pPr marL="342900" lvl="0" indent="-342900" algn="just" rtl="0">
              <a:spcBef>
                <a:spcPts val="320"/>
              </a:spcBef>
              <a:spcAft>
                <a:spcPts val="0"/>
              </a:spcAft>
              <a:buClr>
                <a:schemeClr val="dk1"/>
              </a:buClr>
              <a:buSzPts val="1600"/>
              <a:buFont typeface="Noto Sans Symbols"/>
              <a:buChar char="▪"/>
            </a:pPr>
            <a:r>
              <a:rPr lang="en-US" sz="1600" b="1"/>
              <a:t>Addiction in General</a:t>
            </a:r>
            <a:endParaRPr/>
          </a:p>
          <a:p>
            <a:pPr marL="342900" lvl="0" indent="-342900" algn="just" rtl="0">
              <a:spcBef>
                <a:spcPts val="320"/>
              </a:spcBef>
              <a:spcAft>
                <a:spcPts val="0"/>
              </a:spcAft>
              <a:buClr>
                <a:schemeClr val="dk1"/>
              </a:buClr>
              <a:buSzPts val="1600"/>
              <a:buFont typeface="Noto Sans Symbols"/>
              <a:buChar char="▪"/>
            </a:pPr>
            <a:r>
              <a:rPr lang="en-US" sz="1600" b="1"/>
              <a:t>Causes of game addiction</a:t>
            </a:r>
            <a:endParaRPr/>
          </a:p>
          <a:p>
            <a:pPr marL="342900" lvl="0" indent="-342900" algn="just" rtl="0">
              <a:spcBef>
                <a:spcPts val="320"/>
              </a:spcBef>
              <a:spcAft>
                <a:spcPts val="0"/>
              </a:spcAft>
              <a:buClr>
                <a:schemeClr val="dk1"/>
              </a:buClr>
              <a:buSzPts val="1600"/>
              <a:buFont typeface="Noto Sans Symbols"/>
              <a:buChar char="▪"/>
            </a:pPr>
            <a:r>
              <a:rPr lang="en-US" sz="1600" b="1"/>
              <a:t>How to recognize a video game addiction</a:t>
            </a:r>
            <a:endParaRPr/>
          </a:p>
          <a:p>
            <a:pPr marL="342900" lvl="0" indent="-342900" algn="just" rtl="0">
              <a:spcBef>
                <a:spcPts val="320"/>
              </a:spcBef>
              <a:spcAft>
                <a:spcPts val="0"/>
              </a:spcAft>
              <a:buClr>
                <a:schemeClr val="dk1"/>
              </a:buClr>
              <a:buSzPts val="1600"/>
              <a:buFont typeface="Noto Sans Symbols"/>
              <a:buChar char="▪"/>
            </a:pPr>
            <a:r>
              <a:rPr lang="en-US" sz="1600" b="1"/>
              <a:t>What are the positive effects of video (digital) games on children's and adolescents` health and development?</a:t>
            </a:r>
            <a:endParaRPr/>
          </a:p>
          <a:p>
            <a:pPr marL="342900" lvl="0" indent="-342900" algn="just" rtl="0">
              <a:spcBef>
                <a:spcPts val="320"/>
              </a:spcBef>
              <a:spcAft>
                <a:spcPts val="0"/>
              </a:spcAft>
              <a:buClr>
                <a:schemeClr val="dk1"/>
              </a:buClr>
              <a:buSzPts val="1600"/>
              <a:buFont typeface="Noto Sans Symbols"/>
              <a:buChar char="▪"/>
            </a:pPr>
            <a:r>
              <a:rPr lang="en-US" sz="1600" b="1"/>
              <a:t>What are the negative effects of digital games on children's health and development? </a:t>
            </a:r>
            <a:endParaRPr/>
          </a:p>
          <a:p>
            <a:pPr marL="342900" lvl="0" indent="-342900" algn="just" rtl="0">
              <a:spcBef>
                <a:spcPts val="320"/>
              </a:spcBef>
              <a:spcAft>
                <a:spcPts val="0"/>
              </a:spcAft>
              <a:buClr>
                <a:schemeClr val="dk1"/>
              </a:buClr>
              <a:buSzPts val="1600"/>
              <a:buFont typeface="Noto Sans Symbols"/>
              <a:buChar char="▪"/>
            </a:pPr>
            <a:r>
              <a:rPr lang="en-US" sz="1600" b="1"/>
              <a:t>How should digital games be used to support the development of the child and adolescents ?</a:t>
            </a:r>
            <a:endParaRPr/>
          </a:p>
          <a:p>
            <a:pPr marL="342900" lvl="0" indent="-342900" algn="just" rtl="0">
              <a:spcBef>
                <a:spcPts val="320"/>
              </a:spcBef>
              <a:spcAft>
                <a:spcPts val="0"/>
              </a:spcAft>
              <a:buClr>
                <a:schemeClr val="dk1"/>
              </a:buClr>
              <a:buSzPts val="1600"/>
              <a:buFont typeface="Noto Sans Symbols"/>
              <a:buChar char="▪"/>
            </a:pPr>
            <a:r>
              <a:rPr lang="en-US" sz="1600" b="1"/>
              <a:t>What can be done to protect children and adolescents from game addiction and to prevent game addiction?</a:t>
            </a:r>
            <a:endParaRPr/>
          </a:p>
          <a:p>
            <a:pPr marL="342900" lvl="0" indent="-241300" algn="just" rtl="0">
              <a:spcBef>
                <a:spcPts val="320"/>
              </a:spcBef>
              <a:spcAft>
                <a:spcPts val="0"/>
              </a:spcAft>
              <a:buClr>
                <a:schemeClr val="dk1"/>
              </a:buClr>
              <a:buSzPts val="1600"/>
              <a:buFont typeface="Noto Sans Symbols"/>
              <a:buNone/>
            </a:pPr>
            <a:endParaRPr sz="1600" b="1"/>
          </a:p>
          <a:p>
            <a:pPr marL="0" lvl="0" indent="0" algn="just" rtl="0">
              <a:spcBef>
                <a:spcPts val="320"/>
              </a:spcBef>
              <a:spcAft>
                <a:spcPts val="0"/>
              </a:spcAft>
              <a:buClr>
                <a:schemeClr val="dk1"/>
              </a:buClr>
              <a:buSzPts val="1600"/>
              <a:buNone/>
            </a:pPr>
            <a:endParaRPr sz="1600" b="1"/>
          </a:p>
          <a:p>
            <a:pPr marL="342900" lvl="0" indent="-241300" algn="just" rtl="0">
              <a:spcBef>
                <a:spcPts val="320"/>
              </a:spcBef>
              <a:spcAft>
                <a:spcPts val="0"/>
              </a:spcAft>
              <a:buClr>
                <a:schemeClr val="dk1"/>
              </a:buClr>
              <a:buSzPts val="1600"/>
              <a:buFont typeface="Noto Sans Symbols"/>
              <a:buNone/>
            </a:pPr>
            <a:endParaRPr sz="1600" b="1"/>
          </a:p>
        </p:txBody>
      </p:sp>
      <p:pic>
        <p:nvPicPr>
          <p:cNvPr id="98" name="Google Shape;98;p3"/>
          <p:cNvPicPr preferRelativeResize="0"/>
          <p:nvPr/>
        </p:nvPicPr>
        <p:blipFill rotWithShape="1">
          <a:blip r:embed="rId3">
            <a:alphaModFix/>
          </a:blip>
          <a:srcRect/>
          <a:stretch/>
        </p:blipFill>
        <p:spPr>
          <a:xfrm>
            <a:off x="31576" y="-15518"/>
            <a:ext cx="9144000" cy="720725"/>
          </a:xfrm>
          <a:prstGeom prst="rect">
            <a:avLst/>
          </a:prstGeom>
          <a:noFill/>
          <a:ln>
            <a:noFill/>
          </a:ln>
        </p:spPr>
      </p:pic>
      <p:pic>
        <p:nvPicPr>
          <p:cNvPr id="99" name="Google Shape;99;p3"/>
          <p:cNvPicPr preferRelativeResize="0"/>
          <p:nvPr/>
        </p:nvPicPr>
        <p:blipFill rotWithShape="1">
          <a:blip r:embed="rId4">
            <a:alphaModFix/>
          </a:blip>
          <a:srcRect l="14521" t="7591" r="13108" b="29372"/>
          <a:stretch/>
        </p:blipFill>
        <p:spPr>
          <a:xfrm>
            <a:off x="3059833" y="678815"/>
            <a:ext cx="1368152" cy="1274203"/>
          </a:xfrm>
          <a:prstGeom prst="rect">
            <a:avLst/>
          </a:prstGeom>
          <a:noFill/>
          <a:ln>
            <a:noFill/>
          </a:ln>
        </p:spPr>
      </p:pic>
      <p:sp>
        <p:nvSpPr>
          <p:cNvPr id="100" name="Google Shape;100;p3"/>
          <p:cNvSpPr/>
          <p:nvPr/>
        </p:nvSpPr>
        <p:spPr>
          <a:xfrm>
            <a:off x="4572000" y="883741"/>
            <a:ext cx="4644008" cy="6001643"/>
          </a:xfrm>
          <a:prstGeom prst="rect">
            <a:avLst/>
          </a:prstGeom>
          <a:solidFill>
            <a:srgbClr val="B2A0C7"/>
          </a:solid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Which factors lead children and adolescents to be addicted to Video Games?</a:t>
            </a:r>
            <a:endParaRPr sz="1600" b="1" i="0" u="none" strike="noStrike" cap="none">
              <a:solidFill>
                <a:schemeClr val="lt1"/>
              </a:solidFill>
              <a:latin typeface="Calibri"/>
              <a:ea typeface="Calibri"/>
              <a:cs typeface="Calibri"/>
              <a:sym typeface="Calibri"/>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What to do? </a:t>
            </a:r>
            <a:endParaRPr sz="1600" b="1" i="0" u="none" strike="noStrike" cap="none">
              <a:solidFill>
                <a:schemeClr val="lt1"/>
              </a:solidFill>
              <a:latin typeface="Calibri"/>
              <a:ea typeface="Calibri"/>
              <a:cs typeface="Calibri"/>
              <a:sym typeface="Calibri"/>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What are the dangers that await children related to game addiction?</a:t>
            </a:r>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General Solution Offers</a:t>
            </a:r>
            <a:endParaRPr sz="1600" b="1" i="0" u="none" strike="noStrike" cap="none">
              <a:solidFill>
                <a:schemeClr val="lt1"/>
              </a:solidFill>
              <a:latin typeface="Calibri"/>
              <a:ea typeface="Calibri"/>
              <a:cs typeface="Calibri"/>
              <a:sym typeface="Calibri"/>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What families can do?</a:t>
            </a:r>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What can teachers do?</a:t>
            </a:r>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Some Addiction Test for children and adolescents: </a:t>
            </a:r>
            <a:r>
              <a:rPr lang="en-US" sz="1600" b="1" i="0" u="none" strike="noStrike" cap="none">
                <a:solidFill>
                  <a:srgbClr val="FF0000"/>
                </a:solidFill>
                <a:latin typeface="Calibri"/>
                <a:ea typeface="Calibri"/>
                <a:cs typeface="Calibri"/>
                <a:sym typeface="Calibri"/>
              </a:rPr>
              <a:t>Is my child addicted to computer games? Is my child addicted to computer games? Test whether your computer gaming is normal Am I at risk of addiction?</a:t>
            </a:r>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How to work therapy­­­?</a:t>
            </a:r>
            <a:endParaRPr sz="1600" b="1" i="0" u="none" strike="noStrike" cap="none">
              <a:solidFill>
                <a:schemeClr val="lt1"/>
              </a:solidFill>
              <a:latin typeface="Calibri"/>
              <a:ea typeface="Calibri"/>
              <a:cs typeface="Calibri"/>
              <a:sym typeface="Calibri"/>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Tips for parents and young people from psychologists</a:t>
            </a:r>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Treatment approaches</a:t>
            </a:r>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Kim Study for 6 to 13 year olds </a:t>
            </a:r>
            <a:endParaRPr sz="1600" b="1" i="0" u="none" strike="noStrike" cap="none">
              <a:solidFill>
                <a:schemeClr val="lt1"/>
              </a:solidFill>
              <a:latin typeface="Calibri"/>
              <a:ea typeface="Calibri"/>
              <a:cs typeface="Calibri"/>
              <a:sym typeface="Calibri"/>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Jim Study  for young people aged 12 to 19 </a:t>
            </a:r>
            <a:endParaRPr sz="1600" b="1" i="0" u="none" strike="noStrike" cap="none">
              <a:solidFill>
                <a:schemeClr val="lt1"/>
              </a:solidFill>
              <a:latin typeface="Calibri"/>
              <a:ea typeface="Calibri"/>
              <a:cs typeface="Calibri"/>
              <a:sym typeface="Calibri"/>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The DAK/DZSKJ longitudinal study for 10 to 17-year-olds </a:t>
            </a:r>
            <a:endParaRPr sz="1600" b="1" i="0" u="none" strike="noStrike" cap="none">
              <a:solidFill>
                <a:schemeClr val="lt1"/>
              </a:solidFill>
              <a:latin typeface="Calibri"/>
              <a:ea typeface="Calibri"/>
              <a:cs typeface="Calibri"/>
              <a:sym typeface="Calibri"/>
            </a:endParaRPr>
          </a:p>
          <a:p>
            <a:pPr marL="285750" marR="0" lvl="0" indent="-285750" algn="just" rtl="0">
              <a:spcBef>
                <a:spcPts val="0"/>
              </a:spcBef>
              <a:spcAft>
                <a:spcPts val="0"/>
              </a:spcAft>
              <a:buClr>
                <a:schemeClr val="lt1"/>
              </a:buClr>
              <a:buSzPts val="1600"/>
              <a:buFont typeface="Noto Sans Symbols"/>
              <a:buChar char="▪"/>
            </a:pPr>
            <a:r>
              <a:rPr lang="en-US" sz="1600" b="1" i="0" u="none" strike="noStrike" cap="none">
                <a:solidFill>
                  <a:schemeClr val="lt1"/>
                </a:solidFill>
                <a:latin typeface="Calibri"/>
                <a:ea typeface="Calibri"/>
                <a:cs typeface="Calibri"/>
                <a:sym typeface="Calibri"/>
              </a:rPr>
              <a:t>Some cases for teachers</a:t>
            </a:r>
            <a:endParaRPr/>
          </a:p>
          <a:p>
            <a:pPr marL="285750" marR="0" lvl="0" indent="-184150" algn="just" rtl="0">
              <a:spcBef>
                <a:spcPts val="0"/>
              </a:spcBef>
              <a:spcAft>
                <a:spcPts val="0"/>
              </a:spcAft>
              <a:buClr>
                <a:schemeClr val="dk1"/>
              </a:buClr>
              <a:buSzPts val="1600"/>
              <a:buFont typeface="Noto Sans Symbols"/>
              <a:buNone/>
            </a:pPr>
            <a:endParaRPr sz="1600" b="1" i="0" u="none" strike="noStrike" cap="none">
              <a:solidFill>
                <a:schemeClr val="lt1"/>
              </a:solidFill>
              <a:latin typeface="Calibri"/>
              <a:ea typeface="Calibri"/>
              <a:cs typeface="Calibri"/>
              <a:sym typeface="Calibri"/>
            </a:endParaRPr>
          </a:p>
          <a:p>
            <a:pPr marL="285750" marR="0" lvl="0" indent="-184150" algn="just" rtl="0">
              <a:spcBef>
                <a:spcPts val="0"/>
              </a:spcBef>
              <a:spcAft>
                <a:spcPts val="0"/>
              </a:spcAft>
              <a:buClr>
                <a:schemeClr val="dk1"/>
              </a:buClr>
              <a:buSzPts val="1600"/>
              <a:buFont typeface="Noto Sans Symbols"/>
              <a:buNone/>
            </a:pPr>
            <a:endParaRPr sz="1600" b="1"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0"/>
          <p:cNvSpPr txBox="1">
            <a:spLocks noGrp="1"/>
          </p:cNvSpPr>
          <p:nvPr>
            <p:ph type="title"/>
          </p:nvPr>
        </p:nvSpPr>
        <p:spPr>
          <a:xfrm>
            <a:off x="457200" y="-2738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Times New Roman"/>
              <a:buNone/>
            </a:pPr>
            <a:r>
              <a:rPr lang="en-US" b="1">
                <a:solidFill>
                  <a:srgbClr val="C00000"/>
                </a:solidFill>
                <a:latin typeface="Times New Roman"/>
                <a:ea typeface="Times New Roman"/>
                <a:cs typeface="Times New Roman"/>
                <a:sym typeface="Times New Roman"/>
              </a:rPr>
              <a:t>The diagnosis of "gaming disorder" according to ICD-11</a:t>
            </a:r>
            <a:endParaRPr b="1">
              <a:solidFill>
                <a:srgbClr val="C00000"/>
              </a:solidFill>
            </a:endParaRPr>
          </a:p>
        </p:txBody>
      </p:sp>
      <p:graphicFrame>
        <p:nvGraphicFramePr>
          <p:cNvPr id="255" name="Google Shape;255;p20"/>
          <p:cNvGraphicFramePr/>
          <p:nvPr/>
        </p:nvGraphicFramePr>
        <p:xfrm>
          <a:off x="107504" y="1597900"/>
          <a:ext cx="3000000" cy="3000000"/>
        </p:xfrm>
        <a:graphic>
          <a:graphicData uri="http://schemas.openxmlformats.org/drawingml/2006/table">
            <a:tbl>
              <a:tblPr firstRow="1" firstCol="1" bandRow="1">
                <a:noFill/>
                <a:tableStyleId>{BF031AB9-9A1C-4408-AE11-3D903A02F9D8}</a:tableStyleId>
              </a:tblPr>
              <a:tblGrid>
                <a:gridCol w="936100">
                  <a:extLst>
                    <a:ext uri="{9D8B030D-6E8A-4147-A177-3AD203B41FA5}">
                      <a16:colId xmlns:a16="http://schemas.microsoft.com/office/drawing/2014/main" val="20000"/>
                    </a:ext>
                  </a:extLst>
                </a:gridCol>
                <a:gridCol w="5173875">
                  <a:extLst>
                    <a:ext uri="{9D8B030D-6E8A-4147-A177-3AD203B41FA5}">
                      <a16:colId xmlns:a16="http://schemas.microsoft.com/office/drawing/2014/main" val="20001"/>
                    </a:ext>
                  </a:extLst>
                </a:gridCol>
              </a:tblGrid>
              <a:tr h="432050">
                <a:tc>
                  <a:txBody>
                    <a:bodyPr/>
                    <a:lstStyle/>
                    <a:p>
                      <a:pPr marL="0" marR="0" lvl="0" indent="0" algn="ctr" rtl="0">
                        <a:lnSpc>
                          <a:spcPct val="115000"/>
                        </a:lnSpc>
                        <a:spcBef>
                          <a:spcPts val="0"/>
                        </a:spcBef>
                        <a:spcAft>
                          <a:spcPts val="0"/>
                        </a:spcAft>
                        <a:buNone/>
                      </a:pPr>
                      <a:r>
                        <a:rPr lang="en-US" sz="1800" u="none" strike="noStrike" cap="none"/>
                        <a:t>Criteria 1</a:t>
                      </a:r>
                      <a:endParaRPr sz="1800" u="none" strike="noStrike" cap="none"/>
                    </a:p>
                  </a:txBody>
                  <a:tcPr marL="68575" marR="68575" marT="0" marB="0"/>
                </a:tc>
                <a:tc>
                  <a:txBody>
                    <a:bodyPr/>
                    <a:lstStyle/>
                    <a:p>
                      <a:pPr marL="0" marR="0" lvl="0" indent="0" algn="just" rtl="0">
                        <a:lnSpc>
                          <a:spcPct val="115000"/>
                        </a:lnSpc>
                        <a:spcBef>
                          <a:spcPts val="0"/>
                        </a:spcBef>
                        <a:spcAft>
                          <a:spcPts val="0"/>
                        </a:spcAft>
                        <a:buNone/>
                      </a:pPr>
                      <a:r>
                        <a:rPr lang="en-US" sz="1800" b="1" u="none" strike="noStrike" cap="none">
                          <a:solidFill>
                            <a:schemeClr val="dk1"/>
                          </a:solidFill>
                        </a:rPr>
                        <a:t>Loss of control: </a:t>
                      </a:r>
                      <a:r>
                        <a:rPr lang="en-US" sz="1800" b="0" u="none" strike="noStrike" cap="none">
                          <a:solidFill>
                            <a:schemeClr val="dk1"/>
                          </a:solidFill>
                        </a:rPr>
                        <a:t>Gamers have demonstrably lost control over the onset, frequency, intensity, duration, cessation and context of gaming. </a:t>
                      </a:r>
                      <a:endParaRPr sz="1800" b="0" u="none" strike="noStrike" cap="none">
                        <a:solidFill>
                          <a:schemeClr val="dk1"/>
                        </a:solidFill>
                        <a:latin typeface="Calibri"/>
                        <a:ea typeface="Calibri"/>
                        <a:cs typeface="Calibri"/>
                        <a:sym typeface="Calibri"/>
                      </a:endParaRPr>
                    </a:p>
                  </a:txBody>
                  <a:tcPr marL="68575" marR="68575" marT="0" marB="0">
                    <a:solidFill>
                      <a:srgbClr val="C2D59B"/>
                    </a:solidFill>
                  </a:tcPr>
                </a:tc>
                <a:extLst>
                  <a:ext uri="{0D108BD9-81ED-4DB2-BD59-A6C34878D82A}">
                    <a16:rowId xmlns:a16="http://schemas.microsoft.com/office/drawing/2014/main" val="10000"/>
                  </a:ext>
                </a:extLst>
              </a:tr>
              <a:tr h="228600">
                <a:tc>
                  <a:txBody>
                    <a:bodyPr/>
                    <a:lstStyle/>
                    <a:p>
                      <a:pPr marL="0" marR="0" lvl="0" indent="0" algn="ctr" rtl="0">
                        <a:lnSpc>
                          <a:spcPct val="115000"/>
                        </a:lnSpc>
                        <a:spcBef>
                          <a:spcPts val="0"/>
                        </a:spcBef>
                        <a:spcAft>
                          <a:spcPts val="0"/>
                        </a:spcAft>
                        <a:buNone/>
                      </a:pPr>
                      <a:r>
                        <a:rPr lang="en-US" sz="1800" u="none" strike="noStrike" cap="none"/>
                        <a:t>Criteria 2</a:t>
                      </a:r>
                      <a:endParaRPr sz="1800" u="none" strike="noStrike" cap="none">
                        <a:latin typeface="Calibri"/>
                        <a:ea typeface="Calibri"/>
                        <a:cs typeface="Calibri"/>
                        <a:sym typeface="Calibri"/>
                      </a:endParaRPr>
                    </a:p>
                  </a:txBody>
                  <a:tcPr marL="68575" marR="68575" marT="0" marB="0"/>
                </a:tc>
                <a:tc>
                  <a:txBody>
                    <a:bodyPr/>
                    <a:lstStyle/>
                    <a:p>
                      <a:pPr marL="0" marR="0" lvl="0" indent="0" algn="just" rtl="0">
                        <a:lnSpc>
                          <a:spcPct val="115000"/>
                        </a:lnSpc>
                        <a:spcBef>
                          <a:spcPts val="0"/>
                        </a:spcBef>
                        <a:spcAft>
                          <a:spcPts val="0"/>
                        </a:spcAft>
                        <a:buNone/>
                      </a:pPr>
                      <a:r>
                        <a:rPr lang="en-US" sz="1800" b="1" u="none" strike="noStrike" cap="none"/>
                        <a:t>Loss of other activities: </a:t>
                      </a:r>
                      <a:r>
                        <a:rPr lang="en-US" sz="1800" u="none" strike="noStrike" cap="none"/>
                        <a:t>Gaming becomes an increasing priority and dominates daily life at the expense of other activities.</a:t>
                      </a:r>
                      <a:endParaRPr sz="1800" u="none" strike="noStrike" cap="none"/>
                    </a:p>
                  </a:txBody>
                  <a:tcPr marL="68575" marR="68575" marT="0" marB="0">
                    <a:solidFill>
                      <a:srgbClr val="F2DADA"/>
                    </a:solidFill>
                  </a:tcPr>
                </a:tc>
                <a:extLst>
                  <a:ext uri="{0D108BD9-81ED-4DB2-BD59-A6C34878D82A}">
                    <a16:rowId xmlns:a16="http://schemas.microsoft.com/office/drawing/2014/main" val="10001"/>
                  </a:ext>
                </a:extLst>
              </a:tr>
              <a:tr h="228600">
                <a:tc>
                  <a:txBody>
                    <a:bodyPr/>
                    <a:lstStyle/>
                    <a:p>
                      <a:pPr marL="0" marR="0" lvl="0" indent="0" algn="ctr" rtl="0">
                        <a:lnSpc>
                          <a:spcPct val="115000"/>
                        </a:lnSpc>
                        <a:spcBef>
                          <a:spcPts val="0"/>
                        </a:spcBef>
                        <a:spcAft>
                          <a:spcPts val="0"/>
                        </a:spcAft>
                        <a:buNone/>
                      </a:pPr>
                      <a:r>
                        <a:rPr lang="en-US" sz="1800" u="none" strike="noStrike" cap="none"/>
                        <a:t>Criteria 3</a:t>
                      </a:r>
                      <a:endParaRPr sz="1800" u="none" strike="noStrike" cap="none">
                        <a:latin typeface="Calibri"/>
                        <a:ea typeface="Calibri"/>
                        <a:cs typeface="Calibri"/>
                        <a:sym typeface="Calibri"/>
                      </a:endParaRPr>
                    </a:p>
                  </a:txBody>
                  <a:tcPr marL="68575" marR="68575" marT="0" marB="0"/>
                </a:tc>
                <a:tc>
                  <a:txBody>
                    <a:bodyPr/>
                    <a:lstStyle/>
                    <a:p>
                      <a:pPr marL="0" marR="0" lvl="0" indent="0" algn="just" rtl="0">
                        <a:lnSpc>
                          <a:spcPct val="115000"/>
                        </a:lnSpc>
                        <a:spcBef>
                          <a:spcPts val="0"/>
                        </a:spcBef>
                        <a:spcAft>
                          <a:spcPts val="0"/>
                        </a:spcAft>
                        <a:buNone/>
                      </a:pPr>
                      <a:r>
                        <a:rPr lang="en-US" sz="1800" b="1" u="none" strike="noStrike" cap="none"/>
                        <a:t>Negative consequences: </a:t>
                      </a:r>
                      <a:r>
                        <a:rPr lang="en-US" sz="1800" u="none" strike="noStrike" cap="none"/>
                        <a:t>Affected persons continue to play video games even though their behaviors have already led to clearly negative consequences. </a:t>
                      </a:r>
                      <a:endParaRPr sz="1800" u="none" strike="noStrike" cap="none">
                        <a:latin typeface="Calibri"/>
                        <a:ea typeface="Calibri"/>
                        <a:cs typeface="Calibri"/>
                        <a:sym typeface="Calibri"/>
                      </a:endParaRPr>
                    </a:p>
                  </a:txBody>
                  <a:tcPr marL="68575" marR="68575" marT="0" marB="0">
                    <a:solidFill>
                      <a:schemeClr val="lt2"/>
                    </a:solidFill>
                  </a:tcPr>
                </a:tc>
                <a:extLst>
                  <a:ext uri="{0D108BD9-81ED-4DB2-BD59-A6C34878D82A}">
                    <a16:rowId xmlns:a16="http://schemas.microsoft.com/office/drawing/2014/main" val="10002"/>
                  </a:ext>
                </a:extLst>
              </a:tr>
            </a:tbl>
          </a:graphicData>
        </a:graphic>
      </p:graphicFrame>
      <p:sp>
        <p:nvSpPr>
          <p:cNvPr id="256" name="Google Shape;256;p20"/>
          <p:cNvSpPr/>
          <p:nvPr/>
        </p:nvSpPr>
        <p:spPr>
          <a:xfrm>
            <a:off x="6228184" y="1250179"/>
            <a:ext cx="2541108" cy="5509200"/>
          </a:xfrm>
          <a:prstGeom prst="rect">
            <a:avLst/>
          </a:prstGeom>
          <a:noFill/>
          <a:ln>
            <a:noFill/>
          </a:ln>
        </p:spPr>
        <p:txBody>
          <a:bodyPr spcFirstLastPara="1" wrap="square" lIns="91425" tIns="45700" rIns="91425" bIns="45700" anchor="ctr" anchorCtr="0">
            <a:spAutoFit/>
          </a:bodyPr>
          <a:lstStyle/>
          <a:p>
            <a:pPr marL="285750" marR="0" lvl="0" indent="-285750" algn="just"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Times New Roman"/>
                <a:ea typeface="Times New Roman"/>
                <a:cs typeface="Times New Roman"/>
                <a:sym typeface="Times New Roman"/>
              </a:rPr>
              <a:t>The diagnosis of "gaming disorder" according to ICD-11 includes both online and offline games. </a:t>
            </a:r>
            <a:endParaRPr/>
          </a:p>
          <a:p>
            <a:pPr marL="285750" marR="0" lvl="0" indent="-184150" algn="just" rtl="0">
              <a:lnSpc>
                <a:spcPct val="100000"/>
              </a:lnSpc>
              <a:spcBef>
                <a:spcPts val="0"/>
              </a:spcBef>
              <a:spcAft>
                <a:spcPts val="0"/>
              </a:spcAft>
              <a:buClr>
                <a:schemeClr val="dk1"/>
              </a:buClr>
              <a:buSzPts val="1600"/>
              <a:buFont typeface="Noto Sans Symbols"/>
              <a:buNone/>
            </a:pPr>
            <a:endParaRPr sz="1600">
              <a:solidFill>
                <a:schemeClr val="dk1"/>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Times New Roman"/>
                <a:ea typeface="Times New Roman"/>
                <a:cs typeface="Times New Roman"/>
                <a:sym typeface="Times New Roman"/>
              </a:rPr>
              <a:t>The pattern of gaming behavior may be continuous or episodic and recurrent. </a:t>
            </a:r>
            <a:endParaRPr/>
          </a:p>
          <a:p>
            <a:pPr marL="285750" marR="0" lvl="0" indent="-184150" algn="just" rtl="0">
              <a:lnSpc>
                <a:spcPct val="100000"/>
              </a:lnSpc>
              <a:spcBef>
                <a:spcPts val="0"/>
              </a:spcBef>
              <a:spcAft>
                <a:spcPts val="0"/>
              </a:spcAft>
              <a:buClr>
                <a:schemeClr val="dk1"/>
              </a:buClr>
              <a:buSzPts val="1600"/>
              <a:buFont typeface="Noto Sans Symbols"/>
              <a:buNone/>
            </a:pPr>
            <a:endParaRPr sz="1600">
              <a:solidFill>
                <a:schemeClr val="dk1"/>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Times New Roman"/>
                <a:ea typeface="Times New Roman"/>
                <a:cs typeface="Times New Roman"/>
                <a:sym typeface="Times New Roman"/>
              </a:rPr>
              <a:t>The WHO lists three criteria that must apply over a period of 12 months before a diagnosis can be made. </a:t>
            </a:r>
            <a:endParaRPr/>
          </a:p>
          <a:p>
            <a:pPr marL="285750" marR="0" lvl="0" indent="-184150" algn="just" rtl="0">
              <a:lnSpc>
                <a:spcPct val="100000"/>
              </a:lnSpc>
              <a:spcBef>
                <a:spcPts val="0"/>
              </a:spcBef>
              <a:spcAft>
                <a:spcPts val="0"/>
              </a:spcAft>
              <a:buClr>
                <a:schemeClr val="dk1"/>
              </a:buClr>
              <a:buSzPts val="1600"/>
              <a:buFont typeface="Noto Sans Symbols"/>
              <a:buNone/>
            </a:pPr>
            <a:endParaRPr sz="1600">
              <a:solidFill>
                <a:schemeClr val="dk1"/>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Times New Roman"/>
                <a:ea typeface="Times New Roman"/>
                <a:cs typeface="Times New Roman"/>
                <a:sym typeface="Times New Roman"/>
              </a:rPr>
              <a:t>The required duration may be shortened if all diagnostic requirements are met and symptoms are severe [14], [15].</a:t>
            </a:r>
            <a:endParaRPr sz="1800" b="0" i="0" u="none" strike="noStrike" cap="none">
              <a:solidFill>
                <a:schemeClr val="dk1"/>
              </a:solidFill>
              <a:latin typeface="Arial"/>
              <a:ea typeface="Arial"/>
              <a:cs typeface="Arial"/>
              <a:sym typeface="Arial"/>
            </a:endParaRPr>
          </a:p>
        </p:txBody>
      </p:sp>
      <p:pic>
        <p:nvPicPr>
          <p:cNvPr id="257" name="Google Shape;257;p20"/>
          <p:cNvPicPr preferRelativeResize="0"/>
          <p:nvPr/>
        </p:nvPicPr>
        <p:blipFill rotWithShape="1">
          <a:blip r:embed="rId3">
            <a:alphaModFix/>
          </a:blip>
          <a:srcRect b="8958"/>
          <a:stretch/>
        </p:blipFill>
        <p:spPr>
          <a:xfrm>
            <a:off x="3503781" y="4777052"/>
            <a:ext cx="2724403" cy="1676284"/>
          </a:xfrm>
          <a:prstGeom prst="rect">
            <a:avLst/>
          </a:prstGeom>
          <a:noFill/>
          <a:ln>
            <a:noFill/>
          </a:ln>
        </p:spPr>
      </p:pic>
      <p:pic>
        <p:nvPicPr>
          <p:cNvPr id="258" name="Google Shape;258;p20"/>
          <p:cNvPicPr preferRelativeResize="0"/>
          <p:nvPr/>
        </p:nvPicPr>
        <p:blipFill rotWithShape="1">
          <a:blip r:embed="rId4">
            <a:alphaModFix/>
          </a:blip>
          <a:srcRect/>
          <a:stretch/>
        </p:blipFill>
        <p:spPr>
          <a:xfrm>
            <a:off x="166248" y="4617583"/>
            <a:ext cx="3541656" cy="18357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title"/>
          </p:nvPr>
        </p:nvSpPr>
        <p:spPr>
          <a:xfrm>
            <a:off x="590872" y="-18256"/>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Debate on classification as a disease</a:t>
            </a:r>
            <a:br>
              <a:rPr lang="en-US">
                <a:solidFill>
                  <a:srgbClr val="C00000"/>
                </a:solidFill>
              </a:rPr>
            </a:br>
            <a:endParaRPr>
              <a:solidFill>
                <a:srgbClr val="C00000"/>
              </a:solidFill>
            </a:endParaRPr>
          </a:p>
        </p:txBody>
      </p:sp>
      <p:sp>
        <p:nvSpPr>
          <p:cNvPr id="264" name="Google Shape;264;p21"/>
          <p:cNvSpPr/>
          <p:nvPr/>
        </p:nvSpPr>
        <p:spPr>
          <a:xfrm>
            <a:off x="529208" y="620688"/>
            <a:ext cx="8219256" cy="3600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0" algn="l" rtl="0">
              <a:lnSpc>
                <a:spcPct val="75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28600" marR="0" lvl="2" indent="-114300" algn="l" rtl="0">
              <a:lnSpc>
                <a:spcPct val="75000"/>
              </a:lnSpc>
              <a:spcBef>
                <a:spcPts val="180"/>
              </a:spcBef>
              <a:spcAft>
                <a:spcPts val="0"/>
              </a:spcAft>
              <a:buClr>
                <a:srgbClr val="FF0000"/>
              </a:buClr>
              <a:buSzPts val="1800"/>
              <a:buFont typeface="Calibri"/>
              <a:buChar char="•"/>
            </a:pPr>
            <a:r>
              <a:rPr lang="en-US" sz="1800" b="1" i="0" u="none" strike="noStrike" cap="none">
                <a:solidFill>
                  <a:srgbClr val="FF0000"/>
                </a:solidFill>
                <a:latin typeface="Calibri"/>
                <a:ea typeface="Calibri"/>
                <a:cs typeface="Calibri"/>
                <a:sym typeface="Calibri"/>
              </a:rPr>
              <a:t>The WHO's decision </a:t>
            </a:r>
            <a:r>
              <a:rPr lang="en-US" sz="1800" b="1" i="0" u="none" strike="noStrike" cap="none">
                <a:solidFill>
                  <a:schemeClr val="dk1"/>
                </a:solidFill>
                <a:latin typeface="Calibri"/>
                <a:ea typeface="Calibri"/>
                <a:cs typeface="Calibri"/>
                <a:sym typeface="Calibri"/>
              </a:rPr>
              <a:t>to officially recognize video game addiction as a disease was </a:t>
            </a:r>
            <a:r>
              <a:rPr lang="en-US" sz="1800" b="1" i="0" u="none" strike="noStrike" cap="none">
                <a:solidFill>
                  <a:srgbClr val="FF0000"/>
                </a:solidFill>
                <a:latin typeface="Calibri"/>
                <a:ea typeface="Calibri"/>
                <a:cs typeface="Calibri"/>
                <a:sym typeface="Calibri"/>
              </a:rPr>
              <a:t>the subject of intense debate among experts. </a:t>
            </a:r>
            <a:r>
              <a:rPr lang="en-US" sz="1800" b="1" i="0" u="none" strike="noStrike" cap="none">
                <a:solidFill>
                  <a:schemeClr val="dk1"/>
                </a:solidFill>
                <a:latin typeface="Calibri"/>
                <a:ea typeface="Calibri"/>
                <a:cs typeface="Calibri"/>
                <a:sym typeface="Calibri"/>
              </a:rPr>
              <a:t>There have been concerns that </a:t>
            </a:r>
            <a:r>
              <a:rPr lang="en-US" sz="1800" b="1" i="0" u="none" strike="noStrike" cap="none">
                <a:solidFill>
                  <a:srgbClr val="538CD5"/>
                </a:solidFill>
                <a:latin typeface="Calibri"/>
                <a:ea typeface="Calibri"/>
                <a:cs typeface="Calibri"/>
                <a:sym typeface="Calibri"/>
              </a:rPr>
              <a:t>many people, especially young people</a:t>
            </a:r>
            <a:r>
              <a:rPr lang="en-US" sz="1800" b="1" i="0" u="none" strike="noStrike" cap="none">
                <a:solidFill>
                  <a:schemeClr val="dk1"/>
                </a:solidFill>
                <a:latin typeface="Calibri"/>
                <a:ea typeface="Calibri"/>
                <a:cs typeface="Calibri"/>
                <a:sym typeface="Calibri"/>
              </a:rPr>
              <a:t>, may be </a:t>
            </a:r>
            <a:r>
              <a:rPr lang="en-US" sz="1800" b="1" i="0" u="none" strike="noStrike" cap="none">
                <a:solidFill>
                  <a:srgbClr val="538CD5"/>
                </a:solidFill>
                <a:latin typeface="Calibri"/>
                <a:ea typeface="Calibri"/>
                <a:cs typeface="Calibri"/>
                <a:sym typeface="Calibri"/>
              </a:rPr>
              <a:t>misclassified</a:t>
            </a:r>
            <a:r>
              <a:rPr lang="en-US" sz="1800" b="1" i="0" u="none" strike="noStrike" cap="none">
                <a:solidFill>
                  <a:schemeClr val="dk1"/>
                </a:solidFill>
                <a:latin typeface="Calibri"/>
                <a:ea typeface="Calibri"/>
                <a:cs typeface="Calibri"/>
                <a:sym typeface="Calibri"/>
              </a:rPr>
              <a:t> </a:t>
            </a:r>
            <a:r>
              <a:rPr lang="en-US" sz="1800" b="1" i="0" u="none" strike="noStrike" cap="none">
                <a:solidFill>
                  <a:srgbClr val="FF0000"/>
                </a:solidFill>
                <a:latin typeface="Calibri"/>
                <a:ea typeface="Calibri"/>
                <a:cs typeface="Calibri"/>
                <a:sym typeface="Calibri"/>
              </a:rPr>
              <a:t>as dependent or </a:t>
            </a:r>
            <a:r>
              <a:rPr lang="en-US" sz="1800" b="1" i="0" u="none" strike="noStrike" cap="none">
                <a:solidFill>
                  <a:srgbClr val="538CD5"/>
                </a:solidFill>
                <a:latin typeface="Calibri"/>
                <a:ea typeface="Calibri"/>
                <a:cs typeface="Calibri"/>
                <a:sym typeface="Calibri"/>
              </a:rPr>
              <a:t>stigmatized</a:t>
            </a:r>
            <a:r>
              <a:rPr lang="en-US" sz="1800" b="1" i="0" u="none" strike="noStrike" cap="none">
                <a:solidFill>
                  <a:schemeClr val="dk1"/>
                </a:solidFill>
                <a:latin typeface="Calibri"/>
                <a:ea typeface="Calibri"/>
                <a:cs typeface="Calibri"/>
                <a:sym typeface="Calibri"/>
              </a:rPr>
              <a:t> </a:t>
            </a:r>
            <a:r>
              <a:rPr lang="en-US" sz="1800" b="1" i="0" u="none" strike="noStrike" cap="none">
                <a:solidFill>
                  <a:srgbClr val="FF0000"/>
                </a:solidFill>
                <a:latin typeface="Calibri"/>
                <a:ea typeface="Calibri"/>
                <a:cs typeface="Calibri"/>
                <a:sym typeface="Calibri"/>
              </a:rPr>
              <a:t>despite their enthusiasm for a leisure activity</a:t>
            </a:r>
            <a:r>
              <a:rPr lang="en-US" sz="1800" b="1" i="0" u="none" strike="noStrike" cap="none">
                <a:solidFill>
                  <a:schemeClr val="dk1"/>
                </a:solidFill>
                <a:latin typeface="Calibri"/>
                <a:ea typeface="Calibri"/>
                <a:cs typeface="Calibri"/>
                <a:sym typeface="Calibri"/>
              </a:rPr>
              <a:t>.</a:t>
            </a:r>
            <a:endParaRPr sz="1800" b="1" i="0" u="none" strike="noStrike" cap="none">
              <a:solidFill>
                <a:schemeClr val="dk1"/>
              </a:solidFill>
              <a:latin typeface="Calibri"/>
              <a:ea typeface="Calibri"/>
              <a:cs typeface="Calibri"/>
              <a:sym typeface="Calibri"/>
            </a:endParaRPr>
          </a:p>
          <a:p>
            <a:pPr marL="114300" marR="0" lvl="1" indent="0" algn="l" rtl="0">
              <a:lnSpc>
                <a:spcPct val="75000"/>
              </a:lnSpc>
              <a:spcBef>
                <a:spcPts val="18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14300" marR="0" lvl="1" indent="0" algn="l" rtl="0">
              <a:lnSpc>
                <a:spcPct val="75000"/>
              </a:lnSpc>
              <a:spcBef>
                <a:spcPts val="18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28600" marR="0" lvl="2" indent="-114300" algn="l" rtl="0">
              <a:lnSpc>
                <a:spcPct val="75000"/>
              </a:lnSpc>
              <a:spcBef>
                <a:spcPts val="18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On the other hand, </a:t>
            </a:r>
            <a:r>
              <a:rPr lang="en-US" sz="1800" b="1" i="0" u="none" strike="noStrike" cap="none">
                <a:solidFill>
                  <a:srgbClr val="FF0000"/>
                </a:solidFill>
                <a:latin typeface="Calibri"/>
                <a:ea typeface="Calibri"/>
                <a:cs typeface="Calibri"/>
                <a:sym typeface="Calibri"/>
              </a:rPr>
              <a:t>other scientists </a:t>
            </a:r>
            <a:r>
              <a:rPr lang="en-US" sz="1800" b="1" i="0" u="none" strike="noStrike" cap="none">
                <a:solidFill>
                  <a:schemeClr val="dk1"/>
                </a:solidFill>
                <a:latin typeface="Calibri"/>
                <a:ea typeface="Calibri"/>
                <a:cs typeface="Calibri"/>
                <a:sym typeface="Calibri"/>
              </a:rPr>
              <a:t>see the possibility of classifying people with </a:t>
            </a:r>
            <a:r>
              <a:rPr lang="en-US" sz="1800" b="1" i="0" u="none" strike="noStrike" cap="none">
                <a:solidFill>
                  <a:srgbClr val="FF0000"/>
                </a:solidFill>
                <a:latin typeface="Calibri"/>
                <a:ea typeface="Calibri"/>
                <a:cs typeface="Calibri"/>
                <a:sym typeface="Calibri"/>
              </a:rPr>
              <a:t>excessive gaming behavior as sick as an advantage</a:t>
            </a:r>
            <a:r>
              <a:rPr lang="en-US" sz="1800" b="1" i="0" u="none" strike="noStrike" cap="none">
                <a:solidFill>
                  <a:schemeClr val="dk1"/>
                </a:solidFill>
                <a:latin typeface="Calibri"/>
                <a:ea typeface="Calibri"/>
                <a:cs typeface="Calibri"/>
                <a:sym typeface="Calibri"/>
              </a:rPr>
              <a:t>, as it provides a more solid basis for further developing research, diagnostics and therapy for video game addiction and for being able to help those affected in the best possible way.</a:t>
            </a:r>
            <a:endParaRPr sz="1800" b="1" i="0" u="none" strike="noStrike" cap="none">
              <a:solidFill>
                <a:schemeClr val="dk1"/>
              </a:solidFill>
              <a:latin typeface="Calibri"/>
              <a:ea typeface="Calibri"/>
              <a:cs typeface="Calibri"/>
              <a:sym typeface="Calibri"/>
            </a:endParaRPr>
          </a:p>
        </p:txBody>
      </p:sp>
      <p:sp>
        <p:nvSpPr>
          <p:cNvPr id="265" name="Google Shape;265;p21"/>
          <p:cNvSpPr/>
          <p:nvPr/>
        </p:nvSpPr>
        <p:spPr>
          <a:xfrm>
            <a:off x="-36512" y="4289028"/>
            <a:ext cx="9217024"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The WHO admits that it is not possible to give a blanket definition of how many hours of gaming someone is considered to be addicted to computer games - even gaming for several hours does not always result in addiction.</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B050"/>
                </a:solidFill>
                <a:latin typeface="Calibri"/>
                <a:ea typeface="Calibri"/>
                <a:cs typeface="Calibri"/>
                <a:sym typeface="Calibri"/>
              </a:rPr>
              <a:t>The statement is clear:</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rgbClr val="E36C09"/>
                </a:solidFill>
                <a:latin typeface="Calibri"/>
                <a:ea typeface="Calibri"/>
                <a:cs typeface="Calibri"/>
                <a:sym typeface="Calibri"/>
              </a:rPr>
              <a:t>Playing video games does not necessarily lead to addiction. It only becomes dangerous when gaming negatively affects everyday life. However, the WHO's inclusion of gaming addiction means that doctors are better trained to deal with this disorder.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Different Types of Addiction: </a:t>
            </a:r>
            <a:br>
              <a:rPr lang="en-US" b="1">
                <a:solidFill>
                  <a:srgbClr val="C00000"/>
                </a:solidFill>
              </a:rPr>
            </a:br>
            <a:r>
              <a:rPr lang="en-US" b="1">
                <a:solidFill>
                  <a:srgbClr val="C00000"/>
                </a:solidFill>
              </a:rPr>
              <a:t>Physical and Behavioural</a:t>
            </a:r>
            <a:endParaRPr/>
          </a:p>
        </p:txBody>
      </p:sp>
      <p:sp>
        <p:nvSpPr>
          <p:cNvPr id="271" name="Google Shape;271;p22"/>
          <p:cNvSpPr txBox="1">
            <a:spLocks noGrp="1"/>
          </p:cNvSpPr>
          <p:nvPr>
            <p:ph type="body" idx="1"/>
          </p:nvPr>
        </p:nvSpPr>
        <p:spPr>
          <a:xfrm>
            <a:off x="35496" y="1412776"/>
            <a:ext cx="5832648" cy="5328592"/>
          </a:xfrm>
          <a:prstGeom prst="rect">
            <a:avLst/>
          </a:prstGeom>
          <a:solidFill>
            <a:schemeClr val="lt2"/>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400"/>
              <a:buFont typeface="Noto Sans Symbols"/>
              <a:buChar char="▪"/>
            </a:pPr>
            <a:r>
              <a:rPr lang="en-US" sz="1400" b="1"/>
              <a:t>Human beings have many bad habits to which they are addicted. These are substance-related (physical) addictions such as alcohol, drugs, substances, smoking and behavioural addictions such as using the internet, playing digital games, shopping, gambling, and eating. They affect negatively the life of the individual.</a:t>
            </a:r>
            <a:endParaRPr/>
          </a:p>
          <a:p>
            <a:pPr marL="342900" lvl="0" indent="-342900" algn="just" rtl="0">
              <a:spcBef>
                <a:spcPts val="280"/>
              </a:spcBef>
              <a:spcAft>
                <a:spcPts val="0"/>
              </a:spcAft>
              <a:buClr>
                <a:schemeClr val="dk1"/>
              </a:buClr>
              <a:buSzPts val="1400"/>
              <a:buFont typeface="Noto Sans Symbols"/>
              <a:buChar char="▪"/>
            </a:pPr>
            <a:r>
              <a:rPr lang="en-US" sz="1400" b="1"/>
              <a:t>Current evidence shows that there are overlaps in various aspects (such as withdrawal symptoms, tolerance) between substance-related addictions and behavioural addictions. The onset periods of both addictions include adolescence and young adulthood. While the effects and consequences of substance-related addictions are better recognized by the society; Although non-substance-related behavioural addictions have negative effects and consequences in terms of public health, studies on recognizing and defining such addictions are needed.</a:t>
            </a:r>
            <a:endParaRPr sz="1400" b="1"/>
          </a:p>
          <a:p>
            <a:pPr marL="342900" lvl="0" indent="-342900" algn="just" rtl="0">
              <a:spcBef>
                <a:spcPts val="280"/>
              </a:spcBef>
              <a:spcAft>
                <a:spcPts val="0"/>
              </a:spcAft>
              <a:buClr>
                <a:schemeClr val="dk1"/>
              </a:buClr>
              <a:buSzPts val="1400"/>
              <a:buFont typeface="Noto Sans Symbols"/>
              <a:buChar char="▪"/>
            </a:pPr>
            <a:r>
              <a:rPr lang="en-US" sz="1400" b="1"/>
              <a:t>Addiction is a persistent, chronic, repetitive disease characterised by cognitive, motivational and emotional changes. According to another definition, addiction is the state of being psychologically unbearably dependent on a stimulus, a certain stimulation, an activity that provides stimulation.</a:t>
            </a:r>
            <a:endParaRPr/>
          </a:p>
          <a:p>
            <a:pPr marL="342900" lvl="0" indent="-342900" algn="just" rtl="0">
              <a:spcBef>
                <a:spcPts val="280"/>
              </a:spcBef>
              <a:spcAft>
                <a:spcPts val="0"/>
              </a:spcAft>
              <a:buClr>
                <a:schemeClr val="dk1"/>
              </a:buClr>
              <a:buSzPts val="1400"/>
              <a:buFont typeface="Noto Sans Symbols"/>
              <a:buChar char="▪"/>
            </a:pPr>
            <a:r>
              <a:rPr lang="en-US" sz="1400" b="1"/>
              <a:t>Addiction affects the individual and his/her environment socially, physically and psychologically. Despite the difficult-to-understand structure of addiction, it has three important and basic characteristics: The first one is to have a very strong desire for "that thing", the second one is to lose time control, and the last one is to be persistent (Shaffer et al., 2000).</a:t>
            </a:r>
            <a:endParaRPr sz="1400" b="1"/>
          </a:p>
        </p:txBody>
      </p:sp>
      <p:pic>
        <p:nvPicPr>
          <p:cNvPr id="272" name="Google Shape;272;p22"/>
          <p:cNvPicPr preferRelativeResize="0"/>
          <p:nvPr/>
        </p:nvPicPr>
        <p:blipFill rotWithShape="1">
          <a:blip r:embed="rId3">
            <a:alphaModFix/>
          </a:blip>
          <a:srcRect b="8411"/>
          <a:stretch/>
        </p:blipFill>
        <p:spPr>
          <a:xfrm>
            <a:off x="5880043" y="1556792"/>
            <a:ext cx="3146602" cy="2360979"/>
          </a:xfrm>
          <a:prstGeom prst="rect">
            <a:avLst/>
          </a:prstGeom>
          <a:noFill/>
          <a:ln>
            <a:noFill/>
          </a:ln>
        </p:spPr>
      </p:pic>
      <p:pic>
        <p:nvPicPr>
          <p:cNvPr id="273" name="Google Shape;273;p22"/>
          <p:cNvPicPr preferRelativeResize="0"/>
          <p:nvPr/>
        </p:nvPicPr>
        <p:blipFill rotWithShape="1">
          <a:blip r:embed="rId4">
            <a:alphaModFix/>
          </a:blip>
          <a:srcRect b="5317"/>
          <a:stretch/>
        </p:blipFill>
        <p:spPr>
          <a:xfrm>
            <a:off x="5862529" y="4077072"/>
            <a:ext cx="3164116" cy="27337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title"/>
          </p:nvPr>
        </p:nvSpPr>
        <p:spPr>
          <a:xfrm>
            <a:off x="446856" y="-2738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Addiction in General:</a:t>
            </a:r>
            <a:endParaRPr b="1">
              <a:solidFill>
                <a:srgbClr val="C00000"/>
              </a:solidFill>
            </a:endParaRPr>
          </a:p>
        </p:txBody>
      </p:sp>
      <p:sp>
        <p:nvSpPr>
          <p:cNvPr id="279" name="Google Shape;279;p23"/>
          <p:cNvSpPr txBox="1">
            <a:spLocks noGrp="1"/>
          </p:cNvSpPr>
          <p:nvPr>
            <p:ph type="body" idx="1"/>
          </p:nvPr>
        </p:nvSpPr>
        <p:spPr>
          <a:xfrm>
            <a:off x="93692" y="1149408"/>
            <a:ext cx="5198387" cy="5159912"/>
          </a:xfrm>
          <a:prstGeom prst="rect">
            <a:avLst/>
          </a:prstGeom>
          <a:solidFill>
            <a:srgbClr val="B7CCE4"/>
          </a:solidFill>
          <a:ln>
            <a:noFill/>
          </a:ln>
        </p:spPr>
        <p:txBody>
          <a:bodyPr spcFirstLastPara="1" wrap="square" lIns="91425" tIns="45700" rIns="91425" bIns="45700" anchor="t" anchorCtr="0">
            <a:normAutofit fontScale="55000" lnSpcReduction="20000"/>
          </a:bodyPr>
          <a:lstStyle/>
          <a:p>
            <a:pPr marL="0" lvl="0" indent="0" algn="just" rtl="0">
              <a:spcBef>
                <a:spcPts val="0"/>
              </a:spcBef>
              <a:spcAft>
                <a:spcPts val="0"/>
              </a:spcAft>
              <a:buClr>
                <a:schemeClr val="dk1"/>
              </a:buClr>
              <a:buSzPct val="100000"/>
              <a:buNone/>
            </a:pPr>
            <a:r>
              <a:rPr lang="en-US" b="1"/>
              <a:t>The many faces of addiction</a:t>
            </a:r>
            <a:endParaRPr/>
          </a:p>
          <a:p>
            <a:pPr marL="342900" lvl="0" indent="-342900" algn="just" rtl="0">
              <a:spcBef>
                <a:spcPts val="352"/>
              </a:spcBef>
              <a:spcAft>
                <a:spcPts val="0"/>
              </a:spcAft>
              <a:buClr>
                <a:schemeClr val="dk1"/>
              </a:buClr>
              <a:buSzPct val="100000"/>
              <a:buFont typeface="Noto Sans Symbols"/>
              <a:buChar char="▪"/>
            </a:pPr>
            <a:r>
              <a:rPr lang="en-US"/>
              <a:t>Depending on the type of addictive substance, a physical dependency develops in addition to the psychological dependency over time.</a:t>
            </a:r>
            <a:endParaRPr/>
          </a:p>
          <a:p>
            <a:pPr marL="342900" lvl="0" indent="-342900" algn="just" rtl="0">
              <a:spcBef>
                <a:spcPts val="352"/>
              </a:spcBef>
              <a:spcAft>
                <a:spcPts val="0"/>
              </a:spcAft>
              <a:buClr>
                <a:schemeClr val="dk1"/>
              </a:buClr>
              <a:buSzPct val="100000"/>
              <a:buFont typeface="Noto Sans Symbols"/>
              <a:buChar char="▪"/>
            </a:pPr>
            <a:r>
              <a:rPr lang="en-US"/>
              <a:t>The body will show withdrawal symptoms if it doesn't receive the substance regularly.</a:t>
            </a:r>
            <a:endParaRPr/>
          </a:p>
          <a:p>
            <a:pPr marL="342900" lvl="0" indent="-342900" algn="just" rtl="0">
              <a:spcBef>
                <a:spcPts val="352"/>
              </a:spcBef>
              <a:spcAft>
                <a:spcPts val="0"/>
              </a:spcAft>
              <a:buClr>
                <a:schemeClr val="dk1"/>
              </a:buClr>
              <a:buSzPct val="100000"/>
              <a:buFont typeface="Noto Sans Symbols"/>
              <a:buChar char="▪"/>
            </a:pPr>
            <a:r>
              <a:rPr lang="en-US"/>
              <a:t>Psychological dependency becomes clear through the behavior of the person concerned. </a:t>
            </a:r>
            <a:endParaRPr/>
          </a:p>
          <a:p>
            <a:pPr marL="342900" lvl="0" indent="-342900" algn="just" rtl="0">
              <a:spcBef>
                <a:spcPts val="352"/>
              </a:spcBef>
              <a:spcAft>
                <a:spcPts val="0"/>
              </a:spcAft>
              <a:buClr>
                <a:schemeClr val="dk1"/>
              </a:buClr>
              <a:buSzPct val="100000"/>
              <a:buFont typeface="Noto Sans Symbols"/>
              <a:buChar char="▪"/>
            </a:pPr>
            <a:r>
              <a:rPr lang="en-US"/>
              <a:t>Whether and how quickly a person becomes addicted varies from person to person.</a:t>
            </a:r>
            <a:endParaRPr/>
          </a:p>
          <a:p>
            <a:pPr marL="0" lvl="0" indent="0" algn="l" rtl="0">
              <a:spcBef>
                <a:spcPts val="352"/>
              </a:spcBef>
              <a:spcAft>
                <a:spcPts val="0"/>
              </a:spcAft>
              <a:buClr>
                <a:schemeClr val="dk1"/>
              </a:buClr>
              <a:buSzPct val="100000"/>
              <a:buNone/>
            </a:pPr>
            <a:endParaRPr/>
          </a:p>
          <a:p>
            <a:pPr marL="0" lvl="0" indent="0" algn="l" rtl="0">
              <a:spcBef>
                <a:spcPts val="352"/>
              </a:spcBef>
              <a:spcAft>
                <a:spcPts val="0"/>
              </a:spcAft>
              <a:buClr>
                <a:schemeClr val="dk1"/>
              </a:buClr>
              <a:buSzPct val="100000"/>
              <a:buNone/>
            </a:pPr>
            <a:r>
              <a:rPr lang="en-US" b="1"/>
              <a:t>The important things are:</a:t>
            </a:r>
            <a:endParaRPr/>
          </a:p>
          <a:p>
            <a:pPr marL="342900" lvl="0" indent="-342900" algn="l" rtl="0">
              <a:spcBef>
                <a:spcPts val="352"/>
              </a:spcBef>
              <a:spcAft>
                <a:spcPts val="0"/>
              </a:spcAft>
              <a:buClr>
                <a:schemeClr val="dk1"/>
              </a:buClr>
              <a:buSzPct val="100000"/>
              <a:buChar char="•"/>
            </a:pPr>
            <a:r>
              <a:rPr lang="en-US"/>
              <a:t>In what physical and mental condition the person is</a:t>
            </a:r>
            <a:endParaRPr/>
          </a:p>
          <a:p>
            <a:pPr marL="342900" lvl="0" indent="-342900" algn="l" rtl="0">
              <a:spcBef>
                <a:spcPts val="352"/>
              </a:spcBef>
              <a:spcAft>
                <a:spcPts val="0"/>
              </a:spcAft>
              <a:buClr>
                <a:schemeClr val="dk1"/>
              </a:buClr>
              <a:buSzPct val="100000"/>
              <a:buChar char="•"/>
            </a:pPr>
            <a:r>
              <a:rPr lang="en-US"/>
              <a:t>How intensely and since when the addiction is "lived".</a:t>
            </a:r>
            <a:endParaRPr/>
          </a:p>
          <a:p>
            <a:pPr marL="342900" lvl="0" indent="-342900" algn="l" rtl="0">
              <a:spcBef>
                <a:spcPts val="352"/>
              </a:spcBef>
              <a:spcAft>
                <a:spcPts val="0"/>
              </a:spcAft>
              <a:buClr>
                <a:schemeClr val="dk1"/>
              </a:buClr>
              <a:buSzPct val="100000"/>
              <a:buChar char="•"/>
            </a:pPr>
            <a:r>
              <a:rPr lang="en-US"/>
              <a:t>What support the addict finds from family, friends, etc.</a:t>
            </a:r>
            <a:endParaRPr/>
          </a:p>
          <a:p>
            <a:pPr marL="342900" lvl="0" indent="-342900" algn="l" rtl="0">
              <a:spcBef>
                <a:spcPts val="352"/>
              </a:spcBef>
              <a:spcAft>
                <a:spcPts val="0"/>
              </a:spcAft>
              <a:buClr>
                <a:schemeClr val="dk1"/>
              </a:buClr>
              <a:buSzPct val="100000"/>
              <a:buChar char="•"/>
            </a:pPr>
            <a:r>
              <a:rPr lang="en-US"/>
              <a:t>It depends also on the property of the addictive substance.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4"/>
          <p:cNvSpPr txBox="1">
            <a:spLocks noGrp="1"/>
          </p:cNvSpPr>
          <p:nvPr>
            <p:ph type="title"/>
          </p:nvPr>
        </p:nvSpPr>
        <p:spPr>
          <a:xfrm>
            <a:off x="457200" y="-2738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Why does someone become addicted?</a:t>
            </a:r>
            <a:endParaRPr sz="3200" b="1">
              <a:solidFill>
                <a:srgbClr val="C00000"/>
              </a:solidFill>
            </a:endParaRPr>
          </a:p>
        </p:txBody>
      </p:sp>
      <p:sp>
        <p:nvSpPr>
          <p:cNvPr id="285" name="Google Shape;285;p24"/>
          <p:cNvSpPr txBox="1">
            <a:spLocks noGrp="1"/>
          </p:cNvSpPr>
          <p:nvPr>
            <p:ph type="body" idx="1"/>
          </p:nvPr>
        </p:nvSpPr>
        <p:spPr>
          <a:xfrm>
            <a:off x="457200" y="1600200"/>
            <a:ext cx="8229600" cy="4525963"/>
          </a:xfrm>
          <a:prstGeom prst="rect">
            <a:avLst/>
          </a:prstGeom>
          <a:solidFill>
            <a:srgbClr val="F2F2F2"/>
          </a:solidFill>
          <a:ln>
            <a:noFill/>
          </a:ln>
        </p:spPr>
        <p:txBody>
          <a:bodyPr spcFirstLastPara="1" wrap="square" lIns="91425" tIns="45700" rIns="91425" bIns="45700" anchor="t" anchorCtr="0">
            <a:normAutofit fontScale="85000" lnSpcReduction="10000"/>
          </a:bodyPr>
          <a:lstStyle/>
          <a:p>
            <a:pPr marL="342900" lvl="0" indent="-342900" algn="just" rtl="0">
              <a:spcBef>
                <a:spcPts val="0"/>
              </a:spcBef>
              <a:spcAft>
                <a:spcPts val="0"/>
              </a:spcAft>
              <a:buClr>
                <a:srgbClr val="7030A0"/>
              </a:buClr>
              <a:buSzPct val="100000"/>
              <a:buChar char="•"/>
            </a:pPr>
            <a:r>
              <a:rPr lang="en-US" b="1">
                <a:solidFill>
                  <a:srgbClr val="7030A0"/>
                </a:solidFill>
              </a:rPr>
              <a:t>Usually several factors come together. The specific causes can only be identified from the personal life story of each individual.</a:t>
            </a:r>
            <a:endParaRPr/>
          </a:p>
          <a:p>
            <a:pPr marL="342900" lvl="0" indent="-170180" algn="just" rtl="0">
              <a:spcBef>
                <a:spcPts val="544"/>
              </a:spcBef>
              <a:spcAft>
                <a:spcPts val="0"/>
              </a:spcAft>
              <a:buClr>
                <a:schemeClr val="dk1"/>
              </a:buClr>
              <a:buSzPct val="100000"/>
              <a:buNone/>
            </a:pPr>
            <a:endParaRPr b="1">
              <a:solidFill>
                <a:srgbClr val="7030A0"/>
              </a:solidFill>
            </a:endParaRPr>
          </a:p>
          <a:p>
            <a:pPr marL="342900" lvl="0" indent="-342900" algn="just" rtl="0">
              <a:spcBef>
                <a:spcPts val="544"/>
              </a:spcBef>
              <a:spcAft>
                <a:spcPts val="0"/>
              </a:spcAft>
              <a:buClr>
                <a:srgbClr val="7030A0"/>
              </a:buClr>
              <a:buSzPct val="100000"/>
              <a:buChar char="•"/>
            </a:pPr>
            <a:r>
              <a:rPr lang="en-US" b="1">
                <a:solidFill>
                  <a:srgbClr val="7030A0"/>
                </a:solidFill>
              </a:rPr>
              <a:t>Addiction and the problems associated with are often recognized very late. This is not surprising, because many addictive substances are socially accepted and are part of everyday life and culture.</a:t>
            </a:r>
            <a:endParaRPr/>
          </a:p>
          <a:p>
            <a:pPr marL="342900" lvl="0" indent="-170180" algn="just" rtl="0">
              <a:spcBef>
                <a:spcPts val="544"/>
              </a:spcBef>
              <a:spcAft>
                <a:spcPts val="0"/>
              </a:spcAft>
              <a:buClr>
                <a:schemeClr val="dk1"/>
              </a:buClr>
              <a:buSzPct val="100000"/>
              <a:buNone/>
            </a:pPr>
            <a:endParaRPr b="1">
              <a:solidFill>
                <a:srgbClr val="7030A0"/>
              </a:solidFill>
            </a:endParaRPr>
          </a:p>
          <a:p>
            <a:pPr marL="342900" lvl="0" indent="-342900" algn="just" rtl="0">
              <a:spcBef>
                <a:spcPts val="544"/>
              </a:spcBef>
              <a:spcAft>
                <a:spcPts val="0"/>
              </a:spcAft>
              <a:buClr>
                <a:srgbClr val="7030A0"/>
              </a:buClr>
              <a:buSzPct val="100000"/>
              <a:buChar char="•"/>
            </a:pPr>
            <a:r>
              <a:rPr lang="en-US" b="1">
                <a:solidFill>
                  <a:srgbClr val="7030A0"/>
                </a:solidFill>
              </a:rPr>
              <a:t>Addiction always affects the whole person, his body, his psyche, his behaviors</a:t>
            </a:r>
            <a:endParaRPr b="1">
              <a:solidFill>
                <a:srgbClr val="7030A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5"/>
          <p:cNvSpPr txBox="1">
            <a:spLocks noGrp="1"/>
          </p:cNvSpPr>
          <p:nvPr>
            <p:ph type="title"/>
          </p:nvPr>
        </p:nvSpPr>
        <p:spPr>
          <a:xfrm>
            <a:off x="374848" y="-18256"/>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Causes: The Triad Model explains the development of computer game addiction</a:t>
            </a:r>
            <a:endParaRPr sz="2800" b="1">
              <a:solidFill>
                <a:srgbClr val="C00000"/>
              </a:solidFill>
            </a:endParaRPr>
          </a:p>
        </p:txBody>
      </p:sp>
      <p:pic>
        <p:nvPicPr>
          <p:cNvPr id="291" name="Google Shape;291;p25"/>
          <p:cNvPicPr preferRelativeResize="0">
            <a:picLocks noGrp="1"/>
          </p:cNvPicPr>
          <p:nvPr>
            <p:ph type="body" idx="1"/>
          </p:nvPr>
        </p:nvPicPr>
        <p:blipFill rotWithShape="1">
          <a:blip r:embed="rId3">
            <a:alphaModFix/>
          </a:blip>
          <a:srcRect l="16058" t="16470" r="22489" b="15422"/>
          <a:stretch/>
        </p:blipFill>
        <p:spPr>
          <a:xfrm>
            <a:off x="107504" y="2348880"/>
            <a:ext cx="5436096" cy="3024336"/>
          </a:xfrm>
          <a:prstGeom prst="rect">
            <a:avLst/>
          </a:prstGeom>
          <a:noFill/>
          <a:ln>
            <a:noFill/>
          </a:ln>
        </p:spPr>
      </p:pic>
      <p:sp>
        <p:nvSpPr>
          <p:cNvPr id="292" name="Google Shape;292;p25"/>
          <p:cNvSpPr/>
          <p:nvPr/>
        </p:nvSpPr>
        <p:spPr>
          <a:xfrm>
            <a:off x="1403648" y="1700808"/>
            <a:ext cx="2376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74806"/>
                </a:solidFill>
                <a:latin typeface="Calibri"/>
                <a:ea typeface="Calibri"/>
                <a:cs typeface="Calibri"/>
                <a:sym typeface="Calibri"/>
              </a:rPr>
              <a:t>The Triad Model</a:t>
            </a:r>
            <a:endParaRPr sz="2400" b="1">
              <a:solidFill>
                <a:srgbClr val="974806"/>
              </a:solidFill>
              <a:latin typeface="Calibri"/>
              <a:ea typeface="Calibri"/>
              <a:cs typeface="Calibri"/>
              <a:sym typeface="Calibri"/>
            </a:endParaRPr>
          </a:p>
        </p:txBody>
      </p:sp>
      <p:graphicFrame>
        <p:nvGraphicFramePr>
          <p:cNvPr id="293" name="Google Shape;293;p25"/>
          <p:cNvGraphicFramePr/>
          <p:nvPr/>
        </p:nvGraphicFramePr>
        <p:xfrm>
          <a:off x="5580112" y="1124744"/>
          <a:ext cx="3000000" cy="3000000"/>
        </p:xfrm>
        <a:graphic>
          <a:graphicData uri="http://schemas.openxmlformats.org/drawingml/2006/table">
            <a:tbl>
              <a:tblPr firstRow="1" firstCol="1" bandRow="1">
                <a:noFill/>
                <a:tableStyleId>{BF031AB9-9A1C-4408-AE11-3D903A02F9D8}</a:tableStyleId>
              </a:tblPr>
              <a:tblGrid>
                <a:gridCol w="3312375">
                  <a:extLst>
                    <a:ext uri="{9D8B030D-6E8A-4147-A177-3AD203B41FA5}">
                      <a16:colId xmlns:a16="http://schemas.microsoft.com/office/drawing/2014/main" val="20000"/>
                    </a:ext>
                  </a:extLst>
                </a:gridCol>
              </a:tblGrid>
              <a:tr h="2376275">
                <a:tc>
                  <a:txBody>
                    <a:bodyPr/>
                    <a:lstStyle/>
                    <a:p>
                      <a:pPr marL="0" marR="0" lvl="0" indent="0" algn="just" rtl="0">
                        <a:lnSpc>
                          <a:spcPct val="115000"/>
                        </a:lnSpc>
                        <a:spcBef>
                          <a:spcPts val="0"/>
                        </a:spcBef>
                        <a:spcAft>
                          <a:spcPts val="0"/>
                        </a:spcAft>
                        <a:buNone/>
                      </a:pPr>
                      <a:r>
                        <a:rPr lang="en-US" sz="1600" b="1" u="none" strike="noStrike" cap="none">
                          <a:solidFill>
                            <a:schemeClr val="dk1"/>
                          </a:solidFill>
                          <a:latin typeface="Times New Roman"/>
                          <a:ea typeface="Times New Roman"/>
                          <a:cs typeface="Times New Roman"/>
                          <a:sym typeface="Times New Roman"/>
                        </a:rPr>
                        <a:t>The search for the causes of addictions began as early as the 1970s. The triad of addiction development by Kielholz and Ladewig (1973) is still a common explanation for the development of addictions [16]. Multi causal relationships in the development of addiction can be illustrated very clearly with this three component model. It has therefore been chosen here as the basis for explanation. At the corners of a triangle, the components of personality, society and drugs are placed in relation to each other. The researchers Kielholz and Ladewig found out that an addiction always has causes in three areas:</a:t>
                      </a:r>
                      <a:endParaRPr sz="1600" b="1" u="none" strike="noStrike" cap="none">
                        <a:solidFill>
                          <a:schemeClr val="dk1"/>
                        </a:solidFill>
                        <a:latin typeface="Times New Roman"/>
                        <a:ea typeface="Times New Roman"/>
                        <a:cs typeface="Times New Roman"/>
                        <a:sym typeface="Times New Roman"/>
                      </a:endParaRPr>
                    </a:p>
                  </a:txBody>
                  <a:tcPr marL="68575" marR="68575" marT="0" marB="0">
                    <a:solidFill>
                      <a:srgbClr val="FBD4B4"/>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txBox="1">
            <a:spLocks noGrp="1"/>
          </p:cNvSpPr>
          <p:nvPr>
            <p:ph type="title"/>
          </p:nvPr>
        </p:nvSpPr>
        <p:spPr>
          <a:xfrm>
            <a:off x="179512" y="-171400"/>
            <a:ext cx="8229600" cy="1257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2700"/>
              <a:buFont typeface="Calibri"/>
              <a:buNone/>
            </a:pPr>
            <a:r>
              <a:rPr lang="en-US" sz="2700" b="1">
                <a:solidFill>
                  <a:srgbClr val="C00000"/>
                </a:solidFill>
              </a:rPr>
              <a:t>Causes: The Triad Model explains the development of computer game addiction</a:t>
            </a:r>
            <a:endParaRPr/>
          </a:p>
        </p:txBody>
      </p:sp>
      <p:pic>
        <p:nvPicPr>
          <p:cNvPr id="299" name="Google Shape;299;p26"/>
          <p:cNvPicPr preferRelativeResize="0">
            <a:picLocks noGrp="1"/>
          </p:cNvPicPr>
          <p:nvPr>
            <p:ph type="body" idx="1"/>
          </p:nvPr>
        </p:nvPicPr>
        <p:blipFill rotWithShape="1">
          <a:blip r:embed="rId3">
            <a:alphaModFix/>
          </a:blip>
          <a:srcRect l="16058" t="16470" r="22489" b="15422"/>
          <a:stretch/>
        </p:blipFill>
        <p:spPr>
          <a:xfrm>
            <a:off x="85800" y="1052736"/>
            <a:ext cx="5646197" cy="3124944"/>
          </a:xfrm>
          <a:prstGeom prst="rect">
            <a:avLst/>
          </a:prstGeom>
          <a:noFill/>
          <a:ln>
            <a:noFill/>
          </a:ln>
        </p:spPr>
      </p:pic>
      <p:graphicFrame>
        <p:nvGraphicFramePr>
          <p:cNvPr id="300" name="Google Shape;300;p26"/>
          <p:cNvGraphicFramePr/>
          <p:nvPr/>
        </p:nvGraphicFramePr>
        <p:xfrm>
          <a:off x="5724128" y="836712"/>
          <a:ext cx="3000000" cy="3000000"/>
        </p:xfrm>
        <a:graphic>
          <a:graphicData uri="http://schemas.openxmlformats.org/drawingml/2006/table">
            <a:tbl>
              <a:tblPr firstRow="1" firstCol="1" bandRow="1">
                <a:noFill/>
                <a:tableStyleId>{BF031AB9-9A1C-4408-AE11-3D903A02F9D8}</a:tableStyleId>
              </a:tblPr>
              <a:tblGrid>
                <a:gridCol w="3168350">
                  <a:extLst>
                    <a:ext uri="{9D8B030D-6E8A-4147-A177-3AD203B41FA5}">
                      <a16:colId xmlns:a16="http://schemas.microsoft.com/office/drawing/2014/main" val="20000"/>
                    </a:ext>
                  </a:extLst>
                </a:gridCol>
              </a:tblGrid>
              <a:tr h="1409800">
                <a:tc>
                  <a:txBody>
                    <a:bodyPr/>
                    <a:lstStyle/>
                    <a:p>
                      <a:pPr marL="0" marR="0" lvl="0" indent="0" algn="just" rtl="0">
                        <a:lnSpc>
                          <a:spcPct val="115000"/>
                        </a:lnSpc>
                        <a:spcBef>
                          <a:spcPts val="0"/>
                        </a:spcBef>
                        <a:spcAft>
                          <a:spcPts val="0"/>
                        </a:spcAft>
                        <a:buClr>
                          <a:schemeClr val="dk1"/>
                        </a:buClr>
                        <a:buSzPts val="1400"/>
                        <a:buFont typeface="Times New Roman"/>
                        <a:buNone/>
                      </a:pPr>
                      <a:r>
                        <a:rPr lang="en-US" sz="1400" b="1" u="none" strike="noStrike" cap="none">
                          <a:solidFill>
                            <a:schemeClr val="dk1"/>
                          </a:solidFill>
                          <a:latin typeface="Times New Roman"/>
                          <a:ea typeface="Times New Roman"/>
                          <a:cs typeface="Times New Roman"/>
                          <a:sym typeface="Times New Roman"/>
                        </a:rPr>
                        <a:t>1. In the personality of the person affected himself: </a:t>
                      </a:r>
                      <a:r>
                        <a:rPr lang="en-US" sz="1400" b="1" u="none" strike="noStrike" cap="none">
                          <a:solidFill>
                            <a:srgbClr val="7030A0"/>
                          </a:solidFill>
                          <a:latin typeface="Times New Roman"/>
                          <a:ea typeface="Times New Roman"/>
                          <a:cs typeface="Times New Roman"/>
                          <a:sym typeface="Times New Roman"/>
                        </a:rPr>
                        <a:t>Some people are genetically more prone to addictions. Introverts and shy people have fewer friends and hobbies, computer games are more tempting for them. Loneliness and emotional instability are also unfavorable.</a:t>
                      </a:r>
                      <a:endParaRPr/>
                    </a:p>
                    <a:p>
                      <a:pPr marL="342900" marR="0" lvl="0" indent="-254000" algn="just" rtl="0">
                        <a:lnSpc>
                          <a:spcPct val="115000"/>
                        </a:lnSpc>
                        <a:spcBef>
                          <a:spcPts val="0"/>
                        </a:spcBef>
                        <a:spcAft>
                          <a:spcPts val="0"/>
                        </a:spcAft>
                        <a:buClr>
                          <a:schemeClr val="dk1"/>
                        </a:buClr>
                        <a:buSzPts val="1400"/>
                        <a:buFont typeface="Calibri"/>
                        <a:buNone/>
                      </a:pPr>
                      <a:endParaRPr sz="1400" b="0" u="none" strike="noStrike" cap="none">
                        <a:solidFill>
                          <a:schemeClr val="dk1"/>
                        </a:solidFill>
                        <a:latin typeface="Times New Roman"/>
                        <a:ea typeface="Times New Roman"/>
                        <a:cs typeface="Times New Roman"/>
                        <a:sym typeface="Times New Roman"/>
                      </a:endParaRPr>
                    </a:p>
                  </a:txBody>
                  <a:tcPr marL="68575" marR="68575" marT="0" marB="0">
                    <a:solidFill>
                      <a:srgbClr val="F2DADA"/>
                    </a:solidFill>
                  </a:tcPr>
                </a:tc>
                <a:extLst>
                  <a:ext uri="{0D108BD9-81ED-4DB2-BD59-A6C34878D82A}">
                    <a16:rowId xmlns:a16="http://schemas.microsoft.com/office/drawing/2014/main" val="10000"/>
                  </a:ext>
                </a:extLst>
              </a:tr>
              <a:tr h="2838650">
                <a:tc>
                  <a:txBody>
                    <a:bodyPr/>
                    <a:lstStyle/>
                    <a:p>
                      <a:pPr marL="0" marR="0" lvl="0" indent="0" algn="just" rtl="0">
                        <a:lnSpc>
                          <a:spcPct val="115000"/>
                        </a:lnSpc>
                        <a:spcBef>
                          <a:spcPts val="0"/>
                        </a:spcBef>
                        <a:spcAft>
                          <a:spcPts val="0"/>
                        </a:spcAft>
                        <a:buNone/>
                      </a:pPr>
                      <a:r>
                        <a:rPr lang="en-US" sz="1400" b="1" u="none" strike="noStrike" cap="none">
                          <a:solidFill>
                            <a:schemeClr val="dk1"/>
                          </a:solidFill>
                          <a:latin typeface="Times New Roman"/>
                          <a:ea typeface="Times New Roman"/>
                          <a:cs typeface="Times New Roman"/>
                          <a:sym typeface="Times New Roman"/>
                        </a:rPr>
                        <a:t>2. In the characteristics of computer games: </a:t>
                      </a:r>
                      <a:r>
                        <a:rPr lang="en-US" sz="1400" b="1" u="none" strike="noStrike" cap="none">
                          <a:solidFill>
                            <a:srgbClr val="7030A0"/>
                          </a:solidFill>
                          <a:latin typeface="Times New Roman"/>
                          <a:ea typeface="Times New Roman"/>
                          <a:cs typeface="Times New Roman"/>
                          <a:sym typeface="Times New Roman"/>
                        </a:rPr>
                        <a:t>Game developers intentionally build in reward mechanisms that trigger feelings of pleasure and satisfaction. Free games and role-playing games in particular use psychological tricks to motivate people to continue playing and to stay hooked on the game for as long as possible. For most players this is not a problem, but a small part becomes addicted to it. Also, whether you play the game alone or in multiplayer mode on the Internet makes a difference, as well.</a:t>
                      </a:r>
                      <a:endParaRPr sz="1400" b="1" u="none" strike="noStrike" cap="none">
                        <a:solidFill>
                          <a:srgbClr val="7030A0"/>
                        </a:solidFill>
                        <a:latin typeface="Times New Roman"/>
                        <a:ea typeface="Times New Roman"/>
                        <a:cs typeface="Times New Roman"/>
                        <a:sym typeface="Times New Roman"/>
                      </a:endParaRPr>
                    </a:p>
                  </a:txBody>
                  <a:tcPr marL="68575" marR="68575" marT="0" marB="0">
                    <a:solidFill>
                      <a:srgbClr val="EAF1DD"/>
                    </a:solidFill>
                  </a:tcPr>
                </a:tc>
                <a:extLst>
                  <a:ext uri="{0D108BD9-81ED-4DB2-BD59-A6C34878D82A}">
                    <a16:rowId xmlns:a16="http://schemas.microsoft.com/office/drawing/2014/main" val="10001"/>
                  </a:ext>
                </a:extLst>
              </a:tr>
            </a:tbl>
          </a:graphicData>
        </a:graphic>
      </p:graphicFrame>
      <p:graphicFrame>
        <p:nvGraphicFramePr>
          <p:cNvPr id="301" name="Google Shape;301;p26"/>
          <p:cNvGraphicFramePr/>
          <p:nvPr/>
        </p:nvGraphicFramePr>
        <p:xfrm>
          <a:off x="107504" y="4307349"/>
          <a:ext cx="3000000" cy="3000000"/>
        </p:xfrm>
        <a:graphic>
          <a:graphicData uri="http://schemas.openxmlformats.org/drawingml/2006/table">
            <a:tbl>
              <a:tblPr firstRow="1" firstCol="1" bandRow="1">
                <a:noFill/>
                <a:tableStyleId>{BF031AB9-9A1C-4408-AE11-3D903A02F9D8}</a:tableStyleId>
              </a:tblPr>
              <a:tblGrid>
                <a:gridCol w="4644000">
                  <a:extLst>
                    <a:ext uri="{9D8B030D-6E8A-4147-A177-3AD203B41FA5}">
                      <a16:colId xmlns:a16="http://schemas.microsoft.com/office/drawing/2014/main" val="20000"/>
                    </a:ext>
                  </a:extLst>
                </a:gridCol>
              </a:tblGrid>
              <a:tr h="1656175">
                <a:tc>
                  <a:txBody>
                    <a:bodyPr/>
                    <a:lstStyle/>
                    <a:p>
                      <a:pPr marL="0" marR="0" lvl="0" indent="0" algn="just" rtl="0">
                        <a:lnSpc>
                          <a:spcPct val="115000"/>
                        </a:lnSpc>
                        <a:spcBef>
                          <a:spcPts val="0"/>
                        </a:spcBef>
                        <a:spcAft>
                          <a:spcPts val="0"/>
                        </a:spcAft>
                        <a:buNone/>
                      </a:pPr>
                      <a:r>
                        <a:rPr lang="en-US" sz="1400" b="1" u="none" strike="noStrike" cap="none">
                          <a:solidFill>
                            <a:schemeClr val="dk1"/>
                          </a:solidFill>
                          <a:latin typeface="Times New Roman"/>
                          <a:ea typeface="Times New Roman"/>
                          <a:cs typeface="Times New Roman"/>
                          <a:sym typeface="Times New Roman"/>
                        </a:rPr>
                        <a:t>3. In family, environment and society:</a:t>
                      </a:r>
                      <a:r>
                        <a:rPr lang="en-US" sz="1400" b="0" u="none" strike="noStrike" cap="none">
                          <a:solidFill>
                            <a:schemeClr val="dk1"/>
                          </a:solidFill>
                          <a:latin typeface="Times New Roman"/>
                          <a:ea typeface="Times New Roman"/>
                          <a:cs typeface="Times New Roman"/>
                          <a:sym typeface="Times New Roman"/>
                        </a:rPr>
                        <a:t> </a:t>
                      </a:r>
                      <a:r>
                        <a:rPr lang="en-US" sz="1400" b="1" u="none" strike="noStrike" cap="none">
                          <a:solidFill>
                            <a:srgbClr val="7030A0"/>
                          </a:solidFill>
                          <a:latin typeface="Times New Roman"/>
                          <a:ea typeface="Times New Roman"/>
                          <a:cs typeface="Times New Roman"/>
                          <a:sym typeface="Times New Roman"/>
                        </a:rPr>
                        <a:t>A family can protect against addiction. However, family problems, conflicts, bullying experiences and strokes of fate such as death or divorce often contribute to a computer game addiction. Parents are sometimes bad role models themselves. Society is also a contributing factor: Pressure to perform, constant availability of mobile games and social networks, and a high degree of digitalization. In addition, there is a clear trend toward loneliness, individualism, and singles living alone.</a:t>
                      </a:r>
                      <a:endParaRPr sz="1400" b="1" u="none" strike="noStrike" cap="none">
                        <a:solidFill>
                          <a:srgbClr val="7030A0"/>
                        </a:solidFill>
                        <a:latin typeface="Times New Roman"/>
                        <a:ea typeface="Times New Roman"/>
                        <a:cs typeface="Times New Roman"/>
                        <a:sym typeface="Times New Roman"/>
                      </a:endParaRPr>
                    </a:p>
                  </a:txBody>
                  <a:tcPr marL="68575" marR="68575" marT="0" marB="0">
                    <a:solidFill>
                      <a:srgbClr val="FABF8E"/>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Comorbidity (Accompanying Illnesses)</a:t>
            </a:r>
            <a:br>
              <a:rPr lang="en-US">
                <a:solidFill>
                  <a:srgbClr val="C00000"/>
                </a:solidFill>
              </a:rPr>
            </a:br>
            <a:endParaRPr>
              <a:solidFill>
                <a:srgbClr val="C00000"/>
              </a:solidFill>
            </a:endParaRPr>
          </a:p>
        </p:txBody>
      </p:sp>
      <p:graphicFrame>
        <p:nvGraphicFramePr>
          <p:cNvPr id="307" name="Google Shape;307;p27"/>
          <p:cNvGraphicFramePr/>
          <p:nvPr/>
        </p:nvGraphicFramePr>
        <p:xfrm>
          <a:off x="611560" y="1196752"/>
          <a:ext cx="3000000" cy="3000000"/>
        </p:xfrm>
        <a:graphic>
          <a:graphicData uri="http://schemas.openxmlformats.org/drawingml/2006/table">
            <a:tbl>
              <a:tblPr firstRow="1" firstCol="1" bandRow="1">
                <a:noFill/>
                <a:tableStyleId>{BF031AB9-9A1C-4408-AE11-3D903A02F9D8}</a:tableStyleId>
              </a:tblPr>
              <a:tblGrid>
                <a:gridCol w="7632850">
                  <a:extLst>
                    <a:ext uri="{9D8B030D-6E8A-4147-A177-3AD203B41FA5}">
                      <a16:colId xmlns:a16="http://schemas.microsoft.com/office/drawing/2014/main" val="20000"/>
                    </a:ext>
                  </a:extLst>
                </a:gridCol>
              </a:tblGrid>
              <a:tr h="4525975">
                <a:tc>
                  <a:txBody>
                    <a:bodyPr/>
                    <a:lstStyle/>
                    <a:p>
                      <a:pPr marL="0" marR="0" lvl="0" indent="0" algn="just" rtl="0">
                        <a:lnSpc>
                          <a:spcPct val="115000"/>
                        </a:lnSpc>
                        <a:spcBef>
                          <a:spcPts val="0"/>
                        </a:spcBef>
                        <a:spcAft>
                          <a:spcPts val="0"/>
                        </a:spcAft>
                        <a:buNone/>
                      </a:pPr>
                      <a:r>
                        <a:rPr lang="en-US" sz="1600" b="1" u="none" strike="noStrike" cap="none">
                          <a:solidFill>
                            <a:schemeClr val="dk1"/>
                          </a:solidFill>
                          <a:latin typeface="Times New Roman"/>
                          <a:ea typeface="Times New Roman"/>
                          <a:cs typeface="Times New Roman"/>
                          <a:sym typeface="Times New Roman"/>
                        </a:rPr>
                        <a:t>Over 90% of computer game addicts also suffer from another mental disorder. The most common are personality disorders (52 %), anxiety disorders (50 %) and depression or burnout: </a:t>
                      </a:r>
                      <a:endParaRPr sz="1600" b="1" u="none" strike="noStrike" cap="none">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600" b="0" u="none" strike="noStrike" cap="none">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1600" b="0" u="none" strike="noStrike" cap="none">
                          <a:solidFill>
                            <a:schemeClr val="dk1"/>
                          </a:solidFill>
                          <a:latin typeface="Times New Roman"/>
                          <a:ea typeface="Times New Roman"/>
                          <a:cs typeface="Times New Roman"/>
                          <a:sym typeface="Times New Roman"/>
                        </a:rPr>
                        <a:t>More than 90% of computer game addicts suffer from another mental disorder such as depression, ADHD or personality disorders.  In personality disorders (52%), emotional life, thinking and relationships with others are particularly marked, inflexible or poorly adapted. The most common are paranoia, borderline, hysteria/histrionic, narcissism, fearful avoidant (shy), dependent, obsessive.  Depression and burnout are the most dangerous concomitant diseases because they are associated with a high suicide rate. In case of depressed mood, loss of interest and joy, sleep disturbances and sadness, you should seek professional help. </a:t>
                      </a:r>
                      <a:endParaRPr sz="1600" b="0" u="none" strike="noStrike" cap="none">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600" b="0" u="none" strike="noStrike" cap="none">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1600" b="0" u="none" strike="noStrike" cap="none">
                          <a:solidFill>
                            <a:schemeClr val="dk1"/>
                          </a:solidFill>
                          <a:latin typeface="Times New Roman"/>
                          <a:ea typeface="Times New Roman"/>
                          <a:cs typeface="Times New Roman"/>
                          <a:sym typeface="Times New Roman"/>
                        </a:rPr>
                        <a:t>ADHD (24 %) often seems to lead to computer game addiction. One explanation is that computer games offer quick, easy rewards and feelings of happiness. ADHD children and adults do not find these "unnatural rewards" in real life. </a:t>
                      </a:r>
                      <a:endParaRPr sz="1600" b="0" u="none" strike="noStrike" cap="none">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600" b="0" u="none" strike="noStrike" cap="none">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1600" b="0" u="none" strike="noStrike" cap="none">
                          <a:solidFill>
                            <a:schemeClr val="dk1"/>
                          </a:solidFill>
                          <a:latin typeface="Times New Roman"/>
                          <a:ea typeface="Times New Roman"/>
                          <a:cs typeface="Times New Roman"/>
                          <a:sym typeface="Times New Roman"/>
                        </a:rPr>
                        <a:t>Anxiety disorders (e.g. social anxiety) are found in 50 % of computer game addicts. The extreme shyness, insecurity and lack of social skills make it difficult to build relationships and hobbies in real life [17].</a:t>
                      </a:r>
                      <a:endParaRPr sz="1600" b="0" u="none" strike="noStrike" cap="none">
                        <a:solidFill>
                          <a:schemeClr val="dk1"/>
                        </a:solidFill>
                        <a:latin typeface="Times New Roman"/>
                        <a:ea typeface="Times New Roman"/>
                        <a:cs typeface="Times New Roman"/>
                        <a:sym typeface="Times New Roman"/>
                      </a:endParaRPr>
                    </a:p>
                  </a:txBody>
                  <a:tcPr marL="55350" marR="55350" marT="0" marB="0">
                    <a:solidFill>
                      <a:srgbClr val="D6E3B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8"/>
          <p:cNvSpPr txBox="1">
            <a:spLocks noGrp="1"/>
          </p:cNvSpPr>
          <p:nvPr>
            <p:ph type="title"/>
          </p:nvPr>
        </p:nvSpPr>
        <p:spPr>
          <a:xfrm>
            <a:off x="457200" y="-9939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Vicious circle: social anxiety and computer game addiction </a:t>
            </a:r>
            <a:r>
              <a:rPr lang="en-US" sz="1200" b="1"/>
              <a:t>[17]</a:t>
            </a:r>
            <a:endParaRPr sz="1200" b="1"/>
          </a:p>
        </p:txBody>
      </p:sp>
      <p:pic>
        <p:nvPicPr>
          <p:cNvPr id="313" name="Google Shape;313;p28"/>
          <p:cNvPicPr preferRelativeResize="0"/>
          <p:nvPr/>
        </p:nvPicPr>
        <p:blipFill rotWithShape="1">
          <a:blip r:embed="rId3">
            <a:alphaModFix/>
          </a:blip>
          <a:srcRect l="22831" t="16486" r="27158" b="9032"/>
          <a:stretch/>
        </p:blipFill>
        <p:spPr>
          <a:xfrm>
            <a:off x="1475656" y="1188841"/>
            <a:ext cx="5943600" cy="49790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9"/>
          <p:cNvSpPr txBox="1">
            <a:spLocks noGrp="1"/>
          </p:cNvSpPr>
          <p:nvPr>
            <p:ph type="title"/>
          </p:nvPr>
        </p:nvSpPr>
        <p:spPr>
          <a:xfrm>
            <a:off x="457200" y="-27384"/>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Which factors lead children and adolescents to be addicted to Video Games?</a:t>
            </a:r>
            <a:endParaRPr sz="2800" b="1">
              <a:solidFill>
                <a:srgbClr val="C00000"/>
              </a:solidFill>
            </a:endParaRPr>
          </a:p>
        </p:txBody>
      </p:sp>
      <p:sp>
        <p:nvSpPr>
          <p:cNvPr id="319" name="Google Shape;319;p29"/>
          <p:cNvSpPr txBox="1">
            <a:spLocks noGrp="1"/>
          </p:cNvSpPr>
          <p:nvPr>
            <p:ph type="body" idx="1"/>
          </p:nvPr>
        </p:nvSpPr>
        <p:spPr>
          <a:xfrm>
            <a:off x="251520" y="908720"/>
            <a:ext cx="8686800" cy="5877272"/>
          </a:xfrm>
          <a:prstGeom prst="rect">
            <a:avLst/>
          </a:prstGeom>
          <a:solidFill>
            <a:schemeClr val="lt2"/>
          </a:solid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B0F0"/>
              </a:buClr>
              <a:buSzPts val="2800"/>
              <a:buNone/>
            </a:pPr>
            <a:r>
              <a:rPr lang="en-US" sz="2800" b="1">
                <a:solidFill>
                  <a:srgbClr val="00B0F0"/>
                </a:solidFill>
              </a:rPr>
              <a:t>Familial Factors:</a:t>
            </a:r>
            <a:endParaRPr/>
          </a:p>
          <a:p>
            <a:pPr marL="0" lvl="0" indent="0" algn="just" rtl="0">
              <a:spcBef>
                <a:spcPts val="400"/>
              </a:spcBef>
              <a:spcAft>
                <a:spcPts val="0"/>
              </a:spcAft>
              <a:buClr>
                <a:schemeClr val="dk1"/>
              </a:buClr>
              <a:buSzPts val="2000"/>
              <a:buNone/>
            </a:pPr>
            <a:endParaRPr sz="2000" b="1"/>
          </a:p>
          <a:p>
            <a:pPr marL="342900" lvl="0" indent="-342900" algn="just" rtl="0">
              <a:spcBef>
                <a:spcPts val="400"/>
              </a:spcBef>
              <a:spcAft>
                <a:spcPts val="0"/>
              </a:spcAft>
              <a:buClr>
                <a:schemeClr val="dk1"/>
              </a:buClr>
              <a:buSzPts val="2000"/>
              <a:buFont typeface="Noto Sans Symbols"/>
              <a:buChar char="▪"/>
            </a:pPr>
            <a:r>
              <a:rPr lang="en-US" sz="2000" b="1"/>
              <a:t>Failure to provide adequate stimulus to children and a quality relationship with children due to parental indifference and ignorance,</a:t>
            </a:r>
            <a:endParaRPr/>
          </a:p>
          <a:p>
            <a:pPr marL="342900" lvl="0" indent="-342900" algn="just" rtl="0">
              <a:spcBef>
                <a:spcPts val="400"/>
              </a:spcBef>
              <a:spcAft>
                <a:spcPts val="0"/>
              </a:spcAft>
              <a:buClr>
                <a:schemeClr val="dk1"/>
              </a:buClr>
              <a:buSzPts val="2000"/>
              <a:buFont typeface="Noto Sans Symbols"/>
              <a:buChar char="▪"/>
            </a:pPr>
            <a:r>
              <a:rPr lang="en-US" sz="2000" b="1"/>
              <a:t>Insufficient supervision, inconsistent and unhealthy parental attitudes (neglect, pressure, violence), family communication disorders,</a:t>
            </a:r>
            <a:endParaRPr/>
          </a:p>
          <a:p>
            <a:pPr marL="342900" lvl="0" indent="-342900" algn="just" rtl="0">
              <a:spcBef>
                <a:spcPts val="400"/>
              </a:spcBef>
              <a:spcAft>
                <a:spcPts val="0"/>
              </a:spcAft>
              <a:buClr>
                <a:schemeClr val="dk1"/>
              </a:buClr>
              <a:buSzPts val="2000"/>
              <a:buFont typeface="Noto Sans Symbols"/>
              <a:buChar char="▪"/>
            </a:pPr>
            <a:r>
              <a:rPr lang="en-US" sz="2000" b="1"/>
              <a:t>Taking children under excessive control or trying to raise them in a very liberal manner,</a:t>
            </a:r>
            <a:endParaRPr/>
          </a:p>
          <a:p>
            <a:pPr marL="342900" lvl="0" indent="-342900" algn="just" rtl="0">
              <a:spcBef>
                <a:spcPts val="400"/>
              </a:spcBef>
              <a:spcAft>
                <a:spcPts val="0"/>
              </a:spcAft>
              <a:buClr>
                <a:schemeClr val="dk1"/>
              </a:buClr>
              <a:buSzPts val="2000"/>
              <a:buFont typeface="Noto Sans Symbols"/>
              <a:buChar char="▪"/>
            </a:pPr>
            <a:r>
              <a:rPr lang="en-US" sz="2000" b="1"/>
              <a:t>Families do not direct their children to activity areas in line with their abilities in accordance with their age and development,</a:t>
            </a:r>
            <a:endParaRPr/>
          </a:p>
          <a:p>
            <a:pPr marL="342900" lvl="0" indent="-342900" algn="just" rtl="0">
              <a:spcBef>
                <a:spcPts val="400"/>
              </a:spcBef>
              <a:spcAft>
                <a:spcPts val="0"/>
              </a:spcAft>
              <a:buClr>
                <a:schemeClr val="dk1"/>
              </a:buClr>
              <a:buSzPts val="2000"/>
              <a:buFont typeface="Noto Sans Symbols"/>
              <a:buChar char="▪"/>
            </a:pPr>
            <a:r>
              <a:rPr lang="en-US" sz="2000" b="1"/>
              <a:t>The family's negative model for technology use,</a:t>
            </a:r>
            <a:endParaRPr/>
          </a:p>
          <a:p>
            <a:pPr marL="342900" lvl="0" indent="-342900" algn="just" rtl="0">
              <a:spcBef>
                <a:spcPts val="400"/>
              </a:spcBef>
              <a:spcAft>
                <a:spcPts val="0"/>
              </a:spcAft>
              <a:buClr>
                <a:schemeClr val="dk1"/>
              </a:buClr>
              <a:buSzPts val="2000"/>
              <a:buFont typeface="Noto Sans Symbols"/>
              <a:buChar char="▪"/>
            </a:pPr>
            <a:r>
              <a:rPr lang="en-US" sz="2000" b="1"/>
              <a:t>The family's use of technological devices as a reward for the child's feeding, distraction or display of desired behaviours,</a:t>
            </a:r>
            <a:endParaRPr/>
          </a:p>
          <a:p>
            <a:pPr marL="342900" lvl="0" indent="-342900" algn="just" rtl="0">
              <a:spcBef>
                <a:spcPts val="400"/>
              </a:spcBef>
              <a:spcAft>
                <a:spcPts val="0"/>
              </a:spcAft>
              <a:buClr>
                <a:schemeClr val="dk1"/>
              </a:buClr>
              <a:buSzPts val="2000"/>
              <a:buFont typeface="Noto Sans Symbols"/>
              <a:buChar char="▪"/>
            </a:pPr>
            <a:r>
              <a:rPr lang="en-US" sz="2000" b="1"/>
              <a:t>Socio-economic and cultural problems push children and adolescents to digital platforms,</a:t>
            </a:r>
            <a:endParaRPr/>
          </a:p>
          <a:p>
            <a:pPr marL="342900" lvl="0" indent="-342900" algn="just" rtl="0">
              <a:spcBef>
                <a:spcPts val="400"/>
              </a:spcBef>
              <a:spcAft>
                <a:spcPts val="0"/>
              </a:spcAft>
              <a:buClr>
                <a:schemeClr val="dk1"/>
              </a:buClr>
              <a:buSzPts val="2000"/>
              <a:buFont typeface="Noto Sans Symbols"/>
              <a:buChar char="▪"/>
            </a:pPr>
            <a:r>
              <a:rPr lang="en-US" sz="2000" b="1"/>
              <a:t>Domestic violence, domestic addiction problems are familial factors that push children and adolescents to game addiction.</a:t>
            </a:r>
            <a:endParaRPr sz="2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
          <p:cNvPicPr preferRelativeResize="0">
            <a:picLocks noGrp="1"/>
          </p:cNvPicPr>
          <p:nvPr>
            <p:ph type="body" idx="1"/>
          </p:nvPr>
        </p:nvPicPr>
        <p:blipFill rotWithShape="1">
          <a:blip r:embed="rId3">
            <a:alphaModFix/>
          </a:blip>
          <a:srcRect/>
          <a:stretch/>
        </p:blipFill>
        <p:spPr>
          <a:xfrm>
            <a:off x="0" y="1988840"/>
            <a:ext cx="5616624" cy="3456384"/>
          </a:xfrm>
          <a:prstGeom prst="rect">
            <a:avLst/>
          </a:prstGeom>
          <a:noFill/>
          <a:ln>
            <a:noFill/>
          </a:ln>
        </p:spPr>
      </p:pic>
      <p:pic>
        <p:nvPicPr>
          <p:cNvPr id="106" name="Google Shape;106;p2"/>
          <p:cNvPicPr preferRelativeResize="0"/>
          <p:nvPr/>
        </p:nvPicPr>
        <p:blipFill rotWithShape="1">
          <a:blip r:embed="rId4">
            <a:alphaModFix/>
          </a:blip>
          <a:srcRect/>
          <a:stretch/>
        </p:blipFill>
        <p:spPr>
          <a:xfrm>
            <a:off x="0" y="13184"/>
            <a:ext cx="9144000" cy="720725"/>
          </a:xfrm>
          <a:prstGeom prst="rect">
            <a:avLst/>
          </a:prstGeom>
          <a:noFill/>
          <a:ln>
            <a:noFill/>
          </a:ln>
        </p:spPr>
      </p:pic>
      <p:pic>
        <p:nvPicPr>
          <p:cNvPr id="107" name="Google Shape;107;p2"/>
          <p:cNvPicPr preferRelativeResize="0"/>
          <p:nvPr/>
        </p:nvPicPr>
        <p:blipFill rotWithShape="1">
          <a:blip r:embed="rId5">
            <a:alphaModFix/>
          </a:blip>
          <a:srcRect b="6640"/>
          <a:stretch/>
        </p:blipFill>
        <p:spPr>
          <a:xfrm>
            <a:off x="5724128" y="2060848"/>
            <a:ext cx="3240360" cy="323460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0"/>
          <p:cNvSpPr txBox="1">
            <a:spLocks noGrp="1"/>
          </p:cNvSpPr>
          <p:nvPr>
            <p:ph type="title"/>
          </p:nvPr>
        </p:nvSpPr>
        <p:spPr>
          <a:xfrm>
            <a:off x="251520" y="-99392"/>
            <a:ext cx="871296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Which factors lead children and adolescents to be addicted to Video Games?</a:t>
            </a:r>
            <a:endParaRPr/>
          </a:p>
        </p:txBody>
      </p:sp>
      <p:sp>
        <p:nvSpPr>
          <p:cNvPr id="325" name="Google Shape;325;p30"/>
          <p:cNvSpPr txBox="1">
            <a:spLocks noGrp="1"/>
          </p:cNvSpPr>
          <p:nvPr>
            <p:ph type="body" idx="1"/>
          </p:nvPr>
        </p:nvSpPr>
        <p:spPr>
          <a:xfrm>
            <a:off x="179512" y="936104"/>
            <a:ext cx="8784976" cy="5877272"/>
          </a:xfrm>
          <a:prstGeom prst="rect">
            <a:avLst/>
          </a:prstGeom>
          <a:solidFill>
            <a:schemeClr val="lt2"/>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accent6"/>
              </a:buClr>
              <a:buSzPts val="2800"/>
              <a:buNone/>
            </a:pPr>
            <a:r>
              <a:rPr lang="en-US" sz="2800" b="1">
                <a:solidFill>
                  <a:schemeClr val="accent6"/>
                </a:solidFill>
              </a:rPr>
              <a:t>Individual factors;</a:t>
            </a:r>
            <a:endParaRPr/>
          </a:p>
          <a:p>
            <a:pPr marL="0" lvl="0" indent="0" algn="just" rtl="0">
              <a:spcBef>
                <a:spcPts val="400"/>
              </a:spcBef>
              <a:spcAft>
                <a:spcPts val="0"/>
              </a:spcAft>
              <a:buClr>
                <a:schemeClr val="dk1"/>
              </a:buClr>
              <a:buSzPts val="2000"/>
              <a:buNone/>
            </a:pPr>
            <a:endParaRPr sz="2000" b="1">
              <a:solidFill>
                <a:srgbClr val="538CD5"/>
              </a:solidFill>
            </a:endParaRPr>
          </a:p>
          <a:p>
            <a:pPr marL="342900" lvl="0" indent="-342900" algn="just" rtl="0">
              <a:spcBef>
                <a:spcPts val="440"/>
              </a:spcBef>
              <a:spcAft>
                <a:spcPts val="0"/>
              </a:spcAft>
              <a:buClr>
                <a:schemeClr val="dk1"/>
              </a:buClr>
              <a:buSzPts val="2200"/>
              <a:buFont typeface="Noto Sans Symbols"/>
              <a:buChar char="▪"/>
            </a:pPr>
            <a:r>
              <a:rPr lang="en-US" sz="2200" b="1"/>
              <a:t>Being busy with technological devices at home with the desire to get away from the problems of daily life, stressful life events and negative emotions,</a:t>
            </a:r>
            <a:endParaRPr/>
          </a:p>
          <a:p>
            <a:pPr marL="342900" lvl="0" indent="-342900" algn="just" rtl="0">
              <a:spcBef>
                <a:spcPts val="440"/>
              </a:spcBef>
              <a:spcAft>
                <a:spcPts val="0"/>
              </a:spcAft>
              <a:buClr>
                <a:schemeClr val="dk1"/>
              </a:buClr>
              <a:buSzPts val="2200"/>
              <a:buFont typeface="Noto Sans Symbols"/>
              <a:buChar char="▪"/>
            </a:pPr>
            <a:r>
              <a:rPr lang="en-US" sz="2200" b="1"/>
              <a:t>Meeting the need for belonging to the group, socialization and competition with digital games,</a:t>
            </a:r>
            <a:endParaRPr/>
          </a:p>
          <a:p>
            <a:pPr marL="342900" lvl="0" indent="-342900" algn="just" rtl="0">
              <a:spcBef>
                <a:spcPts val="440"/>
              </a:spcBef>
              <a:spcAft>
                <a:spcPts val="0"/>
              </a:spcAft>
              <a:buClr>
                <a:schemeClr val="dk1"/>
              </a:buClr>
              <a:buSzPts val="2200"/>
              <a:buFont typeface="Noto Sans Symbols"/>
              <a:buChar char="▪"/>
            </a:pPr>
            <a:r>
              <a:rPr lang="en-US" sz="2200" b="1"/>
              <a:t>Inadequacy in social development, inability to communicate and socialize with peers,</a:t>
            </a:r>
            <a:endParaRPr/>
          </a:p>
          <a:p>
            <a:pPr marL="342900" lvl="0" indent="-342900" algn="just" rtl="0">
              <a:spcBef>
                <a:spcPts val="440"/>
              </a:spcBef>
              <a:spcAft>
                <a:spcPts val="0"/>
              </a:spcAft>
              <a:buClr>
                <a:schemeClr val="dk1"/>
              </a:buClr>
              <a:buSzPts val="2200"/>
              <a:buFont typeface="Noto Sans Symbols"/>
              <a:buChar char="▪"/>
            </a:pPr>
            <a:r>
              <a:rPr lang="en-US" sz="2200" b="1"/>
              <a:t>By creating a character (avatar) suitable for the story of the game, the acceptance that cannot be seen in the real environment is seen in the virtual environment,</a:t>
            </a:r>
            <a:endParaRPr/>
          </a:p>
          <a:p>
            <a:pPr marL="342900" lvl="0" indent="-342900" algn="just" rtl="0">
              <a:spcBef>
                <a:spcPts val="440"/>
              </a:spcBef>
              <a:spcAft>
                <a:spcPts val="0"/>
              </a:spcAft>
              <a:buClr>
                <a:schemeClr val="dk1"/>
              </a:buClr>
              <a:buSzPts val="2200"/>
              <a:buFont typeface="Noto Sans Symbols"/>
              <a:buChar char="▪"/>
            </a:pPr>
            <a:r>
              <a:rPr lang="en-US" sz="2200" b="1"/>
              <a:t>Gender, introversion, sense of loneliness, social anxiety, social skill deficiencies, low self-esteem,</a:t>
            </a:r>
            <a:endParaRPr/>
          </a:p>
          <a:p>
            <a:pPr marL="342900" lvl="0" indent="-342900" algn="just" rtl="0">
              <a:spcBef>
                <a:spcPts val="440"/>
              </a:spcBef>
              <a:spcAft>
                <a:spcPts val="0"/>
              </a:spcAft>
              <a:buClr>
                <a:schemeClr val="dk1"/>
              </a:buClr>
              <a:buSzPts val="2200"/>
              <a:buFont typeface="Noto Sans Symbols"/>
              <a:buChar char="▪"/>
            </a:pPr>
            <a:r>
              <a:rPr lang="en-US" sz="2200" b="1"/>
              <a:t>Individual factors such as having different psychological disorders other than addiction can push children and adolescents into game addiction.</a:t>
            </a:r>
            <a:endParaRPr sz="22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1"/>
          <p:cNvSpPr txBox="1">
            <a:spLocks noGrp="1"/>
          </p:cNvSpPr>
          <p:nvPr>
            <p:ph type="title"/>
          </p:nvPr>
        </p:nvSpPr>
        <p:spPr>
          <a:xfrm>
            <a:off x="457200" y="-9939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Which factors lead children and adolescents to be addicted to Video Games?</a:t>
            </a:r>
            <a:endParaRPr/>
          </a:p>
        </p:txBody>
      </p:sp>
      <p:sp>
        <p:nvSpPr>
          <p:cNvPr id="331" name="Google Shape;331;p31"/>
          <p:cNvSpPr txBox="1">
            <a:spLocks noGrp="1"/>
          </p:cNvSpPr>
          <p:nvPr>
            <p:ph type="body" idx="1"/>
          </p:nvPr>
        </p:nvSpPr>
        <p:spPr>
          <a:xfrm>
            <a:off x="179512" y="836712"/>
            <a:ext cx="8856984" cy="5832648"/>
          </a:xfrm>
          <a:prstGeom prst="rect">
            <a:avLst/>
          </a:prstGeom>
          <a:solidFill>
            <a:srgbClr val="FBD4B4"/>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accent4"/>
              </a:buClr>
              <a:buSzPts val="2800"/>
              <a:buNone/>
            </a:pPr>
            <a:r>
              <a:rPr lang="en-US" sz="2800" b="1">
                <a:solidFill>
                  <a:schemeClr val="accent4"/>
                </a:solidFill>
              </a:rPr>
              <a:t>Environmental factors;</a:t>
            </a:r>
            <a:endParaRPr/>
          </a:p>
          <a:p>
            <a:pPr marL="0" lvl="0" indent="0" algn="just" rtl="0">
              <a:spcBef>
                <a:spcPts val="440"/>
              </a:spcBef>
              <a:spcAft>
                <a:spcPts val="0"/>
              </a:spcAft>
              <a:buClr>
                <a:schemeClr val="dk1"/>
              </a:buClr>
              <a:buSzPts val="2200"/>
              <a:buNone/>
            </a:pPr>
            <a:endParaRPr sz="2200" b="1"/>
          </a:p>
          <a:p>
            <a:pPr marL="342900" lvl="0" indent="-342900" algn="just" rtl="0">
              <a:spcBef>
                <a:spcPts val="440"/>
              </a:spcBef>
              <a:spcAft>
                <a:spcPts val="0"/>
              </a:spcAft>
              <a:buClr>
                <a:schemeClr val="dk1"/>
              </a:buClr>
              <a:buSzPts val="2200"/>
              <a:buFont typeface="Noto Sans Symbols"/>
              <a:buChar char="▪"/>
            </a:pPr>
            <a:r>
              <a:rPr lang="en-US" sz="2200" b="1"/>
              <a:t>Inability of children to participate in appropriate outdoor playground activities due to insufficient and unsafe outdoor playgrounds,</a:t>
            </a:r>
            <a:endParaRPr/>
          </a:p>
          <a:p>
            <a:pPr marL="342900" lvl="0" indent="-342900" algn="just" rtl="0">
              <a:spcBef>
                <a:spcPts val="440"/>
              </a:spcBef>
              <a:spcAft>
                <a:spcPts val="0"/>
              </a:spcAft>
              <a:buClr>
                <a:schemeClr val="dk1"/>
              </a:buClr>
              <a:buSzPts val="2200"/>
              <a:buFont typeface="Noto Sans Symbols"/>
              <a:buChar char="▪"/>
            </a:pPr>
            <a:r>
              <a:rPr lang="en-US" sz="2200" b="1"/>
              <a:t>Failure to provide enriched leisure time activities for school-age children,</a:t>
            </a:r>
            <a:endParaRPr/>
          </a:p>
          <a:p>
            <a:pPr marL="342900" lvl="0" indent="-342900" algn="just" rtl="0">
              <a:spcBef>
                <a:spcPts val="440"/>
              </a:spcBef>
              <a:spcAft>
                <a:spcPts val="0"/>
              </a:spcAft>
              <a:buClr>
                <a:schemeClr val="dk1"/>
              </a:buClr>
              <a:buSzPts val="2200"/>
              <a:buFont typeface="Noto Sans Symbols"/>
              <a:buChar char="▪"/>
            </a:pPr>
            <a:r>
              <a:rPr lang="en-US" sz="2200" b="1"/>
              <a:t>Inadequate opportunities for leisure time utilisation,</a:t>
            </a:r>
            <a:endParaRPr/>
          </a:p>
          <a:p>
            <a:pPr marL="342900" lvl="0" indent="-342900" algn="just" rtl="0">
              <a:spcBef>
                <a:spcPts val="440"/>
              </a:spcBef>
              <a:spcAft>
                <a:spcPts val="0"/>
              </a:spcAft>
              <a:buClr>
                <a:schemeClr val="dk1"/>
              </a:buClr>
              <a:buSzPts val="2200"/>
              <a:buFont typeface="Noto Sans Symbols"/>
              <a:buChar char="▪"/>
            </a:pPr>
            <a:r>
              <a:rPr lang="en-US" sz="2200" b="1"/>
              <a:t>Uncontrolled and rapid discovery of internet use, with homework being done over the internet,</a:t>
            </a:r>
            <a:endParaRPr/>
          </a:p>
          <a:p>
            <a:pPr marL="342900" lvl="0" indent="-342900" algn="just" rtl="0">
              <a:spcBef>
                <a:spcPts val="440"/>
              </a:spcBef>
              <a:spcAft>
                <a:spcPts val="0"/>
              </a:spcAft>
              <a:buClr>
                <a:schemeClr val="dk1"/>
              </a:buClr>
              <a:buSzPts val="2200"/>
              <a:buFont typeface="Noto Sans Symbols"/>
              <a:buChar char="▪"/>
            </a:pPr>
            <a:r>
              <a:rPr lang="en-US" sz="2200" b="1"/>
              <a:t>Easy and free access to games for children through some platforms,</a:t>
            </a:r>
            <a:endParaRPr/>
          </a:p>
          <a:p>
            <a:pPr marL="342900" lvl="0" indent="-342900" algn="just" rtl="0">
              <a:spcBef>
                <a:spcPts val="440"/>
              </a:spcBef>
              <a:spcAft>
                <a:spcPts val="0"/>
              </a:spcAft>
              <a:buClr>
                <a:schemeClr val="dk1"/>
              </a:buClr>
              <a:buSzPts val="2200"/>
              <a:buFont typeface="Noto Sans Symbols"/>
              <a:buChar char="▪"/>
            </a:pPr>
            <a:r>
              <a:rPr lang="en-US" sz="2200" b="1"/>
              <a:t>Having bad role models around the child,</a:t>
            </a:r>
            <a:endParaRPr/>
          </a:p>
          <a:p>
            <a:pPr marL="342900" lvl="0" indent="-342900" algn="just" rtl="0">
              <a:spcBef>
                <a:spcPts val="440"/>
              </a:spcBef>
              <a:spcAft>
                <a:spcPts val="0"/>
              </a:spcAft>
              <a:buClr>
                <a:schemeClr val="dk1"/>
              </a:buClr>
              <a:buSzPts val="2200"/>
              <a:buFont typeface="Noto Sans Symbols"/>
              <a:buChar char="▪"/>
            </a:pPr>
            <a:r>
              <a:rPr lang="en-US" sz="2200" b="1"/>
              <a:t>Peer influence on each other,</a:t>
            </a:r>
            <a:endParaRPr/>
          </a:p>
          <a:p>
            <a:pPr marL="342900" lvl="0" indent="-342900" algn="just" rtl="0">
              <a:spcBef>
                <a:spcPts val="440"/>
              </a:spcBef>
              <a:spcAft>
                <a:spcPts val="0"/>
              </a:spcAft>
              <a:buClr>
                <a:schemeClr val="dk1"/>
              </a:buClr>
              <a:buSzPts val="2200"/>
              <a:buFont typeface="Noto Sans Symbols"/>
              <a:buChar char="▪"/>
            </a:pPr>
            <a:r>
              <a:rPr lang="en-US" sz="2200" b="1"/>
              <a:t>Looking up to phenomena (e.g. social media phenomena, youtubers, etc.) are environmental factors that push children and adolescents to game addiction.</a:t>
            </a: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title"/>
          </p:nvPr>
        </p:nvSpPr>
        <p:spPr>
          <a:xfrm>
            <a:off x="-108520" y="-27384"/>
            <a:ext cx="925252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600"/>
              <a:buFont typeface="Calibri"/>
              <a:buNone/>
            </a:pPr>
            <a:r>
              <a:rPr lang="en-US" sz="3600" b="1">
                <a:solidFill>
                  <a:srgbClr val="C00000"/>
                </a:solidFill>
              </a:rPr>
              <a:t>Which factors lead children and adolescents to be addicted to Video Games?</a:t>
            </a:r>
            <a:endParaRPr/>
          </a:p>
        </p:txBody>
      </p:sp>
      <p:sp>
        <p:nvSpPr>
          <p:cNvPr id="337" name="Google Shape;337;p32"/>
          <p:cNvSpPr txBox="1">
            <a:spLocks noGrp="1"/>
          </p:cNvSpPr>
          <p:nvPr>
            <p:ph type="body" idx="1"/>
          </p:nvPr>
        </p:nvSpPr>
        <p:spPr>
          <a:xfrm>
            <a:off x="457200" y="1600200"/>
            <a:ext cx="8229600" cy="4525963"/>
          </a:xfrm>
          <a:prstGeom prst="rect">
            <a:avLst/>
          </a:prstGeom>
          <a:solidFill>
            <a:srgbClr val="DAEEF3"/>
          </a:solid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chemeClr val="dk1"/>
              </a:buClr>
              <a:buSzPct val="100000"/>
              <a:buNone/>
            </a:pPr>
            <a:r>
              <a:rPr lang="en-US" sz="4400" b="1"/>
              <a:t>Game-related factors;</a:t>
            </a:r>
            <a:endParaRPr/>
          </a:p>
          <a:p>
            <a:pPr marL="0" lvl="0" indent="0" algn="l" rtl="0">
              <a:spcBef>
                <a:spcPts val="682"/>
              </a:spcBef>
              <a:spcAft>
                <a:spcPts val="0"/>
              </a:spcAft>
              <a:buClr>
                <a:schemeClr val="dk1"/>
              </a:buClr>
              <a:buSzPct val="100000"/>
              <a:buNone/>
            </a:pPr>
            <a:endParaRPr sz="4400" b="1"/>
          </a:p>
          <a:p>
            <a:pPr marL="0" lvl="0" indent="0" algn="just" rtl="0">
              <a:spcBef>
                <a:spcPts val="682"/>
              </a:spcBef>
              <a:spcAft>
                <a:spcPts val="0"/>
              </a:spcAft>
              <a:buClr>
                <a:schemeClr val="dk1"/>
              </a:buClr>
              <a:buSzPct val="100000"/>
              <a:buNone/>
            </a:pPr>
            <a:r>
              <a:rPr lang="en-US" sz="4400"/>
              <a:t>The fact that the game arouses curiosity, includes competition, has a gradual transition and scoring system, has interesting sound and image in the game, has the opportunity to create a character, multiplayer online games and the ability to chat in these games are game-related factors that increase the risk of addiction.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DIGITAL-GAMES: PRO AND CONTRA </a:t>
            </a:r>
            <a:endParaRPr b="1">
              <a:solidFill>
                <a:srgbClr val="C00000"/>
              </a:solidFill>
            </a:endParaRPr>
          </a:p>
        </p:txBody>
      </p:sp>
      <p:sp>
        <p:nvSpPr>
          <p:cNvPr id="343" name="Google Shape;343;p33"/>
          <p:cNvSpPr txBox="1">
            <a:spLocks noGrp="1"/>
          </p:cNvSpPr>
          <p:nvPr>
            <p:ph type="body" idx="1"/>
          </p:nvPr>
        </p:nvSpPr>
        <p:spPr>
          <a:xfrm>
            <a:off x="457200" y="1340768"/>
            <a:ext cx="8229600" cy="4968552"/>
          </a:xfrm>
          <a:prstGeom prst="rect">
            <a:avLst/>
          </a:prstGeom>
          <a:solidFill>
            <a:srgbClr val="E5B8B7"/>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FFFF00"/>
              </a:buClr>
              <a:buSzPts val="2800"/>
              <a:buNone/>
            </a:pPr>
            <a:r>
              <a:rPr lang="en-US" sz="2800" b="1">
                <a:solidFill>
                  <a:srgbClr val="FFFF00"/>
                </a:solidFill>
              </a:rPr>
              <a:t>Arguments pro 	</a:t>
            </a:r>
            <a:endParaRPr sz="2800" b="1">
              <a:solidFill>
                <a:srgbClr val="FFFF00"/>
              </a:solidFill>
            </a:endParaRPr>
          </a:p>
          <a:p>
            <a:pPr marL="742950" lvl="1" indent="-285750" algn="l" rtl="0">
              <a:spcBef>
                <a:spcPts val="360"/>
              </a:spcBef>
              <a:spcAft>
                <a:spcPts val="0"/>
              </a:spcAft>
              <a:buClr>
                <a:schemeClr val="dk1"/>
              </a:buClr>
              <a:buSzPts val="1800"/>
              <a:buFont typeface="Noto Sans Symbols"/>
              <a:buChar char="▪"/>
            </a:pPr>
            <a:r>
              <a:rPr lang="en-US" sz="1800" b="1"/>
              <a:t>Common hobby</a:t>
            </a:r>
            <a:endParaRPr/>
          </a:p>
          <a:p>
            <a:pPr marL="742950" lvl="1" indent="-285750" algn="l" rtl="0">
              <a:spcBef>
                <a:spcPts val="360"/>
              </a:spcBef>
              <a:spcAft>
                <a:spcPts val="0"/>
              </a:spcAft>
              <a:buClr>
                <a:schemeClr val="dk1"/>
              </a:buClr>
              <a:buSzPts val="1800"/>
              <a:buFont typeface="Noto Sans Symbols"/>
              <a:buChar char="▪"/>
            </a:pPr>
            <a:r>
              <a:rPr lang="en-US" sz="1800" b="1"/>
              <a:t>Stress reduction </a:t>
            </a:r>
            <a:endParaRPr/>
          </a:p>
          <a:p>
            <a:pPr marL="742950" lvl="1" indent="-285750" algn="l" rtl="0">
              <a:spcBef>
                <a:spcPts val="360"/>
              </a:spcBef>
              <a:spcAft>
                <a:spcPts val="0"/>
              </a:spcAft>
              <a:buClr>
                <a:schemeClr val="dk1"/>
              </a:buClr>
              <a:buSzPts val="1800"/>
              <a:buFont typeface="Noto Sans Symbols"/>
              <a:buChar char="▪"/>
            </a:pPr>
            <a:r>
              <a:rPr lang="en-US" sz="1800" b="1"/>
              <a:t>Strategic thinking  </a:t>
            </a:r>
            <a:endParaRPr/>
          </a:p>
          <a:p>
            <a:pPr marL="742950" lvl="1" indent="-285750" algn="l" rtl="0">
              <a:spcBef>
                <a:spcPts val="360"/>
              </a:spcBef>
              <a:spcAft>
                <a:spcPts val="0"/>
              </a:spcAft>
              <a:buClr>
                <a:schemeClr val="dk1"/>
              </a:buClr>
              <a:buSzPts val="1800"/>
              <a:buFont typeface="Noto Sans Symbols"/>
              <a:buChar char="▪"/>
            </a:pPr>
            <a:r>
              <a:rPr lang="en-US" sz="1800" b="1"/>
              <a:t>Dealing with technical equipment  </a:t>
            </a:r>
            <a:endParaRPr/>
          </a:p>
          <a:p>
            <a:pPr marL="742950" lvl="1" indent="-285750" algn="l" rtl="0">
              <a:spcBef>
                <a:spcPts val="360"/>
              </a:spcBef>
              <a:spcAft>
                <a:spcPts val="0"/>
              </a:spcAft>
              <a:buClr>
                <a:schemeClr val="dk1"/>
              </a:buClr>
              <a:buSzPts val="1800"/>
              <a:buFont typeface="Noto Sans Symbols"/>
              <a:buChar char="▪"/>
            </a:pPr>
            <a:r>
              <a:rPr lang="en-US" sz="1800" b="1"/>
              <a:t>Further development of computer technology</a:t>
            </a:r>
            <a:endParaRPr sz="1800" b="1"/>
          </a:p>
          <a:p>
            <a:pPr marL="0" lvl="0" indent="0" algn="l" rtl="0">
              <a:spcBef>
                <a:spcPts val="560"/>
              </a:spcBef>
              <a:spcAft>
                <a:spcPts val="0"/>
              </a:spcAft>
              <a:buClr>
                <a:srgbClr val="FFFF00"/>
              </a:buClr>
              <a:buSzPts val="2800"/>
              <a:buNone/>
            </a:pPr>
            <a:r>
              <a:rPr lang="en-US" sz="2800" b="1">
                <a:solidFill>
                  <a:srgbClr val="FFFF00"/>
                </a:solidFill>
              </a:rPr>
              <a:t>Arguments contra</a:t>
            </a:r>
            <a:endParaRPr sz="2800" b="1">
              <a:solidFill>
                <a:srgbClr val="FFFF00"/>
              </a:solidFill>
            </a:endParaRPr>
          </a:p>
          <a:p>
            <a:pPr marL="0" lvl="0" indent="0" algn="l" rtl="0">
              <a:spcBef>
                <a:spcPts val="360"/>
              </a:spcBef>
              <a:spcAft>
                <a:spcPts val="0"/>
              </a:spcAft>
              <a:buClr>
                <a:schemeClr val="dk1"/>
              </a:buClr>
              <a:buSzPts val="1800"/>
              <a:buNone/>
            </a:pPr>
            <a:endParaRPr sz="1800" b="1"/>
          </a:p>
          <a:p>
            <a:pPr marL="742950" lvl="1" indent="-285750" algn="l" rtl="0">
              <a:spcBef>
                <a:spcPts val="360"/>
              </a:spcBef>
              <a:spcAft>
                <a:spcPts val="0"/>
              </a:spcAft>
              <a:buClr>
                <a:schemeClr val="dk1"/>
              </a:buClr>
              <a:buSzPts val="1800"/>
              <a:buFont typeface="Noto Sans Symbols"/>
              <a:buChar char="▪"/>
            </a:pPr>
            <a:r>
              <a:rPr lang="en-US" sz="1800" b="1"/>
              <a:t>the development of the social contacts of young people could be endangered</a:t>
            </a:r>
            <a:endParaRPr/>
          </a:p>
          <a:p>
            <a:pPr marL="742950" lvl="1" indent="-285750" algn="l" rtl="0">
              <a:spcBef>
                <a:spcPts val="360"/>
              </a:spcBef>
              <a:spcAft>
                <a:spcPts val="0"/>
              </a:spcAft>
              <a:buClr>
                <a:schemeClr val="dk1"/>
              </a:buClr>
              <a:buSzPts val="1800"/>
              <a:buFont typeface="Noto Sans Symbols"/>
              <a:buChar char="▪"/>
            </a:pPr>
            <a:r>
              <a:rPr lang="en-US" sz="1800" b="1"/>
              <a:t>less time for sports activities</a:t>
            </a:r>
            <a:endParaRPr/>
          </a:p>
          <a:p>
            <a:pPr marL="742950" lvl="1" indent="-285750" algn="l" rtl="0">
              <a:spcBef>
                <a:spcPts val="360"/>
              </a:spcBef>
              <a:spcAft>
                <a:spcPts val="0"/>
              </a:spcAft>
              <a:buClr>
                <a:schemeClr val="dk1"/>
              </a:buClr>
              <a:buSzPts val="1800"/>
              <a:buFont typeface="Noto Sans Symbols"/>
              <a:buChar char="▪"/>
            </a:pPr>
            <a:r>
              <a:rPr lang="en-US" sz="1800" b="1"/>
              <a:t>lack of exercise-Addictive symptoms</a:t>
            </a:r>
            <a:endParaRPr/>
          </a:p>
          <a:p>
            <a:pPr marL="742950" lvl="1" indent="-285750" algn="l" rtl="0">
              <a:spcBef>
                <a:spcPts val="360"/>
              </a:spcBef>
              <a:spcAft>
                <a:spcPts val="0"/>
              </a:spcAft>
              <a:buClr>
                <a:schemeClr val="dk1"/>
              </a:buClr>
              <a:buSzPts val="1800"/>
              <a:buFont typeface="Noto Sans Symbols"/>
              <a:buChar char="▪"/>
            </a:pPr>
            <a:r>
              <a:rPr lang="en-US" sz="1800" b="1"/>
              <a:t>decrease in school performance</a:t>
            </a:r>
            <a:endParaRPr/>
          </a:p>
          <a:p>
            <a:pPr marL="742950" lvl="1" indent="-285750" algn="l" rtl="0">
              <a:spcBef>
                <a:spcPts val="360"/>
              </a:spcBef>
              <a:spcAft>
                <a:spcPts val="0"/>
              </a:spcAft>
              <a:buClr>
                <a:schemeClr val="dk1"/>
              </a:buClr>
              <a:buSzPts val="1800"/>
              <a:buFont typeface="Noto Sans Symbols"/>
              <a:buChar char="▪"/>
            </a:pPr>
            <a:r>
              <a:rPr lang="en-US" sz="1800" b="1"/>
              <a:t>the game offsets real life</a:t>
            </a:r>
            <a:endParaRPr sz="18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4"/>
          <p:cNvSpPr txBox="1">
            <a:spLocks noGrp="1"/>
          </p:cNvSpPr>
          <p:nvPr>
            <p:ph type="title"/>
          </p:nvPr>
        </p:nvSpPr>
        <p:spPr>
          <a:xfrm>
            <a:off x="0" y="116632"/>
            <a:ext cx="9144000" cy="98072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C00000"/>
              </a:buClr>
              <a:buSzPts val="2800"/>
              <a:buFont typeface="Calibri"/>
              <a:buNone/>
            </a:pPr>
            <a:r>
              <a:rPr lang="en-US" sz="2800" b="1">
                <a:solidFill>
                  <a:srgbClr val="C00000"/>
                </a:solidFill>
              </a:rPr>
              <a:t>What are the positive effects of video (digital) games on children's and adolescents health and development? </a:t>
            </a:r>
            <a:r>
              <a:rPr lang="en-US" sz="1800" b="1"/>
              <a:t>[18] </a:t>
            </a:r>
            <a:br>
              <a:rPr lang="en-US" sz="1800">
                <a:solidFill>
                  <a:srgbClr val="C00000"/>
                </a:solidFill>
              </a:rPr>
            </a:br>
            <a:endParaRPr sz="1800">
              <a:solidFill>
                <a:srgbClr val="C00000"/>
              </a:solidFill>
            </a:endParaRPr>
          </a:p>
        </p:txBody>
      </p:sp>
      <p:sp>
        <p:nvSpPr>
          <p:cNvPr id="349" name="Google Shape;349;p34"/>
          <p:cNvSpPr txBox="1">
            <a:spLocks noGrp="1"/>
          </p:cNvSpPr>
          <p:nvPr>
            <p:ph type="body" idx="1"/>
          </p:nvPr>
        </p:nvSpPr>
        <p:spPr>
          <a:xfrm>
            <a:off x="35496" y="836712"/>
            <a:ext cx="5832648" cy="5976664"/>
          </a:xfrm>
          <a:prstGeom prst="rect">
            <a:avLst/>
          </a:prstGeom>
          <a:solidFill>
            <a:srgbClr val="E5DFEC"/>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800"/>
              <a:buFont typeface="Noto Sans Symbols"/>
              <a:buChar char="▪"/>
            </a:pPr>
            <a:r>
              <a:rPr lang="en-US" sz="1800" b="1"/>
              <a:t>Consumed in the right way, the right video games can be beneficial to a child's development in many ways. Because gaming, contrary to the prejudices that once prevailed, is also a social activity, children can learn how to deal with other people. This includes not only communication, but also competitive behaviour, role allocation and very important: tolerance. Video games connect people all over the world. There is a rapprochement between different cultures. </a:t>
            </a:r>
            <a:endParaRPr sz="1800" b="1"/>
          </a:p>
          <a:p>
            <a:pPr marL="342900" lvl="0" indent="-228600" algn="just" rtl="0">
              <a:spcBef>
                <a:spcPts val="360"/>
              </a:spcBef>
              <a:spcAft>
                <a:spcPts val="0"/>
              </a:spcAft>
              <a:buClr>
                <a:schemeClr val="dk1"/>
              </a:buClr>
              <a:buSzPts val="1800"/>
              <a:buFont typeface="Noto Sans Symbols"/>
              <a:buNone/>
            </a:pPr>
            <a:endParaRPr sz="1800" b="1"/>
          </a:p>
          <a:p>
            <a:pPr marL="342900" lvl="0" indent="-342900" algn="just" rtl="0">
              <a:spcBef>
                <a:spcPts val="360"/>
              </a:spcBef>
              <a:spcAft>
                <a:spcPts val="0"/>
              </a:spcAft>
              <a:buClr>
                <a:schemeClr val="dk1"/>
              </a:buClr>
              <a:buSzPts val="1800"/>
              <a:buFont typeface="Noto Sans Symbols"/>
              <a:buChar char="▪"/>
            </a:pPr>
            <a:r>
              <a:rPr lang="en-US" sz="1800" b="1"/>
              <a:t>Research shows that Video Games contribute to children's cognitive, motor, psychosocial and language development. The positive contributions of digital games should be taken into consideration and it should be emphasised that not all games are addictive. When talking about the benefits of digital games, features such as content, age appropriateness, and duration of play should be taken into consideration. Educational, non-violent, interactive, age and developmental level appropriate digital games can benefit the child as long as they are played in a controlled manner.</a:t>
            </a:r>
            <a:endParaRPr sz="1800" b="1"/>
          </a:p>
          <a:p>
            <a:pPr marL="0" lvl="0" indent="0" algn="just" rtl="0">
              <a:spcBef>
                <a:spcPts val="360"/>
              </a:spcBef>
              <a:spcAft>
                <a:spcPts val="0"/>
              </a:spcAft>
              <a:buClr>
                <a:schemeClr val="dk1"/>
              </a:buClr>
              <a:buSzPts val="1800"/>
              <a:buNone/>
            </a:pPr>
            <a:endParaRPr sz="1800" b="1">
              <a:latin typeface="Calibri"/>
              <a:ea typeface="Calibri"/>
              <a:cs typeface="Calibri"/>
              <a:sym typeface="Calibri"/>
            </a:endParaRPr>
          </a:p>
          <a:p>
            <a:pPr marL="0" lvl="0" indent="0" algn="just" rtl="0">
              <a:spcBef>
                <a:spcPts val="320"/>
              </a:spcBef>
              <a:spcAft>
                <a:spcPts val="0"/>
              </a:spcAft>
              <a:buClr>
                <a:schemeClr val="dk1"/>
              </a:buClr>
              <a:buSzPts val="1600"/>
              <a:buNone/>
            </a:pPr>
            <a:endParaRPr sz="1600" b="1">
              <a:latin typeface="Calibri"/>
              <a:ea typeface="Calibri"/>
              <a:cs typeface="Calibri"/>
              <a:sym typeface="Calibri"/>
            </a:endParaRPr>
          </a:p>
        </p:txBody>
      </p:sp>
      <p:pic>
        <p:nvPicPr>
          <p:cNvPr id="350" name="Google Shape;350;p34"/>
          <p:cNvPicPr preferRelativeResize="0"/>
          <p:nvPr/>
        </p:nvPicPr>
        <p:blipFill rotWithShape="1">
          <a:blip r:embed="rId3">
            <a:alphaModFix/>
          </a:blip>
          <a:srcRect b="10072"/>
          <a:stretch/>
        </p:blipFill>
        <p:spPr>
          <a:xfrm>
            <a:off x="6084168" y="809536"/>
            <a:ext cx="2917304" cy="2805100"/>
          </a:xfrm>
          <a:prstGeom prst="rect">
            <a:avLst/>
          </a:prstGeom>
          <a:noFill/>
          <a:ln>
            <a:noFill/>
          </a:ln>
        </p:spPr>
      </p:pic>
      <p:pic>
        <p:nvPicPr>
          <p:cNvPr id="351" name="Google Shape;351;p34"/>
          <p:cNvPicPr preferRelativeResize="0"/>
          <p:nvPr/>
        </p:nvPicPr>
        <p:blipFill rotWithShape="1">
          <a:blip r:embed="rId4">
            <a:alphaModFix/>
          </a:blip>
          <a:srcRect r="5316"/>
          <a:stretch/>
        </p:blipFill>
        <p:spPr>
          <a:xfrm>
            <a:off x="5928321" y="4213448"/>
            <a:ext cx="3215679" cy="19103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5"/>
          <p:cNvSpPr txBox="1">
            <a:spLocks noGrp="1"/>
          </p:cNvSpPr>
          <p:nvPr>
            <p:ph type="title"/>
          </p:nvPr>
        </p:nvSpPr>
        <p:spPr>
          <a:xfrm>
            <a:off x="107504" y="-99392"/>
            <a:ext cx="9036496" cy="8367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600"/>
              <a:buFont typeface="Calibri"/>
              <a:buNone/>
            </a:pPr>
            <a:r>
              <a:rPr lang="en-US" sz="3600" b="1">
                <a:solidFill>
                  <a:srgbClr val="C00000"/>
                </a:solidFill>
              </a:rPr>
              <a:t>Benefits of Playing Video/Digital Games </a:t>
            </a:r>
            <a:r>
              <a:rPr lang="en-US" sz="1600" b="1"/>
              <a:t>[18] </a:t>
            </a:r>
            <a:endParaRPr sz="3600">
              <a:solidFill>
                <a:srgbClr val="C00000"/>
              </a:solidFill>
            </a:endParaRPr>
          </a:p>
        </p:txBody>
      </p:sp>
      <p:sp>
        <p:nvSpPr>
          <p:cNvPr id="357" name="Google Shape;357;p35"/>
          <p:cNvSpPr txBox="1">
            <a:spLocks noGrp="1"/>
          </p:cNvSpPr>
          <p:nvPr>
            <p:ph type="body" idx="1"/>
          </p:nvPr>
        </p:nvSpPr>
        <p:spPr>
          <a:xfrm>
            <a:off x="0" y="548680"/>
            <a:ext cx="9144000" cy="6480720"/>
          </a:xfrm>
          <a:prstGeom prst="rect">
            <a:avLst/>
          </a:prstGeom>
          <a:solidFill>
            <a:srgbClr val="DAE5F1"/>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r>
              <a:rPr lang="en-US" sz="2000" b="1">
                <a:latin typeface="Calibri"/>
                <a:ea typeface="Calibri"/>
                <a:cs typeface="Calibri"/>
                <a:sym typeface="Calibri"/>
              </a:rPr>
              <a:t>The positive effects of video games are numerous, which also makes them suitable for children:</a:t>
            </a:r>
            <a:endParaRPr sz="2000">
              <a:latin typeface="Calibri"/>
              <a:ea typeface="Calibri"/>
              <a:cs typeface="Calibri"/>
              <a:sym typeface="Calibri"/>
            </a:endParaRPr>
          </a:p>
          <a:p>
            <a:pPr marL="342900" lvl="0" indent="-342900" algn="just" rtl="0">
              <a:spcBef>
                <a:spcPts val="360"/>
              </a:spcBef>
              <a:spcAft>
                <a:spcPts val="0"/>
              </a:spcAft>
              <a:buClr>
                <a:schemeClr val="dk1"/>
              </a:buClr>
              <a:buSzPts val="1800"/>
              <a:buFont typeface="Noto Sans Symbols"/>
              <a:buChar char="▪"/>
            </a:pPr>
            <a:r>
              <a:rPr lang="en-US" sz="1800" b="1">
                <a:latin typeface="Calibri"/>
                <a:ea typeface="Calibri"/>
                <a:cs typeface="Calibri"/>
                <a:sym typeface="Calibri"/>
              </a:rPr>
              <a:t>Training of various skills:</a:t>
            </a:r>
            <a:r>
              <a:rPr lang="en-US" sz="1800">
                <a:latin typeface="Calibri"/>
                <a:ea typeface="Calibri"/>
                <a:cs typeface="Calibri"/>
                <a:sym typeface="Calibri"/>
              </a:rPr>
              <a:t> Computer/Video games promote the ability to think, spatial orientation, fine motor skills, teamwork and creativity. </a:t>
            </a:r>
            <a:endParaRPr sz="1800">
              <a:latin typeface="Calibri"/>
              <a:ea typeface="Calibri"/>
              <a:cs typeface="Calibri"/>
              <a:sym typeface="Calibri"/>
            </a:endParaRPr>
          </a:p>
          <a:p>
            <a:pPr marL="342900" lvl="0" indent="-342900" algn="just" rtl="0">
              <a:spcBef>
                <a:spcPts val="360"/>
              </a:spcBef>
              <a:spcAft>
                <a:spcPts val="0"/>
              </a:spcAft>
              <a:buClr>
                <a:schemeClr val="dk1"/>
              </a:buClr>
              <a:buSzPts val="1800"/>
              <a:buFont typeface="Noto Sans Symbols"/>
              <a:buChar char="▪"/>
            </a:pPr>
            <a:r>
              <a:rPr lang="en-US" sz="1800" b="1">
                <a:latin typeface="Calibri"/>
                <a:ea typeface="Calibri"/>
                <a:cs typeface="Calibri"/>
                <a:sym typeface="Calibri"/>
              </a:rPr>
              <a:t>Playful access to the digital media world:</a:t>
            </a:r>
            <a:r>
              <a:rPr lang="en-US" sz="1800">
                <a:latin typeface="Calibri"/>
                <a:ea typeface="Calibri"/>
                <a:cs typeface="Calibri"/>
                <a:sym typeface="Calibri"/>
              </a:rPr>
              <a:t> Nowadays, children are confronted with digital media earlier and earlier. Pedagogically valuable computer games facilitate access and help to promote media competence.</a:t>
            </a:r>
            <a:endParaRPr/>
          </a:p>
          <a:p>
            <a:pPr marL="342900" lvl="0" indent="-342900" algn="just" rtl="0">
              <a:spcBef>
                <a:spcPts val="360"/>
              </a:spcBef>
              <a:spcAft>
                <a:spcPts val="0"/>
              </a:spcAft>
              <a:buClr>
                <a:schemeClr val="dk1"/>
              </a:buClr>
              <a:buSzPts val="1800"/>
              <a:buFont typeface="Noto Sans Symbols"/>
              <a:buChar char="▪"/>
            </a:pPr>
            <a:r>
              <a:rPr lang="en-US" sz="1800" b="1">
                <a:latin typeface="Calibri"/>
                <a:ea typeface="Calibri"/>
                <a:cs typeface="Calibri"/>
                <a:sym typeface="Calibri"/>
              </a:rPr>
              <a:t>Fun and a sense of belonging:</a:t>
            </a:r>
            <a:r>
              <a:rPr lang="en-US" sz="1800">
                <a:latin typeface="Calibri"/>
                <a:ea typeface="Calibri"/>
                <a:cs typeface="Calibri"/>
                <a:sym typeface="Calibri"/>
              </a:rPr>
              <a:t> Video games are part of youth culture. Whether alone, in pairs or in groups - games drive away boredom, provide topics for conversation and strengthen the sense of community.</a:t>
            </a:r>
            <a:endParaRPr/>
          </a:p>
          <a:p>
            <a:pPr marL="342900" lvl="0" indent="-342900" algn="just" rtl="0">
              <a:spcBef>
                <a:spcPts val="360"/>
              </a:spcBef>
              <a:spcAft>
                <a:spcPts val="0"/>
              </a:spcAft>
              <a:buClr>
                <a:schemeClr val="dk1"/>
              </a:buClr>
              <a:buSzPts val="1800"/>
              <a:buFont typeface="Noto Sans Symbols"/>
              <a:buChar char="▪"/>
            </a:pPr>
            <a:r>
              <a:rPr lang="en-US" sz="1800" b="1">
                <a:latin typeface="Calibri"/>
                <a:ea typeface="Calibri"/>
                <a:cs typeface="Calibri"/>
                <a:sym typeface="Calibri"/>
              </a:rPr>
              <a:t>Developing problem-solving strategies:</a:t>
            </a:r>
            <a:r>
              <a:rPr lang="en-US" sz="1800">
                <a:latin typeface="Calibri"/>
                <a:ea typeface="Calibri"/>
                <a:cs typeface="Calibri"/>
                <a:sym typeface="Calibri"/>
              </a:rPr>
              <a:t> Games often contain complex tasks. Creative solutions and strategic thinking are required.</a:t>
            </a:r>
            <a:endParaRPr sz="1800">
              <a:latin typeface="Calibri"/>
              <a:ea typeface="Calibri"/>
              <a:cs typeface="Calibri"/>
              <a:sym typeface="Calibri"/>
            </a:endParaRPr>
          </a:p>
          <a:p>
            <a:pPr marL="342900" lvl="0" indent="-342900" algn="just" rtl="0">
              <a:spcBef>
                <a:spcPts val="360"/>
              </a:spcBef>
              <a:spcAft>
                <a:spcPts val="0"/>
              </a:spcAft>
              <a:buClr>
                <a:schemeClr val="dk1"/>
              </a:buClr>
              <a:buSzPts val="1800"/>
              <a:buFont typeface="Noto Sans Symbols"/>
              <a:buChar char="▪"/>
            </a:pPr>
            <a:r>
              <a:rPr lang="en-US" sz="1800" b="1">
                <a:latin typeface="Calibri"/>
                <a:ea typeface="Calibri"/>
                <a:cs typeface="Calibri"/>
                <a:sym typeface="Calibri"/>
              </a:rPr>
              <a:t>Experience real vs. virtual world:</a:t>
            </a:r>
            <a:r>
              <a:rPr lang="en-US" sz="1800">
                <a:latin typeface="Calibri"/>
                <a:ea typeface="Calibri"/>
                <a:cs typeface="Calibri"/>
                <a:sym typeface="Calibri"/>
              </a:rPr>
              <a:t> In games, children learn how to move back and forth between the world of adventure and the world of experience, between virtual and real space. Experimenting with different identities is particularly fun. There are no limits to the possibilities.</a:t>
            </a:r>
            <a:endParaRPr/>
          </a:p>
          <a:p>
            <a:pPr marL="342900" lvl="0" indent="-342900" algn="just" rtl="0">
              <a:spcBef>
                <a:spcPts val="360"/>
              </a:spcBef>
              <a:spcAft>
                <a:spcPts val="0"/>
              </a:spcAft>
              <a:buClr>
                <a:schemeClr val="dk1"/>
              </a:buClr>
              <a:buSzPts val="1800"/>
              <a:buFont typeface="Noto Sans Symbols"/>
              <a:buChar char="▪"/>
            </a:pPr>
            <a:r>
              <a:rPr lang="en-US" sz="1800" b="1">
                <a:latin typeface="Calibri"/>
                <a:ea typeface="Calibri"/>
                <a:cs typeface="Calibri"/>
                <a:sym typeface="Calibri"/>
              </a:rPr>
              <a:t>Intercultural experiences:</a:t>
            </a:r>
            <a:r>
              <a:rPr lang="en-US" sz="1800">
                <a:latin typeface="Calibri"/>
                <a:ea typeface="Calibri"/>
                <a:cs typeface="Calibri"/>
                <a:sym typeface="Calibri"/>
              </a:rPr>
              <a:t> By networking the digital world, you become part of a global community, play with people from other countries and in different languages.</a:t>
            </a:r>
            <a:endParaRPr sz="1800">
              <a:latin typeface="Calibri"/>
              <a:ea typeface="Calibri"/>
              <a:cs typeface="Calibri"/>
              <a:sym typeface="Calibri"/>
            </a:endParaRPr>
          </a:p>
          <a:p>
            <a:pPr marL="342900" lvl="0" indent="-342900" algn="just" rtl="0">
              <a:spcBef>
                <a:spcPts val="360"/>
              </a:spcBef>
              <a:spcAft>
                <a:spcPts val="0"/>
              </a:spcAft>
              <a:buClr>
                <a:schemeClr val="dk1"/>
              </a:buClr>
              <a:buSzPts val="1800"/>
              <a:buFont typeface="Noto Sans Symbols"/>
              <a:buChar char="▪"/>
            </a:pPr>
            <a:r>
              <a:rPr lang="en-US" sz="1800" b="1">
                <a:latin typeface="Calibri"/>
                <a:ea typeface="Calibri"/>
                <a:cs typeface="Calibri"/>
                <a:sym typeface="Calibri"/>
              </a:rPr>
              <a:t>Success and flow experience:</a:t>
            </a:r>
            <a:r>
              <a:rPr lang="en-US" sz="1800">
                <a:latin typeface="Calibri"/>
                <a:ea typeface="Calibri"/>
                <a:cs typeface="Calibri"/>
                <a:sym typeface="Calibri"/>
              </a:rPr>
              <a:t> Whether you are a beginner or an expert - games enable a sense of achievement. And there's more: Anyone who has ever had a real "run", mastered the game better and better and progressed from level to level, knows what a "flow" feels like.</a:t>
            </a:r>
            <a:endParaRPr sz="1800">
              <a:latin typeface="Calibri"/>
              <a:ea typeface="Calibri"/>
              <a:cs typeface="Calibri"/>
              <a:sym typeface="Calibri"/>
            </a:endParaRPr>
          </a:p>
          <a:p>
            <a:pPr marL="342900" lvl="0" indent="-241300" algn="just" rtl="0">
              <a:spcBef>
                <a:spcPts val="320"/>
              </a:spcBef>
              <a:spcAft>
                <a:spcPts val="0"/>
              </a:spcAft>
              <a:buClr>
                <a:schemeClr val="dk1"/>
              </a:buClr>
              <a:buSzPts val="1600"/>
              <a:buFont typeface="Noto Sans Symbols"/>
              <a:buNone/>
            </a:pPr>
            <a:endParaRPr sz="16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6"/>
          <p:cNvSpPr txBox="1">
            <a:spLocks noGrp="1"/>
          </p:cNvSpPr>
          <p:nvPr>
            <p:ph type="title"/>
          </p:nvPr>
        </p:nvSpPr>
        <p:spPr>
          <a:xfrm>
            <a:off x="35496" y="-99392"/>
            <a:ext cx="9001000" cy="10081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Benefits of Playing Digital Games</a:t>
            </a:r>
            <a:endParaRPr sz="3200" b="1">
              <a:solidFill>
                <a:srgbClr val="C00000"/>
              </a:solidFill>
            </a:endParaRPr>
          </a:p>
        </p:txBody>
      </p:sp>
      <p:sp>
        <p:nvSpPr>
          <p:cNvPr id="363" name="Google Shape;363;p36"/>
          <p:cNvSpPr txBox="1">
            <a:spLocks noGrp="1"/>
          </p:cNvSpPr>
          <p:nvPr>
            <p:ph type="body" idx="1"/>
          </p:nvPr>
        </p:nvSpPr>
        <p:spPr>
          <a:xfrm>
            <a:off x="35496" y="692696"/>
            <a:ext cx="9001000" cy="6165304"/>
          </a:xfrm>
          <a:prstGeom prst="rect">
            <a:avLst/>
          </a:prstGeom>
          <a:solidFill>
            <a:schemeClr val="lt2"/>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500"/>
              <a:buFont typeface="Noto Sans Symbols"/>
              <a:buChar char="▪"/>
            </a:pPr>
            <a:r>
              <a:rPr lang="en-US" sz="1500" b="1"/>
              <a:t>Socialization can be achieved through interactive games. </a:t>
            </a:r>
            <a:endParaRPr/>
          </a:p>
          <a:p>
            <a:pPr marL="342900" lvl="0" indent="-342900" algn="just" rtl="0">
              <a:spcBef>
                <a:spcPts val="300"/>
              </a:spcBef>
              <a:spcAft>
                <a:spcPts val="0"/>
              </a:spcAft>
              <a:buClr>
                <a:schemeClr val="dk1"/>
              </a:buClr>
              <a:buSzPts val="1500"/>
              <a:buFont typeface="Noto Sans Symbols"/>
              <a:buChar char="▪"/>
            </a:pPr>
            <a:r>
              <a:rPr lang="en-US" sz="1500" b="1"/>
              <a:t>It contributes to the development of individuals' social skills.</a:t>
            </a:r>
            <a:endParaRPr/>
          </a:p>
          <a:p>
            <a:pPr marL="342900" lvl="0" indent="-342900" algn="just" rtl="0">
              <a:spcBef>
                <a:spcPts val="300"/>
              </a:spcBef>
              <a:spcAft>
                <a:spcPts val="0"/>
              </a:spcAft>
              <a:buClr>
                <a:schemeClr val="dk1"/>
              </a:buClr>
              <a:buSzPts val="1500"/>
              <a:buFont typeface="Noto Sans Symbols"/>
              <a:buChar char="▪"/>
            </a:pPr>
            <a:r>
              <a:rPr lang="en-US" sz="1500" b="1"/>
              <a:t>Games with social support content reduce aggressive thoughts, feelings and behaviours; increases cooperation, sharing, empathy and helping behaviours.</a:t>
            </a:r>
            <a:endParaRPr/>
          </a:p>
          <a:p>
            <a:pPr marL="342900" lvl="0" indent="-342900" algn="just" rtl="0">
              <a:spcBef>
                <a:spcPts val="300"/>
              </a:spcBef>
              <a:spcAft>
                <a:spcPts val="0"/>
              </a:spcAft>
              <a:buClr>
                <a:schemeClr val="dk1"/>
              </a:buClr>
              <a:buSzPts val="1500"/>
              <a:buFont typeface="Noto Sans Symbols"/>
              <a:buChar char="▪"/>
            </a:pPr>
            <a:r>
              <a:rPr lang="en-US" sz="1500" b="1"/>
              <a:t>It supports foreign language development, creativity, problem solving skills, establishing cause-effect relationships, strategy formation and development skills. At the same time, it provides permanent learning by giving the child the opportunity to learn by exploring.</a:t>
            </a:r>
            <a:endParaRPr/>
          </a:p>
          <a:p>
            <a:pPr marL="342900" lvl="0" indent="-342900" algn="just" rtl="0">
              <a:spcBef>
                <a:spcPts val="300"/>
              </a:spcBef>
              <a:spcAft>
                <a:spcPts val="0"/>
              </a:spcAft>
              <a:buClr>
                <a:schemeClr val="dk1"/>
              </a:buClr>
              <a:buSzPts val="1500"/>
              <a:buFont typeface="Noto Sans Symbols"/>
              <a:buChar char="▪"/>
            </a:pPr>
            <a:r>
              <a:rPr lang="en-US" sz="1500" b="1"/>
              <a:t>Digital games with educational content can contribute to the learning outcomes of children with learning difficulties (dyslexia, dyscalculia).</a:t>
            </a:r>
            <a:endParaRPr/>
          </a:p>
          <a:p>
            <a:pPr marL="342900" lvl="0" indent="-342900" algn="just" rtl="0">
              <a:spcBef>
                <a:spcPts val="300"/>
              </a:spcBef>
              <a:spcAft>
                <a:spcPts val="0"/>
              </a:spcAft>
              <a:buClr>
                <a:schemeClr val="dk1"/>
              </a:buClr>
              <a:buSzPts val="1500"/>
              <a:buFont typeface="Noto Sans Symbols"/>
              <a:buChar char="▪"/>
            </a:pPr>
            <a:r>
              <a:rPr lang="en-US" sz="1500" b="1"/>
              <a:t>It contributes to the development of children in different fields and to increase their knowledge through social learning.</a:t>
            </a:r>
            <a:endParaRPr/>
          </a:p>
          <a:p>
            <a:pPr marL="342900" lvl="0" indent="-342900" algn="just" rtl="0">
              <a:spcBef>
                <a:spcPts val="300"/>
              </a:spcBef>
              <a:spcAft>
                <a:spcPts val="0"/>
              </a:spcAft>
              <a:buClr>
                <a:schemeClr val="dk1"/>
              </a:buClr>
              <a:buSzPts val="1500"/>
              <a:buFont typeface="Noto Sans Symbols"/>
              <a:buChar char="▪"/>
            </a:pPr>
            <a:r>
              <a:rPr lang="en-US" sz="1500" b="1"/>
              <a:t>It contributes to the education of children about diseases, raising awareness about the disease and maintaining motivation for treatment processes (e.g., children with diabetes).</a:t>
            </a:r>
            <a:endParaRPr/>
          </a:p>
          <a:p>
            <a:pPr marL="342900" lvl="0" indent="-342900" algn="just" rtl="0">
              <a:spcBef>
                <a:spcPts val="300"/>
              </a:spcBef>
              <a:spcAft>
                <a:spcPts val="0"/>
              </a:spcAft>
              <a:buClr>
                <a:schemeClr val="dk1"/>
              </a:buClr>
              <a:buSzPts val="1500"/>
              <a:buFont typeface="Noto Sans Symbols"/>
              <a:buChar char="▪"/>
            </a:pPr>
            <a:r>
              <a:rPr lang="en-US" sz="1500" b="1"/>
              <a:t>Meeting the need for a sense of achievement; It contributes to the increase of self-esteem and the development of self-confidence.</a:t>
            </a:r>
            <a:endParaRPr/>
          </a:p>
          <a:p>
            <a:pPr marL="342900" lvl="0" indent="-342900" algn="just" rtl="0">
              <a:spcBef>
                <a:spcPts val="300"/>
              </a:spcBef>
              <a:spcAft>
                <a:spcPts val="0"/>
              </a:spcAft>
              <a:buClr>
                <a:schemeClr val="dk1"/>
              </a:buClr>
              <a:buSzPts val="1500"/>
              <a:buFont typeface="Noto Sans Symbols"/>
              <a:buChar char="▪"/>
            </a:pPr>
            <a:r>
              <a:rPr lang="en-US" sz="1500" b="1"/>
              <a:t>It contributes to gaining responsibility, strengthening self-confidence and self-expression.</a:t>
            </a:r>
            <a:endParaRPr/>
          </a:p>
          <a:p>
            <a:pPr marL="342900" lvl="0" indent="-342900" algn="just" rtl="0">
              <a:spcBef>
                <a:spcPts val="300"/>
              </a:spcBef>
              <a:spcAft>
                <a:spcPts val="0"/>
              </a:spcAft>
              <a:buClr>
                <a:schemeClr val="dk1"/>
              </a:buClr>
              <a:buSzPts val="1500"/>
              <a:buFont typeface="Noto Sans Symbols"/>
              <a:buChar char="▪"/>
            </a:pPr>
            <a:r>
              <a:rPr lang="en-US" sz="1500" b="1"/>
              <a:t>Games such as geometry games and foreign language games support academic success.</a:t>
            </a:r>
            <a:endParaRPr/>
          </a:p>
          <a:p>
            <a:pPr marL="342900" lvl="0" indent="-342900" algn="just" rtl="0">
              <a:spcBef>
                <a:spcPts val="300"/>
              </a:spcBef>
              <a:spcAft>
                <a:spcPts val="0"/>
              </a:spcAft>
              <a:buClr>
                <a:schemeClr val="dk1"/>
              </a:buClr>
              <a:buSzPts val="1500"/>
              <a:buFont typeface="Noto Sans Symbols"/>
              <a:buChar char="▪"/>
            </a:pPr>
            <a:r>
              <a:rPr lang="en-US" sz="1500" b="1"/>
              <a:t>The use of mouse and keyboard supports hand-eye coordination, develops fine motor, visual attention skills and spatial abilities.</a:t>
            </a:r>
            <a:endParaRPr/>
          </a:p>
          <a:p>
            <a:pPr marL="342900" lvl="0" indent="-342900" algn="just" rtl="0">
              <a:spcBef>
                <a:spcPts val="300"/>
              </a:spcBef>
              <a:spcAft>
                <a:spcPts val="0"/>
              </a:spcAft>
              <a:buClr>
                <a:schemeClr val="dk1"/>
              </a:buClr>
              <a:buSzPts val="1500"/>
              <a:buFont typeface="Noto Sans Symbols"/>
              <a:buChar char="▪"/>
            </a:pPr>
            <a:r>
              <a:rPr lang="en-US" sz="1500" b="1"/>
              <a:t>It develops the ability to think quickly and make quick decisions.</a:t>
            </a:r>
            <a:endParaRPr/>
          </a:p>
          <a:p>
            <a:pPr marL="342900" lvl="0" indent="-342900" algn="just" rtl="0">
              <a:spcBef>
                <a:spcPts val="300"/>
              </a:spcBef>
              <a:spcAft>
                <a:spcPts val="0"/>
              </a:spcAft>
              <a:buClr>
                <a:schemeClr val="dk1"/>
              </a:buClr>
              <a:buSzPts val="1500"/>
              <a:buFont typeface="Noto Sans Symbols"/>
              <a:buChar char="▪"/>
            </a:pPr>
            <a:r>
              <a:rPr lang="en-US" sz="1500" b="1"/>
              <a:t>It contributes to knowledge transfer and new knowledge acquisition.</a:t>
            </a:r>
            <a:endParaRPr/>
          </a:p>
          <a:p>
            <a:pPr marL="342900" lvl="0" indent="-342900" algn="just" rtl="0">
              <a:spcBef>
                <a:spcPts val="300"/>
              </a:spcBef>
              <a:spcAft>
                <a:spcPts val="0"/>
              </a:spcAft>
              <a:buClr>
                <a:schemeClr val="dk1"/>
              </a:buClr>
              <a:buSzPts val="1500"/>
              <a:buFont typeface="Noto Sans Symbols"/>
              <a:buChar char="▪"/>
            </a:pPr>
            <a:r>
              <a:rPr lang="en-US" sz="1500" b="1"/>
              <a:t>It gives the ability to establish empathy.</a:t>
            </a:r>
            <a:endParaRPr/>
          </a:p>
          <a:p>
            <a:pPr marL="342900" lvl="0" indent="-342900" algn="just" rtl="0">
              <a:spcBef>
                <a:spcPts val="300"/>
              </a:spcBef>
              <a:spcAft>
                <a:spcPts val="0"/>
              </a:spcAft>
              <a:buClr>
                <a:schemeClr val="dk1"/>
              </a:buClr>
              <a:buSzPts val="1500"/>
              <a:buFont typeface="Noto Sans Symbols"/>
              <a:buChar char="▪"/>
            </a:pPr>
            <a:r>
              <a:rPr lang="en-US" sz="1500" b="1"/>
              <a:t>The time spent with digital games reduces risk factors such as adolescent pregnancy and sexually transmitted diseases.</a:t>
            </a:r>
            <a:endParaRPr sz="15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7"/>
          <p:cNvSpPr txBox="1">
            <a:spLocks noGrp="1"/>
          </p:cNvSpPr>
          <p:nvPr>
            <p:ph type="title"/>
          </p:nvPr>
        </p:nvSpPr>
        <p:spPr>
          <a:xfrm>
            <a:off x="-36512" y="-27384"/>
            <a:ext cx="9145016" cy="8640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400"/>
              <a:buFont typeface="Calibri"/>
              <a:buNone/>
            </a:pPr>
            <a:br>
              <a:rPr lang="en-US" sz="2400" b="1">
                <a:solidFill>
                  <a:srgbClr val="C00000"/>
                </a:solidFill>
              </a:rPr>
            </a:br>
            <a:br>
              <a:rPr lang="en-US" sz="2400" b="1">
                <a:solidFill>
                  <a:srgbClr val="C00000"/>
                </a:solidFill>
              </a:rPr>
            </a:br>
            <a:r>
              <a:rPr lang="en-US" sz="2400" b="1">
                <a:solidFill>
                  <a:srgbClr val="C00000"/>
                </a:solidFill>
              </a:rPr>
              <a:t>What are the Negative Effects of Digital Games on Children's and adolescents Health and Development? </a:t>
            </a:r>
            <a:br>
              <a:rPr lang="en-US" sz="2400" b="1">
                <a:solidFill>
                  <a:srgbClr val="C00000"/>
                </a:solidFill>
              </a:rPr>
            </a:br>
            <a:br>
              <a:rPr lang="en-US" sz="2400"/>
            </a:br>
            <a:endParaRPr sz="2400"/>
          </a:p>
        </p:txBody>
      </p:sp>
      <p:sp>
        <p:nvSpPr>
          <p:cNvPr id="369" name="Google Shape;369;p37"/>
          <p:cNvSpPr txBox="1">
            <a:spLocks noGrp="1"/>
          </p:cNvSpPr>
          <p:nvPr>
            <p:ph type="body" idx="1"/>
          </p:nvPr>
        </p:nvSpPr>
        <p:spPr>
          <a:xfrm>
            <a:off x="467544" y="980728"/>
            <a:ext cx="8229600" cy="5400600"/>
          </a:xfrm>
          <a:prstGeom prst="rect">
            <a:avLst/>
          </a:prstGeom>
          <a:solidFill>
            <a:schemeClr val="lt2"/>
          </a:solidFill>
          <a:ln>
            <a:noFill/>
          </a:ln>
        </p:spPr>
        <p:txBody>
          <a:bodyPr spcFirstLastPara="1" wrap="square" lIns="91425" tIns="45700" rIns="91425" bIns="45700" anchor="t" anchorCtr="0">
            <a:normAutofit fontScale="55000" lnSpcReduction="20000"/>
          </a:bodyPr>
          <a:lstStyle/>
          <a:p>
            <a:pPr marL="0" lvl="0" indent="0" algn="just" rtl="0">
              <a:spcBef>
                <a:spcPts val="0"/>
              </a:spcBef>
              <a:spcAft>
                <a:spcPts val="0"/>
              </a:spcAft>
              <a:buClr>
                <a:srgbClr val="7030A0"/>
              </a:buClr>
              <a:buSzPct val="100000"/>
              <a:buNone/>
            </a:pPr>
            <a:r>
              <a:rPr lang="en-US" sz="3300" b="1">
                <a:solidFill>
                  <a:srgbClr val="7030A0"/>
                </a:solidFill>
              </a:rPr>
              <a:t>The games played by children are not limited to educational games. Encountering children with non-educational games at an early age affects the development of the child negatively. Children may also encounter games that harm their development. For this reason, besides the benefits of games, there are also very serious harms. The negative effects of digital games on the child's and </a:t>
            </a:r>
            <a:r>
              <a:rPr lang="en-US" sz="3600" b="1">
                <a:solidFill>
                  <a:srgbClr val="7030A0"/>
                </a:solidFill>
              </a:rPr>
              <a:t>adolescents</a:t>
            </a:r>
            <a:r>
              <a:rPr lang="en-US" sz="3300" b="1">
                <a:solidFill>
                  <a:srgbClr val="7030A0"/>
                </a:solidFill>
              </a:rPr>
              <a:t> health and development are listed below:</a:t>
            </a:r>
            <a:endParaRPr/>
          </a:p>
          <a:p>
            <a:pPr marL="342900" lvl="0" indent="-294005" algn="just" rtl="0">
              <a:spcBef>
                <a:spcPts val="154"/>
              </a:spcBef>
              <a:spcAft>
                <a:spcPts val="0"/>
              </a:spcAft>
              <a:buClr>
                <a:schemeClr val="dk1"/>
              </a:buClr>
              <a:buSzPct val="100000"/>
              <a:buFont typeface="Noto Sans Symbols"/>
              <a:buNone/>
            </a:pPr>
            <a:endParaRPr sz="1400" b="1"/>
          </a:p>
          <a:p>
            <a:pPr marL="342900" lvl="0" indent="-342900" algn="just" rtl="0">
              <a:spcBef>
                <a:spcPts val="352"/>
              </a:spcBef>
              <a:spcAft>
                <a:spcPts val="0"/>
              </a:spcAft>
              <a:buClr>
                <a:schemeClr val="dk1"/>
              </a:buClr>
              <a:buSzPct val="100000"/>
              <a:buFont typeface="Noto Sans Symbols"/>
              <a:buChar char="▪"/>
            </a:pPr>
            <a:r>
              <a:rPr lang="en-US"/>
              <a:t>Some digital games can cause gaming addiction.</a:t>
            </a:r>
            <a:endParaRPr/>
          </a:p>
          <a:p>
            <a:pPr marL="342900" lvl="0" indent="-342900" algn="just" rtl="0">
              <a:spcBef>
                <a:spcPts val="352"/>
              </a:spcBef>
              <a:spcAft>
                <a:spcPts val="0"/>
              </a:spcAft>
              <a:buClr>
                <a:schemeClr val="dk1"/>
              </a:buClr>
              <a:buSzPct val="100000"/>
              <a:buFont typeface="Noto Sans Symbols"/>
              <a:buChar char="▪"/>
            </a:pPr>
            <a:r>
              <a:rPr lang="en-US"/>
              <a:t>It interferes with activities of daily living and may cause problems in adapting to daily life.</a:t>
            </a:r>
            <a:endParaRPr/>
          </a:p>
          <a:p>
            <a:pPr marL="342900" lvl="0" indent="-342900" algn="just" rtl="0">
              <a:spcBef>
                <a:spcPts val="352"/>
              </a:spcBef>
              <a:spcAft>
                <a:spcPts val="0"/>
              </a:spcAft>
              <a:buClr>
                <a:schemeClr val="dk1"/>
              </a:buClr>
              <a:buSzPct val="100000"/>
              <a:buFont typeface="Noto Sans Symbols"/>
              <a:buChar char="▪"/>
            </a:pPr>
            <a:r>
              <a:rPr lang="en-US"/>
              <a:t>All digital images can cause developmental problems in the 0-3 age range.</a:t>
            </a:r>
            <a:endParaRPr/>
          </a:p>
          <a:p>
            <a:pPr marL="342900" lvl="0" indent="-342900" algn="just" rtl="0">
              <a:spcBef>
                <a:spcPts val="352"/>
              </a:spcBef>
              <a:spcAft>
                <a:spcPts val="0"/>
              </a:spcAft>
              <a:buClr>
                <a:schemeClr val="dk1"/>
              </a:buClr>
              <a:buSzPct val="100000"/>
              <a:buFont typeface="Noto Sans Symbols"/>
              <a:buChar char="▪"/>
            </a:pPr>
            <a:r>
              <a:rPr lang="en-US"/>
              <a:t>It may cause problems in speaking and expressive language skills especially in 0-3 years.</a:t>
            </a:r>
            <a:endParaRPr/>
          </a:p>
          <a:p>
            <a:pPr marL="342900" lvl="0" indent="-342900" algn="just" rtl="0">
              <a:spcBef>
                <a:spcPts val="352"/>
              </a:spcBef>
              <a:spcAft>
                <a:spcPts val="0"/>
              </a:spcAft>
              <a:buClr>
                <a:schemeClr val="dk1"/>
              </a:buClr>
              <a:buSzPct val="100000"/>
              <a:buFont typeface="Noto Sans Symbols"/>
              <a:buChar char="▪"/>
            </a:pPr>
            <a:r>
              <a:rPr lang="en-US"/>
              <a:t>It can replace the transitional object (e.g. blanket, teddy bear) in the attachment process.</a:t>
            </a:r>
            <a:endParaRPr/>
          </a:p>
          <a:p>
            <a:pPr marL="342900" lvl="0" indent="-342900" algn="just" rtl="0">
              <a:spcBef>
                <a:spcPts val="352"/>
              </a:spcBef>
              <a:spcAft>
                <a:spcPts val="0"/>
              </a:spcAft>
              <a:buClr>
                <a:schemeClr val="dk1"/>
              </a:buClr>
              <a:buSzPct val="100000"/>
              <a:buFont typeface="Noto Sans Symbols"/>
              <a:buChar char="▪"/>
            </a:pPr>
            <a:r>
              <a:rPr lang="en-US"/>
              <a:t>It may lead to the development of behavioural disorders as a result of incorrect role modelling.</a:t>
            </a:r>
            <a:endParaRPr/>
          </a:p>
          <a:p>
            <a:pPr marL="342900" lvl="0" indent="-342900" algn="just" rtl="0">
              <a:spcBef>
                <a:spcPts val="352"/>
              </a:spcBef>
              <a:spcAft>
                <a:spcPts val="0"/>
              </a:spcAft>
              <a:buClr>
                <a:schemeClr val="dk1"/>
              </a:buClr>
              <a:buSzPct val="100000"/>
              <a:buFont typeface="Noto Sans Symbols"/>
              <a:buChar char="▪"/>
            </a:pPr>
            <a:r>
              <a:rPr lang="en-US"/>
              <a:t>It can lead to wrong behaviour such as spending money secretly and stealing.</a:t>
            </a:r>
            <a:endParaRPr/>
          </a:p>
          <a:p>
            <a:pPr marL="342900" lvl="0" indent="-342900" algn="just" rtl="0">
              <a:spcBef>
                <a:spcPts val="352"/>
              </a:spcBef>
              <a:spcAft>
                <a:spcPts val="0"/>
              </a:spcAft>
              <a:buClr>
                <a:schemeClr val="dk1"/>
              </a:buClr>
              <a:buSzPct val="100000"/>
              <a:buFont typeface="Noto Sans Symbols"/>
              <a:buChar char="▪"/>
            </a:pPr>
            <a:r>
              <a:rPr lang="en-US"/>
              <a:t>There may be a risk of accessing inappropriate websites.</a:t>
            </a:r>
            <a:endParaRPr/>
          </a:p>
          <a:p>
            <a:pPr marL="342900" lvl="0" indent="-342900" algn="just" rtl="0">
              <a:spcBef>
                <a:spcPts val="352"/>
              </a:spcBef>
              <a:spcAft>
                <a:spcPts val="0"/>
              </a:spcAft>
              <a:buClr>
                <a:schemeClr val="dk1"/>
              </a:buClr>
              <a:buSzPct val="100000"/>
              <a:buFont typeface="Noto Sans Symbols"/>
              <a:buChar char="▪"/>
            </a:pPr>
            <a:r>
              <a:rPr lang="en-US"/>
              <a:t>Long-term gaming may cause health problems such as respiratory and circulatory system problems, obesity, orthopaedic disorders, eating disorders, eye and vision disorders.</a:t>
            </a:r>
            <a:endParaRPr/>
          </a:p>
          <a:p>
            <a:pPr marL="342900" lvl="0" indent="-231140" algn="just" rtl="0">
              <a:spcBef>
                <a:spcPts val="352"/>
              </a:spcBef>
              <a:spcAft>
                <a:spcPts val="0"/>
              </a:spcAft>
              <a:buClr>
                <a:schemeClr val="dk1"/>
              </a:buClr>
              <a:buSzPct val="1000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8"/>
          <p:cNvSpPr txBox="1">
            <a:spLocks noGrp="1"/>
          </p:cNvSpPr>
          <p:nvPr>
            <p:ph type="title"/>
          </p:nvPr>
        </p:nvSpPr>
        <p:spPr>
          <a:xfrm>
            <a:off x="-36512" y="-99392"/>
            <a:ext cx="9145016" cy="8640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400"/>
              <a:buFont typeface="Calibri"/>
              <a:buNone/>
            </a:pPr>
            <a:br>
              <a:rPr lang="en-US" sz="2400" b="1">
                <a:solidFill>
                  <a:srgbClr val="C00000"/>
                </a:solidFill>
              </a:rPr>
            </a:br>
            <a:br>
              <a:rPr lang="en-US" sz="2400" b="1">
                <a:solidFill>
                  <a:srgbClr val="C00000"/>
                </a:solidFill>
              </a:rPr>
            </a:br>
            <a:r>
              <a:rPr lang="en-US" sz="2400" b="1">
                <a:solidFill>
                  <a:srgbClr val="C00000"/>
                </a:solidFill>
              </a:rPr>
              <a:t>What are the Negative Effects of Digital Games on Children's and adolescents' Health and Development? </a:t>
            </a:r>
            <a:br>
              <a:rPr lang="en-US" sz="2400" b="1">
                <a:solidFill>
                  <a:srgbClr val="C00000"/>
                </a:solidFill>
              </a:rPr>
            </a:br>
            <a:br>
              <a:rPr lang="en-US" sz="2400"/>
            </a:br>
            <a:endParaRPr sz="2400"/>
          </a:p>
        </p:txBody>
      </p:sp>
      <p:sp>
        <p:nvSpPr>
          <p:cNvPr id="375" name="Google Shape;375;p38"/>
          <p:cNvSpPr txBox="1">
            <a:spLocks noGrp="1"/>
          </p:cNvSpPr>
          <p:nvPr>
            <p:ph type="body" idx="1"/>
          </p:nvPr>
        </p:nvSpPr>
        <p:spPr>
          <a:xfrm>
            <a:off x="107504" y="692696"/>
            <a:ext cx="9036496" cy="6048672"/>
          </a:xfrm>
          <a:prstGeom prst="rect">
            <a:avLst/>
          </a:prstGeom>
          <a:solidFill>
            <a:schemeClr val="lt2"/>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600"/>
              <a:buFont typeface="Noto Sans Symbols"/>
              <a:buChar char="▪"/>
            </a:pPr>
            <a:r>
              <a:rPr lang="en-US" sz="1600" b="1"/>
              <a:t>It can cause sleep disturbances and irregularity.</a:t>
            </a:r>
            <a:endParaRPr/>
          </a:p>
          <a:p>
            <a:pPr marL="342900" lvl="0" indent="-342900" algn="just" rtl="0">
              <a:spcBef>
                <a:spcPts val="320"/>
              </a:spcBef>
              <a:spcAft>
                <a:spcPts val="0"/>
              </a:spcAft>
              <a:buClr>
                <a:schemeClr val="dk1"/>
              </a:buClr>
              <a:buSzPts val="1600"/>
              <a:buFont typeface="Noto Sans Symbols"/>
              <a:buChar char="▪"/>
            </a:pPr>
            <a:r>
              <a:rPr lang="en-US" sz="1600" b="1"/>
              <a:t>It can lead to disruption of personal hygiene.</a:t>
            </a:r>
            <a:endParaRPr/>
          </a:p>
          <a:p>
            <a:pPr marL="342900" lvl="0" indent="-342900" algn="just" rtl="0">
              <a:spcBef>
                <a:spcPts val="320"/>
              </a:spcBef>
              <a:spcAft>
                <a:spcPts val="0"/>
              </a:spcAft>
              <a:buClr>
                <a:schemeClr val="dk1"/>
              </a:buClr>
              <a:buSzPts val="1600"/>
              <a:buFont typeface="Noto Sans Symbols"/>
              <a:buChar char="▪"/>
            </a:pPr>
            <a:r>
              <a:rPr lang="en-US" sz="1600" b="1"/>
              <a:t>It can lead to problems in establishing and maintaining communication and, as a result, to failure in social relationships.</a:t>
            </a:r>
            <a:endParaRPr/>
          </a:p>
          <a:p>
            <a:pPr marL="342900" lvl="0" indent="-342900" algn="just" rtl="0">
              <a:spcBef>
                <a:spcPts val="320"/>
              </a:spcBef>
              <a:spcAft>
                <a:spcPts val="0"/>
              </a:spcAft>
              <a:buClr>
                <a:schemeClr val="dk1"/>
              </a:buClr>
              <a:buSzPts val="1600"/>
              <a:buFont typeface="Noto Sans Symbols"/>
              <a:buChar char="▪"/>
            </a:pPr>
            <a:r>
              <a:rPr lang="en-US" sz="1600" b="1"/>
              <a:t>Increased time spent on play may lead to lower school achievement, children may not prefer activities that support their natural development and may not have time to develop other skills.</a:t>
            </a:r>
            <a:endParaRPr/>
          </a:p>
          <a:p>
            <a:pPr marL="342900" lvl="0" indent="-342900" algn="just" rtl="0">
              <a:spcBef>
                <a:spcPts val="320"/>
              </a:spcBef>
              <a:spcAft>
                <a:spcPts val="0"/>
              </a:spcAft>
              <a:buClr>
                <a:schemeClr val="dk1"/>
              </a:buClr>
              <a:buSzPts val="1600"/>
              <a:buFont typeface="Noto Sans Symbols"/>
              <a:buChar char="▪"/>
            </a:pPr>
            <a:r>
              <a:rPr lang="en-US" sz="1600" b="1"/>
              <a:t>Excessive release of dopamine, which can be caused by digital gaming, can inhibit brain development in children and adolescents.</a:t>
            </a:r>
            <a:endParaRPr/>
          </a:p>
          <a:p>
            <a:pPr marL="342900" lvl="0" indent="-342900" algn="just" rtl="0">
              <a:spcBef>
                <a:spcPts val="320"/>
              </a:spcBef>
              <a:spcAft>
                <a:spcPts val="0"/>
              </a:spcAft>
              <a:buClr>
                <a:schemeClr val="dk1"/>
              </a:buClr>
              <a:buSzPts val="1600"/>
              <a:buFont typeface="Noto Sans Symbols"/>
              <a:buChar char="▪"/>
            </a:pPr>
            <a:r>
              <a:rPr lang="en-US" sz="1600" b="1"/>
              <a:t>It may cause children not to be able to evaluate reality.</a:t>
            </a:r>
            <a:endParaRPr/>
          </a:p>
          <a:p>
            <a:pPr marL="342900" lvl="0" indent="-342900" algn="just" rtl="0">
              <a:spcBef>
                <a:spcPts val="320"/>
              </a:spcBef>
              <a:spcAft>
                <a:spcPts val="0"/>
              </a:spcAft>
              <a:buClr>
                <a:schemeClr val="dk1"/>
              </a:buClr>
              <a:buSzPts val="1600"/>
              <a:buFont typeface="Noto Sans Symbols"/>
              <a:buChar char="▪"/>
            </a:pPr>
            <a:r>
              <a:rPr lang="en-US" sz="1600" b="1"/>
              <a:t>It may cause the inability to develop emotion regulation skills.</a:t>
            </a:r>
            <a:endParaRPr/>
          </a:p>
          <a:p>
            <a:pPr marL="342900" lvl="0" indent="-342900" algn="just" rtl="0">
              <a:spcBef>
                <a:spcPts val="320"/>
              </a:spcBef>
              <a:spcAft>
                <a:spcPts val="0"/>
              </a:spcAft>
              <a:buClr>
                <a:schemeClr val="dk1"/>
              </a:buClr>
              <a:buSzPts val="1600"/>
              <a:buFont typeface="Noto Sans Symbols"/>
              <a:buChar char="▪"/>
            </a:pPr>
            <a:r>
              <a:rPr lang="en-US" sz="1600" b="1"/>
              <a:t>It may cause psychological trauma due to exposure to information that is not appropriate for the age level.</a:t>
            </a:r>
            <a:endParaRPr/>
          </a:p>
          <a:p>
            <a:pPr marL="342900" lvl="0" indent="-342900" algn="just" rtl="0">
              <a:spcBef>
                <a:spcPts val="320"/>
              </a:spcBef>
              <a:spcAft>
                <a:spcPts val="0"/>
              </a:spcAft>
              <a:buClr>
                <a:schemeClr val="dk1"/>
              </a:buClr>
              <a:buSzPts val="1600"/>
              <a:buFont typeface="Noto Sans Symbols"/>
              <a:buChar char="▪"/>
            </a:pPr>
            <a:r>
              <a:rPr lang="en-US" sz="1600" b="1"/>
              <a:t>It can lead to negative identity development and the emergence of personality disorders.</a:t>
            </a:r>
            <a:endParaRPr/>
          </a:p>
          <a:p>
            <a:pPr marL="342900" lvl="0" indent="-342900" algn="just" rtl="0">
              <a:spcBef>
                <a:spcPts val="320"/>
              </a:spcBef>
              <a:spcAft>
                <a:spcPts val="0"/>
              </a:spcAft>
              <a:buClr>
                <a:schemeClr val="dk1"/>
              </a:buClr>
              <a:buSzPts val="1600"/>
              <a:buFont typeface="Noto Sans Symbols"/>
              <a:buChar char="▪"/>
            </a:pPr>
            <a:r>
              <a:rPr lang="en-US" sz="1600" b="1"/>
              <a:t>It can lead to isolation, alienation and insensitivity to social events.</a:t>
            </a:r>
            <a:endParaRPr/>
          </a:p>
          <a:p>
            <a:pPr marL="342900" lvl="0" indent="-342900" algn="just" rtl="0">
              <a:spcBef>
                <a:spcPts val="320"/>
              </a:spcBef>
              <a:spcAft>
                <a:spcPts val="0"/>
              </a:spcAft>
              <a:buClr>
                <a:schemeClr val="dk1"/>
              </a:buClr>
              <a:buSzPts val="1600"/>
              <a:buFont typeface="Noto Sans Symbols"/>
              <a:buChar char="▪"/>
            </a:pPr>
            <a:r>
              <a:rPr lang="en-US" sz="1600" b="1"/>
              <a:t>It causes the development of prosocial behaviours such as helping, sharing, cooperating, empathising, protecting, comforting, consoling, including to be interrupted or not developed.</a:t>
            </a:r>
            <a:endParaRPr/>
          </a:p>
          <a:p>
            <a:pPr marL="342900" lvl="0" indent="-342900" algn="just" rtl="0">
              <a:spcBef>
                <a:spcPts val="320"/>
              </a:spcBef>
              <a:spcAft>
                <a:spcPts val="0"/>
              </a:spcAft>
              <a:buClr>
                <a:schemeClr val="dk1"/>
              </a:buClr>
              <a:buSzPts val="1600"/>
              <a:buFont typeface="Noto Sans Symbols"/>
              <a:buChar char="▪"/>
            </a:pPr>
            <a:r>
              <a:rPr lang="en-US" sz="1600" b="1"/>
              <a:t>Seeing that they can overcome failures through games may lead to spending more time playing and withdrawing from real-life interactions.</a:t>
            </a:r>
            <a:endParaRPr/>
          </a:p>
          <a:p>
            <a:pPr marL="342900" lvl="0" indent="-342900" algn="just" rtl="0">
              <a:spcBef>
                <a:spcPts val="320"/>
              </a:spcBef>
              <a:spcAft>
                <a:spcPts val="0"/>
              </a:spcAft>
              <a:buClr>
                <a:schemeClr val="dk1"/>
              </a:buClr>
              <a:buSzPts val="1600"/>
              <a:buFont typeface="Noto Sans Symbols"/>
              <a:buChar char="▪"/>
            </a:pPr>
            <a:r>
              <a:rPr lang="en-US" sz="1600" b="1"/>
              <a:t>Violent games may cause desensitisation to violence.</a:t>
            </a:r>
            <a:endParaRPr/>
          </a:p>
          <a:p>
            <a:pPr marL="342900" lvl="0" indent="-342900" algn="just" rtl="0">
              <a:spcBef>
                <a:spcPts val="320"/>
              </a:spcBef>
              <a:spcAft>
                <a:spcPts val="0"/>
              </a:spcAft>
              <a:buClr>
                <a:schemeClr val="dk1"/>
              </a:buClr>
              <a:buSzPts val="1600"/>
              <a:buFont typeface="Noto Sans Symbols"/>
              <a:buChar char="▪"/>
            </a:pPr>
            <a:r>
              <a:rPr lang="en-US" sz="1600" b="1"/>
              <a:t>Aggression, thrill-seeking and social exclusion may cause negative effects.</a:t>
            </a:r>
            <a:endParaRPr/>
          </a:p>
          <a:p>
            <a:pPr marL="342900" lvl="0" indent="-342900" algn="just" rtl="0">
              <a:spcBef>
                <a:spcPts val="320"/>
              </a:spcBef>
              <a:spcAft>
                <a:spcPts val="0"/>
              </a:spcAft>
              <a:buClr>
                <a:schemeClr val="dk1"/>
              </a:buClr>
              <a:buSzPts val="1600"/>
              <a:buFont typeface="Noto Sans Symbols"/>
              <a:buChar char="▪"/>
            </a:pPr>
            <a:r>
              <a:rPr lang="en-US" sz="1600" b="1"/>
              <a:t>It may cause distortion of the perception of quality time."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9"/>
          <p:cNvSpPr txBox="1">
            <a:spLocks noGrp="1"/>
          </p:cNvSpPr>
          <p:nvPr>
            <p:ph type="title"/>
          </p:nvPr>
        </p:nvSpPr>
        <p:spPr>
          <a:xfrm>
            <a:off x="457200" y="-99392"/>
            <a:ext cx="8686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Negative Consequences of Video Gaming Disorder </a:t>
            </a:r>
            <a:r>
              <a:rPr lang="en-US" sz="1400" b="1"/>
              <a:t>[17] [19]</a:t>
            </a:r>
            <a:endParaRPr sz="1400"/>
          </a:p>
        </p:txBody>
      </p:sp>
      <p:graphicFrame>
        <p:nvGraphicFramePr>
          <p:cNvPr id="381" name="Google Shape;381;p39"/>
          <p:cNvGraphicFramePr/>
          <p:nvPr/>
        </p:nvGraphicFramePr>
        <p:xfrm>
          <a:off x="107504" y="836712"/>
          <a:ext cx="3000000" cy="3000000"/>
        </p:xfrm>
        <a:graphic>
          <a:graphicData uri="http://schemas.openxmlformats.org/drawingml/2006/table">
            <a:tbl>
              <a:tblPr firstRow="1" firstCol="1" bandRow="1">
                <a:noFill/>
                <a:tableStyleId>{BF031AB9-9A1C-4408-AE11-3D903A02F9D8}</a:tableStyleId>
              </a:tblPr>
              <a:tblGrid>
                <a:gridCol w="8784975">
                  <a:extLst>
                    <a:ext uri="{9D8B030D-6E8A-4147-A177-3AD203B41FA5}">
                      <a16:colId xmlns:a16="http://schemas.microsoft.com/office/drawing/2014/main" val="20000"/>
                    </a:ext>
                  </a:extLst>
                </a:gridCol>
              </a:tblGrid>
              <a:tr h="1351225">
                <a:tc>
                  <a:txBody>
                    <a:bodyPr/>
                    <a:lstStyle/>
                    <a:p>
                      <a:pPr marL="0" marR="0" lvl="0" indent="0" algn="just" rtl="0">
                        <a:lnSpc>
                          <a:spcPct val="115000"/>
                        </a:lnSpc>
                        <a:spcBef>
                          <a:spcPts val="0"/>
                        </a:spcBef>
                        <a:spcAft>
                          <a:spcPts val="0"/>
                        </a:spcAft>
                        <a:buNone/>
                      </a:pPr>
                      <a:r>
                        <a:rPr lang="en-US" sz="1400" u="none" strike="noStrike" cap="none">
                          <a:latin typeface="Times New Roman"/>
                          <a:ea typeface="Times New Roman"/>
                          <a:cs typeface="Times New Roman"/>
                          <a:sym typeface="Times New Roman"/>
                        </a:rPr>
                        <a:t>Not only the person concerned suffers from his computer game addiction. Out of compassion or love, parents, partners, and friends try to defend the addict and protect him from the consequences of his addiction. They hope to do him some good with it. Unfortunately, this codependency only fuels the addiction and everyone else suffers more and more from the situation themselves. Like every addiction has video gaming disorder several consequences:</a:t>
                      </a:r>
                      <a:endParaRPr sz="1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bl>
          </a:graphicData>
        </a:graphic>
      </p:graphicFrame>
      <p:graphicFrame>
        <p:nvGraphicFramePr>
          <p:cNvPr id="382" name="Google Shape;382;p39"/>
          <p:cNvGraphicFramePr/>
          <p:nvPr/>
        </p:nvGraphicFramePr>
        <p:xfrm>
          <a:off x="107504" y="2204864"/>
          <a:ext cx="3000000" cy="3000000"/>
        </p:xfrm>
        <a:graphic>
          <a:graphicData uri="http://schemas.openxmlformats.org/drawingml/2006/table">
            <a:tbl>
              <a:tblPr firstRow="1" firstCol="1" bandRow="1">
                <a:noFill/>
                <a:tableStyleId>{BF031AB9-9A1C-4408-AE11-3D903A02F9D8}</a:tableStyleId>
              </a:tblPr>
              <a:tblGrid>
                <a:gridCol w="8767725">
                  <a:extLst>
                    <a:ext uri="{9D8B030D-6E8A-4147-A177-3AD203B41FA5}">
                      <a16:colId xmlns:a16="http://schemas.microsoft.com/office/drawing/2014/main" val="20000"/>
                    </a:ext>
                  </a:extLst>
                </a:gridCol>
              </a:tblGrid>
              <a:tr h="751350">
                <a:tc>
                  <a:txBody>
                    <a:bodyPr/>
                    <a:lstStyle/>
                    <a:p>
                      <a:pPr marL="342900" marR="0" lvl="0" indent="-342900" algn="just" rtl="0">
                        <a:lnSpc>
                          <a:spcPct val="115000"/>
                        </a:lnSpc>
                        <a:spcBef>
                          <a:spcPts val="0"/>
                        </a:spcBef>
                        <a:spcAft>
                          <a:spcPts val="0"/>
                        </a:spcAft>
                        <a:buClr>
                          <a:schemeClr val="dk1"/>
                        </a:buClr>
                        <a:buSzPts val="1400"/>
                        <a:buFont typeface="Noto Sans Symbols"/>
                        <a:buChar char="⮚"/>
                      </a:pPr>
                      <a:r>
                        <a:rPr lang="en-US" sz="1400" b="1" u="none" strike="noStrike" cap="none">
                          <a:solidFill>
                            <a:schemeClr val="dk1"/>
                          </a:solidFill>
                          <a:latin typeface="Times New Roman"/>
                          <a:ea typeface="Times New Roman"/>
                          <a:cs typeface="Times New Roman"/>
                          <a:sym typeface="Times New Roman"/>
                        </a:rPr>
                        <a:t>Loneliness and social withdrawal: </a:t>
                      </a:r>
                      <a:r>
                        <a:rPr lang="en-US" sz="1400" b="0" u="none" strike="noStrike" cap="none">
                          <a:solidFill>
                            <a:schemeClr val="dk1"/>
                          </a:solidFill>
                          <a:latin typeface="Times New Roman"/>
                          <a:ea typeface="Times New Roman"/>
                          <a:cs typeface="Times New Roman"/>
                          <a:sym typeface="Times New Roman"/>
                        </a:rPr>
                        <a:t>parents, partners, family and friends often try for a long time to lure the computer game addict out of the house. They do not understand that the addiction is the problem. In the end, they give up in disillusionment. Then the addict is left with only his online contacts, who are often trapped in the same situation. Recovery thus becomes more and more unlikely.</a:t>
                      </a:r>
                      <a:endParaRPr sz="1400" b="0" u="none" strike="noStrike" cap="none">
                        <a:solidFill>
                          <a:schemeClr val="dk1"/>
                        </a:solidFill>
                        <a:latin typeface="Times New Roman"/>
                        <a:ea typeface="Times New Roman"/>
                        <a:cs typeface="Times New Roman"/>
                        <a:sym typeface="Times New Roman"/>
                      </a:endParaRPr>
                    </a:p>
                  </a:txBody>
                  <a:tcPr marL="35000" marR="35000" marT="0" marB="0">
                    <a:solidFill>
                      <a:srgbClr val="EAF1DD"/>
                    </a:solidFill>
                  </a:tcPr>
                </a:tc>
                <a:extLst>
                  <a:ext uri="{0D108BD9-81ED-4DB2-BD59-A6C34878D82A}">
                    <a16:rowId xmlns:a16="http://schemas.microsoft.com/office/drawing/2014/main" val="10000"/>
                  </a:ext>
                </a:extLst>
              </a:tr>
              <a:tr h="715575">
                <a:tc>
                  <a:txBody>
                    <a:bodyPr/>
                    <a:lstStyle/>
                    <a:p>
                      <a:pPr marL="342900" marR="0" lvl="0" indent="-342900" algn="just" rtl="0">
                        <a:lnSpc>
                          <a:spcPct val="115000"/>
                        </a:lnSpc>
                        <a:spcBef>
                          <a:spcPts val="0"/>
                        </a:spcBef>
                        <a:spcAft>
                          <a:spcPts val="0"/>
                        </a:spcAft>
                        <a:buClr>
                          <a:schemeClr val="dk1"/>
                        </a:buClr>
                        <a:buSzPts val="1400"/>
                        <a:buFont typeface="Noto Sans Symbols"/>
                        <a:buChar char="⮚"/>
                      </a:pPr>
                      <a:r>
                        <a:rPr lang="en-US" sz="1400" b="1" u="none" strike="noStrike" cap="none">
                          <a:solidFill>
                            <a:schemeClr val="dk1"/>
                          </a:solidFill>
                          <a:latin typeface="Times New Roman"/>
                          <a:ea typeface="Times New Roman"/>
                          <a:cs typeface="Times New Roman"/>
                          <a:sym typeface="Times New Roman"/>
                        </a:rPr>
                        <a:t>Depression and suicide risk: </a:t>
                      </a:r>
                      <a:r>
                        <a:rPr lang="en-US" sz="1400" b="0" u="none" strike="noStrike" cap="none">
                          <a:solidFill>
                            <a:schemeClr val="dk1"/>
                          </a:solidFill>
                          <a:latin typeface="Times New Roman"/>
                          <a:ea typeface="Times New Roman"/>
                          <a:cs typeface="Times New Roman"/>
                          <a:sym typeface="Times New Roman"/>
                        </a:rPr>
                        <a:t>Sometimes an existing depression triggers the computer game addiction. Conversely, the loneliness, conflicts, suffering and hopelessness of computer game addiction can also cause depression. Depression is dangerous because over 15% of severely depressed people take their own lives. </a:t>
                      </a:r>
                      <a:endParaRPr sz="1400" b="0" u="none" strike="noStrike" cap="none">
                        <a:solidFill>
                          <a:schemeClr val="dk1"/>
                        </a:solidFill>
                        <a:latin typeface="Times New Roman"/>
                        <a:ea typeface="Times New Roman"/>
                        <a:cs typeface="Times New Roman"/>
                        <a:sym typeface="Times New Roman"/>
                      </a:endParaRPr>
                    </a:p>
                  </a:txBody>
                  <a:tcPr marL="35000" marR="35000" marT="0" marB="0">
                    <a:solidFill>
                      <a:srgbClr val="B7CCE4"/>
                    </a:solidFill>
                  </a:tcPr>
                </a:tc>
                <a:extLst>
                  <a:ext uri="{0D108BD9-81ED-4DB2-BD59-A6C34878D82A}">
                    <a16:rowId xmlns:a16="http://schemas.microsoft.com/office/drawing/2014/main" val="10001"/>
                  </a:ext>
                </a:extLst>
              </a:tr>
              <a:tr h="986000">
                <a:tc>
                  <a:txBody>
                    <a:bodyPr/>
                    <a:lstStyle/>
                    <a:p>
                      <a:pPr marL="342900" marR="0" lvl="0" indent="-342900" algn="just" rtl="0">
                        <a:lnSpc>
                          <a:spcPct val="115000"/>
                        </a:lnSpc>
                        <a:spcBef>
                          <a:spcPts val="0"/>
                        </a:spcBef>
                        <a:spcAft>
                          <a:spcPts val="0"/>
                        </a:spcAft>
                        <a:buClr>
                          <a:schemeClr val="dk1"/>
                        </a:buClr>
                        <a:buSzPts val="1400"/>
                        <a:buFont typeface="Noto Sans Symbols"/>
                        <a:buChar char="⮚"/>
                      </a:pPr>
                      <a:r>
                        <a:rPr lang="en-US" sz="1400" b="1" u="none" strike="noStrike" cap="none">
                          <a:solidFill>
                            <a:schemeClr val="dk1"/>
                          </a:solidFill>
                          <a:latin typeface="Times New Roman"/>
                          <a:ea typeface="Times New Roman"/>
                          <a:cs typeface="Times New Roman"/>
                          <a:sym typeface="Times New Roman"/>
                        </a:rPr>
                        <a:t>Poor grades, dropping out of school and university: </a:t>
                      </a:r>
                      <a:r>
                        <a:rPr lang="en-US" sz="1400" b="0" u="none" strike="noStrike" cap="none">
                          <a:solidFill>
                            <a:schemeClr val="dk1"/>
                          </a:solidFill>
                          <a:latin typeface="Times New Roman"/>
                          <a:ea typeface="Times New Roman"/>
                          <a:cs typeface="Times New Roman"/>
                          <a:sym typeface="Times New Roman"/>
                        </a:rPr>
                        <a:t>all-nighters and sleep disorders cause concentration at school to wane. Homework is hardly ever done, and many young people addicted to computer games drop out of school. At university, no one notices for months when lectures and exams are replaced by computer games. Graduation is then out of the question. A computer game addiction almost always ends the school and university career.</a:t>
                      </a:r>
                      <a:endParaRPr sz="1400" b="0" u="none" strike="noStrike" cap="none">
                        <a:solidFill>
                          <a:schemeClr val="dk1"/>
                        </a:solidFill>
                        <a:latin typeface="Times New Roman"/>
                        <a:ea typeface="Times New Roman"/>
                        <a:cs typeface="Times New Roman"/>
                        <a:sym typeface="Times New Roman"/>
                      </a:endParaRPr>
                    </a:p>
                  </a:txBody>
                  <a:tcPr marL="35000" marR="35000" marT="0" marB="0">
                    <a:solidFill>
                      <a:srgbClr val="E5B8B7"/>
                    </a:solidFill>
                  </a:tcPr>
                </a:tc>
                <a:extLst>
                  <a:ext uri="{0D108BD9-81ED-4DB2-BD59-A6C34878D82A}">
                    <a16:rowId xmlns:a16="http://schemas.microsoft.com/office/drawing/2014/main" val="10002"/>
                  </a:ext>
                </a:extLst>
              </a:tr>
              <a:tr h="1144900">
                <a:tc>
                  <a:txBody>
                    <a:bodyPr/>
                    <a:lstStyle/>
                    <a:p>
                      <a:pPr marL="342900" marR="0" lvl="0" indent="-342900" algn="just" rtl="0">
                        <a:lnSpc>
                          <a:spcPct val="115000"/>
                        </a:lnSpc>
                        <a:spcBef>
                          <a:spcPts val="0"/>
                        </a:spcBef>
                        <a:spcAft>
                          <a:spcPts val="0"/>
                        </a:spcAft>
                        <a:buClr>
                          <a:schemeClr val="dk1"/>
                        </a:buClr>
                        <a:buSzPts val="1400"/>
                        <a:buFont typeface="Noto Sans Symbols"/>
                        <a:buChar char="⮚"/>
                      </a:pPr>
                      <a:r>
                        <a:rPr lang="en-US" sz="1400" b="1" u="none" strike="noStrike" cap="none">
                          <a:solidFill>
                            <a:schemeClr val="dk1"/>
                          </a:solidFill>
                          <a:latin typeface="Times New Roman"/>
                          <a:ea typeface="Times New Roman"/>
                          <a:cs typeface="Times New Roman"/>
                          <a:sym typeface="Times New Roman"/>
                        </a:rPr>
                        <a:t>Job loss: </a:t>
                      </a:r>
                      <a:r>
                        <a:rPr lang="en-US" sz="1400" b="0" u="none" strike="noStrike" cap="none">
                          <a:solidFill>
                            <a:schemeClr val="dk1"/>
                          </a:solidFill>
                          <a:latin typeface="Times New Roman"/>
                          <a:ea typeface="Times New Roman"/>
                          <a:cs typeface="Times New Roman"/>
                          <a:sym typeface="Times New Roman"/>
                        </a:rPr>
                        <a:t>Work colleagues notice quite quickly when excessive gaming in the evening and at night interferes with work the next day. Many office workers also have access to computer games or at least smartphones at work. Then they play for a long time unnoticed during working hours. Some computer game addicts lose their job or training position when this is discovered. However, most of them stop coming to work on their own at some point.</a:t>
                      </a:r>
                      <a:endParaRPr sz="1400" b="0" u="none" strike="noStrike" cap="none">
                        <a:solidFill>
                          <a:schemeClr val="dk1"/>
                        </a:solidFill>
                        <a:latin typeface="Times New Roman"/>
                        <a:ea typeface="Times New Roman"/>
                        <a:cs typeface="Times New Roman"/>
                        <a:sym typeface="Times New Roman"/>
                      </a:endParaRPr>
                    </a:p>
                  </a:txBody>
                  <a:tcPr marL="35000" marR="35000" marT="0" marB="0">
                    <a:solidFill>
                      <a:srgbClr val="FABF8E"/>
                    </a:solidFill>
                  </a:tcPr>
                </a:tc>
                <a:extLst>
                  <a:ext uri="{0D108BD9-81ED-4DB2-BD59-A6C34878D82A}">
                    <a16:rowId xmlns:a16="http://schemas.microsoft.com/office/drawing/2014/main" val="10003"/>
                  </a:ext>
                </a:extLst>
              </a:tr>
              <a:tr h="715575">
                <a:tc>
                  <a:txBody>
                    <a:bodyPr/>
                    <a:lstStyle/>
                    <a:p>
                      <a:pPr marL="342900" marR="0" lvl="0" indent="-342900" algn="just" rtl="0">
                        <a:lnSpc>
                          <a:spcPct val="115000"/>
                        </a:lnSpc>
                        <a:spcBef>
                          <a:spcPts val="0"/>
                        </a:spcBef>
                        <a:spcAft>
                          <a:spcPts val="0"/>
                        </a:spcAft>
                        <a:buClr>
                          <a:schemeClr val="dk1"/>
                        </a:buClr>
                        <a:buSzPts val="1400"/>
                        <a:buFont typeface="Noto Sans Symbols"/>
                        <a:buChar char="⮚"/>
                      </a:pPr>
                      <a:r>
                        <a:rPr lang="en-US" sz="1400" b="1" u="none" strike="noStrike" cap="none">
                          <a:solidFill>
                            <a:schemeClr val="dk1"/>
                          </a:solidFill>
                          <a:latin typeface="Times New Roman"/>
                          <a:ea typeface="Times New Roman"/>
                          <a:cs typeface="Times New Roman"/>
                          <a:sym typeface="Times New Roman"/>
                        </a:rPr>
                        <a:t>Poverty: </a:t>
                      </a:r>
                      <a:r>
                        <a:rPr lang="en-US" sz="1400" b="0" u="none" strike="noStrike" cap="none">
                          <a:solidFill>
                            <a:schemeClr val="dk1"/>
                          </a:solidFill>
                          <a:latin typeface="Times New Roman"/>
                          <a:ea typeface="Times New Roman"/>
                          <a:cs typeface="Times New Roman"/>
                          <a:sym typeface="Times New Roman"/>
                        </a:rPr>
                        <a:t>Prolonged addictions end school and work careers. Those affected usually do not recover for the rest of their lives. Dropping out of school and university prevents later career advancement, unemployment leads directly to poverty and existential problems</a:t>
                      </a:r>
                      <a:endParaRPr sz="1400" b="0" u="none" strike="noStrike" cap="none">
                        <a:solidFill>
                          <a:schemeClr val="dk1"/>
                        </a:solidFill>
                        <a:latin typeface="Times New Roman"/>
                        <a:ea typeface="Times New Roman"/>
                        <a:cs typeface="Times New Roman"/>
                        <a:sym typeface="Times New Roman"/>
                      </a:endParaRPr>
                    </a:p>
                  </a:txBody>
                  <a:tcPr marL="35000" marR="35000" marT="0" marB="0">
                    <a:solidFill>
                      <a:srgbClr val="DAEE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457200" y="4462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Some Questions for Students</a:t>
            </a:r>
            <a:endParaRPr b="1">
              <a:solidFill>
                <a:srgbClr val="C00000"/>
              </a:solidFill>
            </a:endParaRPr>
          </a:p>
        </p:txBody>
      </p:sp>
      <p:sp>
        <p:nvSpPr>
          <p:cNvPr id="113" name="Google Shape;113;p4"/>
          <p:cNvSpPr txBox="1">
            <a:spLocks noGrp="1"/>
          </p:cNvSpPr>
          <p:nvPr>
            <p:ph type="body" idx="1"/>
          </p:nvPr>
        </p:nvSpPr>
        <p:spPr>
          <a:xfrm>
            <a:off x="457200" y="1340768"/>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b="1"/>
              <a:t>Do you play video game?</a:t>
            </a:r>
            <a:endParaRPr/>
          </a:p>
          <a:p>
            <a:pPr marL="342900" lvl="0" indent="-342900" algn="l" rtl="0">
              <a:spcBef>
                <a:spcPts val="480"/>
              </a:spcBef>
              <a:spcAft>
                <a:spcPts val="0"/>
              </a:spcAft>
              <a:buClr>
                <a:schemeClr val="dk1"/>
              </a:buClr>
              <a:buSzPts val="2400"/>
              <a:buChar char="•"/>
            </a:pPr>
            <a:r>
              <a:rPr lang="en-US" sz="2400" b="1"/>
              <a:t>What is your favorite game to play?</a:t>
            </a:r>
            <a:endParaRPr/>
          </a:p>
          <a:p>
            <a:pPr marL="342900" lvl="0" indent="-342900" algn="l" rtl="0">
              <a:spcBef>
                <a:spcPts val="480"/>
              </a:spcBef>
              <a:spcAft>
                <a:spcPts val="0"/>
              </a:spcAft>
              <a:buClr>
                <a:schemeClr val="dk1"/>
              </a:buClr>
              <a:buSzPts val="2400"/>
              <a:buChar char="•"/>
            </a:pPr>
            <a:r>
              <a:rPr lang="en-US" sz="2400" b="1"/>
              <a:t>What kind of games do yo like play?</a:t>
            </a:r>
            <a:endParaRPr/>
          </a:p>
          <a:p>
            <a:pPr marL="342900" lvl="0" indent="-342900" algn="l" rtl="0">
              <a:spcBef>
                <a:spcPts val="480"/>
              </a:spcBef>
              <a:spcAft>
                <a:spcPts val="0"/>
              </a:spcAft>
              <a:buClr>
                <a:schemeClr val="dk1"/>
              </a:buClr>
              <a:buSzPts val="2400"/>
              <a:buChar char="•"/>
            </a:pPr>
            <a:r>
              <a:rPr lang="en-US" sz="2400" b="1"/>
              <a:t>How much time do you spend playing video games  day?</a:t>
            </a:r>
            <a:endParaRPr/>
          </a:p>
          <a:p>
            <a:pPr marL="342900" lvl="0" indent="-342900" algn="l" rtl="0">
              <a:spcBef>
                <a:spcPts val="480"/>
              </a:spcBef>
              <a:spcAft>
                <a:spcPts val="0"/>
              </a:spcAft>
              <a:buClr>
                <a:schemeClr val="dk1"/>
              </a:buClr>
              <a:buSzPts val="2400"/>
              <a:buChar char="•"/>
            </a:pPr>
            <a:r>
              <a:rPr lang="en-US" sz="2400" b="1"/>
              <a:t>How often do you play video game?</a:t>
            </a:r>
            <a:endParaRPr/>
          </a:p>
          <a:p>
            <a:pPr marL="342900" lvl="0" indent="-342900" algn="l" rtl="0">
              <a:spcBef>
                <a:spcPts val="480"/>
              </a:spcBef>
              <a:spcAft>
                <a:spcPts val="0"/>
              </a:spcAft>
              <a:buClr>
                <a:schemeClr val="dk1"/>
              </a:buClr>
              <a:buSzPts val="2400"/>
              <a:buChar char="•"/>
            </a:pPr>
            <a:r>
              <a:rPr lang="en-US" sz="2400" b="1"/>
              <a:t>Do you think video games are a waste of time or worthwhile entertainment?</a:t>
            </a:r>
            <a:endParaRPr/>
          </a:p>
          <a:p>
            <a:pPr marL="342900" lvl="0" indent="-342900" algn="l" rtl="0">
              <a:spcBef>
                <a:spcPts val="480"/>
              </a:spcBef>
              <a:spcAft>
                <a:spcPts val="0"/>
              </a:spcAft>
              <a:buClr>
                <a:schemeClr val="dk1"/>
              </a:buClr>
              <a:buSzPts val="2400"/>
              <a:buChar char="•"/>
            </a:pPr>
            <a:r>
              <a:rPr lang="en-US" sz="2400" b="1"/>
              <a:t>What do you like most about the gaming?</a:t>
            </a:r>
            <a:endParaRPr/>
          </a:p>
          <a:p>
            <a:pPr marL="342900" lvl="0" indent="-342900" algn="l" rtl="0">
              <a:spcBef>
                <a:spcPts val="480"/>
              </a:spcBef>
              <a:spcAft>
                <a:spcPts val="0"/>
              </a:spcAft>
              <a:buClr>
                <a:schemeClr val="dk1"/>
              </a:buClr>
              <a:buSzPts val="2400"/>
              <a:buChar char="•"/>
            </a:pPr>
            <a:r>
              <a:rPr lang="en-US" sz="2400" b="1"/>
              <a:t>What do you think you learn/ what skills do you improve from your gaming?</a:t>
            </a:r>
            <a:endParaRPr/>
          </a:p>
          <a:p>
            <a:pPr marL="342900" lvl="0" indent="-342900" algn="l" rtl="0">
              <a:spcBef>
                <a:spcPts val="480"/>
              </a:spcBef>
              <a:spcAft>
                <a:spcPts val="0"/>
              </a:spcAft>
              <a:buClr>
                <a:schemeClr val="dk1"/>
              </a:buClr>
              <a:buSzPts val="2400"/>
              <a:buChar char="•"/>
            </a:pPr>
            <a:r>
              <a:rPr lang="en-US" sz="2400" b="1"/>
              <a:t>What non-gaming, non tec activities do you most like to do?</a:t>
            </a:r>
            <a:endParaRPr/>
          </a:p>
          <a:p>
            <a:pPr marL="342900" lvl="0" indent="-342900" algn="l" rtl="0">
              <a:spcBef>
                <a:spcPts val="480"/>
              </a:spcBef>
              <a:spcAft>
                <a:spcPts val="0"/>
              </a:spcAft>
              <a:buClr>
                <a:schemeClr val="dk1"/>
              </a:buClr>
              <a:buSzPts val="2400"/>
              <a:buChar char="•"/>
            </a:pPr>
            <a:r>
              <a:rPr lang="en-US" sz="2400" b="1"/>
              <a:t>How do you feel yourself when you can not play? </a:t>
            </a:r>
            <a:endParaRPr/>
          </a:p>
          <a:p>
            <a:pPr marL="342900" lvl="0" indent="-190500" algn="l" rtl="0">
              <a:spcBef>
                <a:spcPts val="480"/>
              </a:spcBef>
              <a:spcAft>
                <a:spcPts val="0"/>
              </a:spcAft>
              <a:buClr>
                <a:schemeClr val="dk1"/>
              </a:buClr>
              <a:buSzPts val="2400"/>
              <a:buNone/>
            </a:pP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0"/>
          <p:cNvSpPr txBox="1">
            <a:spLocks noGrp="1"/>
          </p:cNvSpPr>
          <p:nvPr>
            <p:ph type="title"/>
          </p:nvPr>
        </p:nvSpPr>
        <p:spPr>
          <a:xfrm>
            <a:off x="457200" y="-9939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Negative effects of video games &amp; Risks</a:t>
            </a:r>
            <a:r>
              <a:rPr lang="en-US" sz="3200" b="1"/>
              <a:t>  </a:t>
            </a:r>
            <a:r>
              <a:rPr lang="en-US" sz="2000" b="1"/>
              <a:t>[17] , [19]</a:t>
            </a:r>
            <a:endParaRPr sz="3200"/>
          </a:p>
        </p:txBody>
      </p:sp>
      <p:graphicFrame>
        <p:nvGraphicFramePr>
          <p:cNvPr id="388" name="Google Shape;388;p40"/>
          <p:cNvGraphicFramePr/>
          <p:nvPr/>
        </p:nvGraphicFramePr>
        <p:xfrm>
          <a:off x="107504" y="836712"/>
          <a:ext cx="3000000" cy="3000000"/>
        </p:xfrm>
        <a:graphic>
          <a:graphicData uri="http://schemas.openxmlformats.org/drawingml/2006/table">
            <a:tbl>
              <a:tblPr firstRow="1" firstCol="1" bandRow="1">
                <a:noFill/>
                <a:tableStyleId>{BF031AB9-9A1C-4408-AE11-3D903A02F9D8}</a:tableStyleId>
              </a:tblPr>
              <a:tblGrid>
                <a:gridCol w="8784975">
                  <a:extLst>
                    <a:ext uri="{9D8B030D-6E8A-4147-A177-3AD203B41FA5}">
                      <a16:colId xmlns:a16="http://schemas.microsoft.com/office/drawing/2014/main" val="20000"/>
                    </a:ext>
                  </a:extLst>
                </a:gridCol>
              </a:tblGrid>
              <a:tr h="1351225">
                <a:tc>
                  <a:txBody>
                    <a:bodyPr/>
                    <a:lstStyle/>
                    <a:p>
                      <a:pPr marL="0" marR="0" lvl="0" indent="0" algn="just" rtl="0">
                        <a:lnSpc>
                          <a:spcPct val="115000"/>
                        </a:lnSpc>
                        <a:spcBef>
                          <a:spcPts val="0"/>
                        </a:spcBef>
                        <a:spcAft>
                          <a:spcPts val="0"/>
                        </a:spcAft>
                        <a:buNone/>
                      </a:pPr>
                      <a:r>
                        <a:rPr lang="en-US" sz="1400" u="none" strike="noStrike" cap="none">
                          <a:latin typeface="Times New Roman"/>
                          <a:ea typeface="Times New Roman"/>
                          <a:cs typeface="Times New Roman"/>
                          <a:sym typeface="Times New Roman"/>
                        </a:rPr>
                        <a:t>Not only the person concerned suffers from his computer game addiction. Out of compassion or love, parents, partners, and friends try to defend the addict and protect him from the consequences of his addiction. They hope to do him some good with it. Unfortunately, this codependency only fuels the addiction and everyone else suffers more and more from the situation themselves. Like every addiction has video gaming disorder several consequences:</a:t>
                      </a:r>
                      <a:endParaRPr sz="1400" u="none" strike="noStrike" cap="none">
                        <a:latin typeface="Times New Roman"/>
                        <a:ea typeface="Times New Roman"/>
                        <a:cs typeface="Times New Roman"/>
                        <a:sym typeface="Times New Roman"/>
                      </a:endParaRPr>
                    </a:p>
                  </a:txBody>
                  <a:tcPr marL="68575" marR="68575" marT="0" marB="0">
                    <a:solidFill>
                      <a:srgbClr val="0070C0"/>
                    </a:solidFill>
                  </a:tcPr>
                </a:tc>
                <a:extLst>
                  <a:ext uri="{0D108BD9-81ED-4DB2-BD59-A6C34878D82A}">
                    <a16:rowId xmlns:a16="http://schemas.microsoft.com/office/drawing/2014/main" val="10000"/>
                  </a:ext>
                </a:extLst>
              </a:tr>
            </a:tbl>
          </a:graphicData>
        </a:graphic>
      </p:graphicFrame>
      <p:graphicFrame>
        <p:nvGraphicFramePr>
          <p:cNvPr id="389" name="Google Shape;389;p40"/>
          <p:cNvGraphicFramePr/>
          <p:nvPr/>
        </p:nvGraphicFramePr>
        <p:xfrm>
          <a:off x="107504" y="2132856"/>
          <a:ext cx="3000000" cy="3000000"/>
        </p:xfrm>
        <a:graphic>
          <a:graphicData uri="http://schemas.openxmlformats.org/drawingml/2006/table">
            <a:tbl>
              <a:tblPr firstRow="1" firstCol="1" bandRow="1">
                <a:noFill/>
                <a:tableStyleId>{BF031AB9-9A1C-4408-AE11-3D903A02F9D8}</a:tableStyleId>
              </a:tblPr>
              <a:tblGrid>
                <a:gridCol w="8784975">
                  <a:extLst>
                    <a:ext uri="{9D8B030D-6E8A-4147-A177-3AD203B41FA5}">
                      <a16:colId xmlns:a16="http://schemas.microsoft.com/office/drawing/2014/main" val="20000"/>
                    </a:ext>
                  </a:extLst>
                </a:gridCol>
              </a:tblGrid>
              <a:tr h="983900">
                <a:tc>
                  <a:txBody>
                    <a:bodyPr/>
                    <a:lstStyle/>
                    <a:p>
                      <a:pPr marL="342900" marR="0" lvl="0" indent="-342900" algn="just" rtl="0">
                        <a:lnSpc>
                          <a:spcPct val="115000"/>
                        </a:lnSpc>
                        <a:spcBef>
                          <a:spcPts val="0"/>
                        </a:spcBef>
                        <a:spcAft>
                          <a:spcPts val="0"/>
                        </a:spcAft>
                        <a:buClr>
                          <a:schemeClr val="dk1"/>
                        </a:buClr>
                        <a:buSzPts val="1600"/>
                        <a:buFont typeface="Noto Sans Symbols"/>
                        <a:buChar char="⮚"/>
                      </a:pPr>
                      <a:r>
                        <a:rPr lang="en-US" sz="1600" b="1" u="none" strike="noStrike" cap="none">
                          <a:solidFill>
                            <a:schemeClr val="dk1"/>
                          </a:solidFill>
                          <a:latin typeface="Times New Roman"/>
                          <a:ea typeface="Times New Roman"/>
                          <a:cs typeface="Times New Roman"/>
                          <a:sym typeface="Times New Roman"/>
                        </a:rPr>
                        <a:t>Developmental deficits: </a:t>
                      </a:r>
                      <a:r>
                        <a:rPr lang="en-US" sz="1600" b="0" u="none" strike="noStrike" cap="none">
                          <a:solidFill>
                            <a:schemeClr val="dk1"/>
                          </a:solidFill>
                          <a:latin typeface="Times New Roman"/>
                          <a:ea typeface="Times New Roman"/>
                          <a:cs typeface="Times New Roman"/>
                          <a:sym typeface="Times New Roman"/>
                        </a:rPr>
                        <a:t>Lack of social contacts and isolation prevent the person affected from taking natural developmental steps - building friendships, first sexual experiences. Many older computer game addicts are absolute beginners, people without relationship experience.</a:t>
                      </a:r>
                      <a:endParaRPr sz="1600" b="0" u="none" strike="noStrike" cap="none">
                        <a:solidFill>
                          <a:schemeClr val="dk1"/>
                        </a:solidFill>
                        <a:latin typeface="Times New Roman"/>
                        <a:ea typeface="Times New Roman"/>
                        <a:cs typeface="Times New Roman"/>
                        <a:sym typeface="Times New Roman"/>
                      </a:endParaRPr>
                    </a:p>
                  </a:txBody>
                  <a:tcPr marL="48125" marR="48125" marT="0" marB="0">
                    <a:solidFill>
                      <a:srgbClr val="DDD9C3"/>
                    </a:solidFill>
                  </a:tcPr>
                </a:tc>
                <a:extLst>
                  <a:ext uri="{0D108BD9-81ED-4DB2-BD59-A6C34878D82A}">
                    <a16:rowId xmlns:a16="http://schemas.microsoft.com/office/drawing/2014/main" val="10000"/>
                  </a:ext>
                </a:extLst>
              </a:tr>
              <a:tr h="1180675">
                <a:tc>
                  <a:txBody>
                    <a:bodyPr/>
                    <a:lstStyle/>
                    <a:p>
                      <a:pPr marL="342900" marR="0" lvl="0" indent="-342900" algn="just" rtl="0">
                        <a:lnSpc>
                          <a:spcPct val="115000"/>
                        </a:lnSpc>
                        <a:spcBef>
                          <a:spcPts val="0"/>
                        </a:spcBef>
                        <a:spcAft>
                          <a:spcPts val="0"/>
                        </a:spcAft>
                        <a:buClr>
                          <a:schemeClr val="dk1"/>
                        </a:buClr>
                        <a:buSzPts val="1600"/>
                        <a:buFont typeface="Noto Sans Symbols"/>
                        <a:buChar char="⮚"/>
                      </a:pPr>
                      <a:r>
                        <a:rPr lang="en-US" sz="1600" b="1" u="none" strike="noStrike" cap="none">
                          <a:solidFill>
                            <a:schemeClr val="dk1"/>
                          </a:solidFill>
                          <a:latin typeface="Times New Roman"/>
                          <a:ea typeface="Times New Roman"/>
                          <a:cs typeface="Times New Roman"/>
                          <a:sym typeface="Times New Roman"/>
                        </a:rPr>
                        <a:t>Mental disorders: </a:t>
                      </a:r>
                      <a:r>
                        <a:rPr lang="en-US" sz="1600" b="0" u="none" strike="noStrike" cap="none">
                          <a:solidFill>
                            <a:schemeClr val="dk1"/>
                          </a:solidFill>
                          <a:latin typeface="Times New Roman"/>
                          <a:ea typeface="Times New Roman"/>
                          <a:cs typeface="Times New Roman"/>
                          <a:sym typeface="Times New Roman"/>
                        </a:rPr>
                        <a:t>Almost 90% of computer game addicts suffer from a second mental disorder. ADHD, depression, anxiety disorders, social phobias and personality disorders worsen as computer game addiction progresses. Sometimes a manageable problem like shyness turns into a serious disorder when stress and conflicts escalate due to the addiction.</a:t>
                      </a:r>
                      <a:endParaRPr sz="1600" b="0" u="none" strike="noStrike" cap="none">
                        <a:solidFill>
                          <a:schemeClr val="dk1"/>
                        </a:solidFill>
                        <a:latin typeface="Times New Roman"/>
                        <a:ea typeface="Times New Roman"/>
                        <a:cs typeface="Times New Roman"/>
                        <a:sym typeface="Times New Roman"/>
                      </a:endParaRPr>
                    </a:p>
                  </a:txBody>
                  <a:tcPr marL="48125" marR="48125" marT="0" marB="0">
                    <a:lnB w="9525" cap="flat" cmpd="sng">
                      <a:solidFill>
                        <a:srgbClr val="000000">
                          <a:alpha val="0"/>
                        </a:srgbClr>
                      </a:solidFill>
                      <a:prstDash val="solid"/>
                      <a:round/>
                      <a:headEnd type="none" w="sm" len="sm"/>
                      <a:tailEnd type="none" w="sm" len="sm"/>
                    </a:lnB>
                    <a:solidFill>
                      <a:srgbClr val="EAF1DD"/>
                    </a:solidFill>
                  </a:tcPr>
                </a:tc>
                <a:extLst>
                  <a:ext uri="{0D108BD9-81ED-4DB2-BD59-A6C34878D82A}">
                    <a16:rowId xmlns:a16="http://schemas.microsoft.com/office/drawing/2014/main" val="10001"/>
                  </a:ext>
                </a:extLst>
              </a:tr>
              <a:tr h="1771025">
                <a:tc>
                  <a:txBody>
                    <a:bodyPr/>
                    <a:lstStyle/>
                    <a:p>
                      <a:pPr marL="342900" marR="0" lvl="0" indent="-342900" algn="just" rtl="0">
                        <a:lnSpc>
                          <a:spcPct val="115000"/>
                        </a:lnSpc>
                        <a:spcBef>
                          <a:spcPts val="0"/>
                        </a:spcBef>
                        <a:spcAft>
                          <a:spcPts val="0"/>
                        </a:spcAft>
                        <a:buClr>
                          <a:schemeClr val="dk1"/>
                        </a:buClr>
                        <a:buSzPts val="1600"/>
                        <a:buFont typeface="Noto Sans Symbols"/>
                        <a:buChar char="⮚"/>
                      </a:pPr>
                      <a:r>
                        <a:rPr lang="en-US" sz="1600" b="1" u="none" strike="noStrike" cap="none">
                          <a:solidFill>
                            <a:schemeClr val="dk1"/>
                          </a:solidFill>
                          <a:latin typeface="Times New Roman"/>
                          <a:ea typeface="Times New Roman"/>
                          <a:cs typeface="Times New Roman"/>
                          <a:sym typeface="Times New Roman"/>
                        </a:rPr>
                        <a:t>Physical damage: </a:t>
                      </a:r>
                      <a:r>
                        <a:rPr lang="en-US" sz="1600" b="0" u="none" strike="noStrike" cap="none">
                          <a:solidFill>
                            <a:schemeClr val="dk1"/>
                          </a:solidFill>
                          <a:latin typeface="Times New Roman"/>
                          <a:ea typeface="Times New Roman"/>
                          <a:cs typeface="Times New Roman"/>
                          <a:sym typeface="Times New Roman"/>
                        </a:rPr>
                        <a:t>Computer game addicts are almost always either noticeably slim or significantly overweight. They have given up active leisure activities and hobbies. Their eating habits also change towards fast food because it is more convenient and quicker to prepare. Postural defects are also common because muscles atrophy due to lack of exercise. Eyes and hands are strained the most and in an unnatural way. The consequences are short-sightedness (in children), dry eyes (sicca syndrome) and tendonitis.</a:t>
                      </a:r>
                      <a:endParaRPr sz="1600" b="0" u="none" strike="noStrike" cap="none">
                        <a:solidFill>
                          <a:schemeClr val="dk1"/>
                        </a:solidFill>
                        <a:latin typeface="Times New Roman"/>
                        <a:ea typeface="Times New Roman"/>
                        <a:cs typeface="Times New Roman"/>
                        <a:sym typeface="Times New Roman"/>
                      </a:endParaRPr>
                    </a:p>
                  </a:txBody>
                  <a:tcPr marL="48125" marR="481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D59B"/>
                    </a:solidFill>
                  </a:tcPr>
                </a:tc>
                <a:extLst>
                  <a:ext uri="{0D108BD9-81ED-4DB2-BD59-A6C34878D82A}">
                    <a16:rowId xmlns:a16="http://schemas.microsoft.com/office/drawing/2014/main" val="10002"/>
                  </a:ext>
                </a:extLst>
              </a:tr>
              <a:tr h="590350">
                <a:tc>
                  <a:txBody>
                    <a:bodyPr/>
                    <a:lstStyle/>
                    <a:p>
                      <a:pPr marL="342900" marR="0" lvl="0" indent="-342900" algn="just" rtl="0">
                        <a:lnSpc>
                          <a:spcPct val="115000"/>
                        </a:lnSpc>
                        <a:spcBef>
                          <a:spcPts val="0"/>
                        </a:spcBef>
                        <a:spcAft>
                          <a:spcPts val="0"/>
                        </a:spcAft>
                        <a:buClr>
                          <a:schemeClr val="dk1"/>
                        </a:buClr>
                        <a:buSzPts val="1600"/>
                        <a:buFont typeface="Noto Sans Symbols"/>
                        <a:buChar char="⮚"/>
                      </a:pPr>
                      <a:r>
                        <a:rPr lang="en-US" sz="1600" b="1" u="none" strike="noStrike" cap="none">
                          <a:solidFill>
                            <a:schemeClr val="dk1"/>
                          </a:solidFill>
                          <a:latin typeface="Times New Roman"/>
                          <a:ea typeface="Times New Roman"/>
                          <a:cs typeface="Times New Roman"/>
                          <a:sym typeface="Times New Roman"/>
                        </a:rPr>
                        <a:t>Sleep disorders: </a:t>
                      </a:r>
                      <a:r>
                        <a:rPr lang="en-US" sz="1600" b="0" u="none" strike="noStrike" cap="none">
                          <a:solidFill>
                            <a:schemeClr val="dk1"/>
                          </a:solidFill>
                          <a:latin typeface="Times New Roman"/>
                          <a:ea typeface="Times New Roman"/>
                          <a:cs typeface="Times New Roman"/>
                          <a:sym typeface="Times New Roman"/>
                        </a:rPr>
                        <a:t>Online computer gamers usually meet late in the evening or at night. The day-night rhythm keeps shifting hour by hour.</a:t>
                      </a:r>
                      <a:endParaRPr sz="1600" b="0" u="none" strike="noStrike" cap="none">
                        <a:solidFill>
                          <a:schemeClr val="dk1"/>
                        </a:solidFill>
                        <a:latin typeface="Times New Roman"/>
                        <a:ea typeface="Times New Roman"/>
                        <a:cs typeface="Times New Roman"/>
                        <a:sym typeface="Times New Roman"/>
                      </a:endParaRPr>
                    </a:p>
                  </a:txBody>
                  <a:tcPr marL="48125" marR="48125" marT="0" marB="0">
                    <a:lnT w="9525" cap="flat" cmpd="sng">
                      <a:solidFill>
                        <a:srgbClr val="000000">
                          <a:alpha val="0"/>
                        </a:srgbClr>
                      </a:solidFill>
                      <a:prstDash val="solid"/>
                      <a:round/>
                      <a:headEnd type="none" w="sm" len="sm"/>
                      <a:tailEnd type="none" w="sm" len="sm"/>
                    </a:lnT>
                    <a:solidFill>
                      <a:srgbClr val="FABF8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1"/>
          <p:cNvSpPr txBox="1">
            <a:spLocks noGrp="1"/>
          </p:cNvSpPr>
          <p:nvPr>
            <p:ph type="title"/>
          </p:nvPr>
        </p:nvSpPr>
        <p:spPr>
          <a:xfrm>
            <a:off x="457200" y="-27384"/>
            <a:ext cx="82296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Negative effects of video games &amp; Risks </a:t>
            </a:r>
            <a:r>
              <a:rPr lang="en-US" sz="1800" b="1"/>
              <a:t>[19]</a:t>
            </a:r>
            <a:endParaRPr sz="1800"/>
          </a:p>
        </p:txBody>
      </p:sp>
      <p:sp>
        <p:nvSpPr>
          <p:cNvPr id="395" name="Google Shape;395;p41"/>
          <p:cNvSpPr txBox="1">
            <a:spLocks noGrp="1"/>
          </p:cNvSpPr>
          <p:nvPr>
            <p:ph type="body" idx="1"/>
          </p:nvPr>
        </p:nvSpPr>
        <p:spPr>
          <a:xfrm>
            <a:off x="251520" y="620688"/>
            <a:ext cx="8640960" cy="6120680"/>
          </a:xfrm>
          <a:prstGeom prst="rect">
            <a:avLst/>
          </a:prstGeom>
          <a:solidFill>
            <a:srgbClr val="E5DFEC"/>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400"/>
              <a:buNone/>
            </a:pPr>
            <a:r>
              <a:rPr lang="en-US" sz="2400" b="1"/>
              <a:t>Some of the most common negative effects of video games include:</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Poor sleep hygiene</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Physical health atrophy</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Exhaustion</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Dehydration</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Obesity and heart problems</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Aggression</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Lack of motivation</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Depression</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Suicidal thoughts</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Social anxiety</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Poor emotional regulation</a:t>
            </a:r>
            <a:endParaRPr/>
          </a:p>
          <a:p>
            <a:pPr marL="742950" lvl="1" indent="-285750" algn="just" rtl="0">
              <a:spcBef>
                <a:spcPts val="480"/>
              </a:spcBef>
              <a:spcAft>
                <a:spcPts val="0"/>
              </a:spcAft>
              <a:buClr>
                <a:srgbClr val="00B050"/>
              </a:buClr>
              <a:buSzPts val="2400"/>
              <a:buFont typeface="Noto Sans Symbols"/>
              <a:buChar char="▪"/>
            </a:pPr>
            <a:r>
              <a:rPr lang="en-US" sz="2400" b="1">
                <a:solidFill>
                  <a:srgbClr val="00B050"/>
                </a:solidFill>
              </a:rPr>
              <a:t>Interpersonal conflict</a:t>
            </a:r>
            <a:endParaRPr/>
          </a:p>
          <a:p>
            <a:pPr marL="342900" lvl="0" indent="-190500" algn="l" rtl="0">
              <a:spcBef>
                <a:spcPts val="480"/>
              </a:spcBef>
              <a:spcAft>
                <a:spcPts val="0"/>
              </a:spcAft>
              <a:buClr>
                <a:schemeClr val="dk1"/>
              </a:buClr>
              <a:buSzPts val="2400"/>
              <a:buFont typeface="Noto Sans Symbols"/>
              <a:buNone/>
            </a:pPr>
            <a:endParaRPr sz="2400"/>
          </a:p>
          <a:p>
            <a:pPr marL="342900" lvl="0" indent="-190500" algn="l" rtl="0">
              <a:spcBef>
                <a:spcPts val="480"/>
              </a:spcBef>
              <a:spcAft>
                <a:spcPts val="0"/>
              </a:spcAft>
              <a:buClr>
                <a:schemeClr val="dk1"/>
              </a:buClr>
              <a:buSzPts val="2400"/>
              <a:buNone/>
            </a:pP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2"/>
          <p:cNvSpPr txBox="1">
            <a:spLocks noGrp="1"/>
          </p:cNvSpPr>
          <p:nvPr>
            <p:ph type="title"/>
          </p:nvPr>
        </p:nvSpPr>
        <p:spPr>
          <a:xfrm>
            <a:off x="-36512" y="-99392"/>
            <a:ext cx="9145016" cy="8640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400"/>
              <a:buFont typeface="Calibri"/>
              <a:buNone/>
            </a:pPr>
            <a:r>
              <a:rPr lang="en-US" sz="2400" b="1">
                <a:solidFill>
                  <a:srgbClr val="C00000"/>
                </a:solidFill>
              </a:rPr>
              <a:t>The dangers that await children and adolescents related to game addiction</a:t>
            </a:r>
            <a:endParaRPr sz="2400"/>
          </a:p>
        </p:txBody>
      </p:sp>
      <p:sp>
        <p:nvSpPr>
          <p:cNvPr id="401" name="Google Shape;401;p42"/>
          <p:cNvSpPr txBox="1">
            <a:spLocks noGrp="1"/>
          </p:cNvSpPr>
          <p:nvPr>
            <p:ph type="body" idx="1"/>
          </p:nvPr>
        </p:nvSpPr>
        <p:spPr>
          <a:xfrm>
            <a:off x="4048" y="809328"/>
            <a:ext cx="9036496" cy="6048672"/>
          </a:xfrm>
          <a:prstGeom prst="rect">
            <a:avLst/>
          </a:prstGeom>
          <a:solidFill>
            <a:schemeClr val="lt2"/>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400"/>
              <a:buFont typeface="Noto Sans Symbols"/>
              <a:buChar char="▪"/>
            </a:pPr>
            <a:r>
              <a:rPr lang="en-US" sz="2400" b="1"/>
              <a:t>Exposure to inappropriate content,</a:t>
            </a:r>
            <a:endParaRPr/>
          </a:p>
          <a:p>
            <a:pPr marL="342900" lvl="0" indent="-342900" algn="just" rtl="0">
              <a:spcBef>
                <a:spcPts val="480"/>
              </a:spcBef>
              <a:spcAft>
                <a:spcPts val="0"/>
              </a:spcAft>
              <a:buClr>
                <a:schemeClr val="dk1"/>
              </a:buClr>
              <a:buSzPts val="2400"/>
              <a:buFont typeface="Noto Sans Symbols"/>
              <a:buChar char="▪"/>
            </a:pPr>
            <a:r>
              <a:rPr lang="en-US" sz="2400" b="1"/>
              <a:t>Turning towards harmful habits,</a:t>
            </a:r>
            <a:endParaRPr/>
          </a:p>
          <a:p>
            <a:pPr marL="342900" lvl="0" indent="-342900" algn="just" rtl="0">
              <a:spcBef>
                <a:spcPts val="480"/>
              </a:spcBef>
              <a:spcAft>
                <a:spcPts val="0"/>
              </a:spcAft>
              <a:buClr>
                <a:schemeClr val="dk1"/>
              </a:buClr>
              <a:buSzPts val="2400"/>
              <a:buFont typeface="Noto Sans Symbols"/>
              <a:buChar char="▪"/>
            </a:pPr>
            <a:r>
              <a:rPr lang="en-US" sz="2400" b="1"/>
              <a:t>Decline in academic success, serious losses in school functionality,</a:t>
            </a:r>
            <a:endParaRPr/>
          </a:p>
          <a:p>
            <a:pPr marL="342900" lvl="0" indent="-342900" algn="just" rtl="0">
              <a:spcBef>
                <a:spcPts val="480"/>
              </a:spcBef>
              <a:spcAft>
                <a:spcPts val="0"/>
              </a:spcAft>
              <a:buClr>
                <a:schemeClr val="dk1"/>
              </a:buClr>
              <a:buSzPts val="2400"/>
              <a:buFont typeface="Noto Sans Symbols"/>
              <a:buChar char="▪"/>
            </a:pPr>
            <a:r>
              <a:rPr lang="en-US" sz="2400" b="1"/>
              <a:t>Being away from the social area and not being able to socialize,</a:t>
            </a:r>
            <a:endParaRPr/>
          </a:p>
          <a:p>
            <a:pPr marL="342900" lvl="0" indent="-342900" algn="just" rtl="0">
              <a:spcBef>
                <a:spcPts val="480"/>
              </a:spcBef>
              <a:spcAft>
                <a:spcPts val="0"/>
              </a:spcAft>
              <a:buClr>
                <a:schemeClr val="dk1"/>
              </a:buClr>
              <a:buSzPts val="2400"/>
              <a:buFont typeface="Noto Sans Symbols"/>
              <a:buChar char="▪"/>
            </a:pPr>
            <a:r>
              <a:rPr lang="en-US" sz="2400" b="1"/>
              <a:t>Disruption of family functions,</a:t>
            </a:r>
            <a:endParaRPr/>
          </a:p>
          <a:p>
            <a:pPr marL="342900" lvl="0" indent="-342900" algn="just" rtl="0">
              <a:spcBef>
                <a:spcPts val="480"/>
              </a:spcBef>
              <a:spcAft>
                <a:spcPts val="0"/>
              </a:spcAft>
              <a:buClr>
                <a:schemeClr val="dk1"/>
              </a:buClr>
              <a:buSzPts val="2400"/>
              <a:buFont typeface="Noto Sans Symbols"/>
              <a:buChar char="▪"/>
            </a:pPr>
            <a:r>
              <a:rPr lang="en-US" sz="2400" b="1"/>
              <a:t>Postponing and neglecting responsibilities,</a:t>
            </a:r>
            <a:endParaRPr/>
          </a:p>
          <a:p>
            <a:pPr marL="342900" lvl="0" indent="-342900" algn="just" rtl="0">
              <a:spcBef>
                <a:spcPts val="480"/>
              </a:spcBef>
              <a:spcAft>
                <a:spcPts val="0"/>
              </a:spcAft>
              <a:buClr>
                <a:schemeClr val="dk1"/>
              </a:buClr>
              <a:buSzPts val="2400"/>
              <a:buFont typeface="Noto Sans Symbols"/>
              <a:buChar char="▪"/>
            </a:pPr>
            <a:r>
              <a:rPr lang="en-US" sz="2400" b="1"/>
              <a:t>Being exposed to abuse,</a:t>
            </a:r>
            <a:endParaRPr/>
          </a:p>
          <a:p>
            <a:pPr marL="342900" lvl="0" indent="-342900" algn="just" rtl="0">
              <a:spcBef>
                <a:spcPts val="480"/>
              </a:spcBef>
              <a:spcAft>
                <a:spcPts val="0"/>
              </a:spcAft>
              <a:buClr>
                <a:schemeClr val="dk1"/>
              </a:buClr>
              <a:buSzPts val="2400"/>
              <a:buFont typeface="Noto Sans Symbols"/>
              <a:buChar char="▪"/>
            </a:pPr>
            <a:r>
              <a:rPr lang="en-US" sz="2400" b="1"/>
              <a:t>Exposure to cyber fraud,</a:t>
            </a:r>
            <a:endParaRPr/>
          </a:p>
          <a:p>
            <a:pPr marL="342900" lvl="0" indent="-342900" algn="just" rtl="0">
              <a:spcBef>
                <a:spcPts val="480"/>
              </a:spcBef>
              <a:spcAft>
                <a:spcPts val="0"/>
              </a:spcAft>
              <a:buClr>
                <a:schemeClr val="dk1"/>
              </a:buClr>
              <a:buSzPts val="2400"/>
              <a:buFont typeface="Noto Sans Symbols"/>
              <a:buChar char="▪"/>
            </a:pPr>
            <a:r>
              <a:rPr lang="en-US" sz="2400" b="1"/>
              <a:t>Getting involved in crime,</a:t>
            </a:r>
            <a:endParaRPr/>
          </a:p>
          <a:p>
            <a:pPr marL="342900" lvl="0" indent="-342900" algn="just" rtl="0">
              <a:spcBef>
                <a:spcPts val="480"/>
              </a:spcBef>
              <a:spcAft>
                <a:spcPts val="0"/>
              </a:spcAft>
              <a:buClr>
                <a:schemeClr val="dk1"/>
              </a:buClr>
              <a:buSzPts val="2400"/>
              <a:buFont typeface="Noto Sans Symbols"/>
              <a:buChar char="▪"/>
            </a:pPr>
            <a:r>
              <a:rPr lang="en-US" sz="2400" b="1"/>
              <a:t>The deterioration in language use and the increase in the use of slang words,</a:t>
            </a:r>
            <a:endParaRPr/>
          </a:p>
          <a:p>
            <a:pPr marL="342900" lvl="0" indent="-342900" algn="just" rtl="0">
              <a:spcBef>
                <a:spcPts val="480"/>
              </a:spcBef>
              <a:spcAft>
                <a:spcPts val="0"/>
              </a:spcAft>
              <a:buClr>
                <a:schemeClr val="dk1"/>
              </a:buClr>
              <a:buSzPts val="2400"/>
              <a:buFont typeface="Noto Sans Symbols"/>
              <a:buChar char="▪"/>
            </a:pPr>
            <a:r>
              <a:rPr lang="en-US" sz="2400" b="1"/>
              <a:t>Impairment of speaking and writing skills,</a:t>
            </a:r>
            <a:endParaRPr sz="24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3"/>
          <p:cNvSpPr txBox="1">
            <a:spLocks noGrp="1"/>
          </p:cNvSpPr>
          <p:nvPr>
            <p:ph type="title"/>
          </p:nvPr>
        </p:nvSpPr>
        <p:spPr>
          <a:xfrm>
            <a:off x="-36512" y="-99392"/>
            <a:ext cx="9145016" cy="8640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400"/>
              <a:buFont typeface="Calibri"/>
              <a:buNone/>
            </a:pPr>
            <a:r>
              <a:rPr lang="en-US" sz="2400" b="1">
                <a:solidFill>
                  <a:srgbClr val="C00000"/>
                </a:solidFill>
              </a:rPr>
              <a:t>The dangers that await children and adolescents related to game addiction</a:t>
            </a:r>
            <a:endParaRPr sz="2400"/>
          </a:p>
        </p:txBody>
      </p:sp>
      <p:sp>
        <p:nvSpPr>
          <p:cNvPr id="407" name="Google Shape;407;p43"/>
          <p:cNvSpPr txBox="1">
            <a:spLocks noGrp="1"/>
          </p:cNvSpPr>
          <p:nvPr>
            <p:ph type="body" idx="1"/>
          </p:nvPr>
        </p:nvSpPr>
        <p:spPr>
          <a:xfrm>
            <a:off x="4048" y="809328"/>
            <a:ext cx="9036496" cy="6048672"/>
          </a:xfrm>
          <a:prstGeom prst="rect">
            <a:avLst/>
          </a:prstGeom>
          <a:solidFill>
            <a:schemeClr val="lt2"/>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200"/>
              <a:buNone/>
            </a:pPr>
            <a:endParaRPr sz="2200" b="1"/>
          </a:p>
          <a:p>
            <a:pPr marL="342900" lvl="0" indent="-342900" algn="just" rtl="0">
              <a:spcBef>
                <a:spcPts val="440"/>
              </a:spcBef>
              <a:spcAft>
                <a:spcPts val="0"/>
              </a:spcAft>
              <a:buClr>
                <a:schemeClr val="dk1"/>
              </a:buClr>
              <a:buSzPts val="2200"/>
              <a:buFont typeface="Noto Sans Symbols"/>
              <a:buChar char="▪"/>
            </a:pPr>
            <a:r>
              <a:rPr lang="en-US" sz="2200" b="1"/>
              <a:t>As the games become more colourful and attractive against the stagnation of life, the child becomes increasingly lonely and has communication problems, and his relations with people deteriorate,</a:t>
            </a:r>
            <a:endParaRPr/>
          </a:p>
          <a:p>
            <a:pPr marL="342900" lvl="0" indent="-342900" algn="just" rtl="0">
              <a:spcBef>
                <a:spcPts val="440"/>
              </a:spcBef>
              <a:spcAft>
                <a:spcPts val="0"/>
              </a:spcAft>
              <a:buClr>
                <a:schemeClr val="dk1"/>
              </a:buClr>
              <a:buSzPts val="2200"/>
              <a:buFont typeface="Noto Sans Symbols"/>
              <a:buChar char="▪"/>
            </a:pPr>
            <a:r>
              <a:rPr lang="en-US" sz="2200" b="1"/>
              <a:t>Exposure to the activities of some groups or organizations,</a:t>
            </a:r>
            <a:endParaRPr/>
          </a:p>
          <a:p>
            <a:pPr marL="342900" lvl="0" indent="-342900" algn="just" rtl="0">
              <a:spcBef>
                <a:spcPts val="440"/>
              </a:spcBef>
              <a:spcAft>
                <a:spcPts val="0"/>
              </a:spcAft>
              <a:buClr>
                <a:schemeClr val="dk1"/>
              </a:buClr>
              <a:buSzPts val="2200"/>
              <a:buFont typeface="Noto Sans Symbols"/>
              <a:buChar char="▪"/>
            </a:pPr>
            <a:r>
              <a:rPr lang="en-US" sz="2200" b="1"/>
              <a:t>Exposure to subliminal messages,</a:t>
            </a:r>
            <a:endParaRPr/>
          </a:p>
          <a:p>
            <a:pPr marL="342900" lvl="0" indent="-342900" algn="just" rtl="0">
              <a:spcBef>
                <a:spcPts val="440"/>
              </a:spcBef>
              <a:spcAft>
                <a:spcPts val="0"/>
              </a:spcAft>
              <a:buClr>
                <a:schemeClr val="dk1"/>
              </a:buClr>
              <a:buSzPts val="2200"/>
              <a:buFont typeface="Noto Sans Symbols"/>
              <a:buChar char="▪"/>
            </a:pPr>
            <a:r>
              <a:rPr lang="en-US" sz="2200" b="1"/>
              <a:t>Deterioration of eating habits,</a:t>
            </a:r>
            <a:endParaRPr/>
          </a:p>
          <a:p>
            <a:pPr marL="342900" lvl="0" indent="-342900" algn="just" rtl="0">
              <a:spcBef>
                <a:spcPts val="440"/>
              </a:spcBef>
              <a:spcAft>
                <a:spcPts val="0"/>
              </a:spcAft>
              <a:buClr>
                <a:schemeClr val="dk1"/>
              </a:buClr>
              <a:buSzPts val="2200"/>
              <a:buFont typeface="Noto Sans Symbols"/>
              <a:buChar char="▪"/>
            </a:pPr>
            <a:r>
              <a:rPr lang="en-US" sz="2200" b="1"/>
              <a:t>The emergence of chronic diseases such as obesity,</a:t>
            </a:r>
            <a:endParaRPr/>
          </a:p>
          <a:p>
            <a:pPr marL="342900" lvl="0" indent="-342900" algn="just" rtl="0">
              <a:spcBef>
                <a:spcPts val="440"/>
              </a:spcBef>
              <a:spcAft>
                <a:spcPts val="0"/>
              </a:spcAft>
              <a:buClr>
                <a:schemeClr val="dk1"/>
              </a:buClr>
              <a:buSzPts val="2200"/>
              <a:buFont typeface="Noto Sans Symbols"/>
              <a:buChar char="▪"/>
            </a:pPr>
            <a:r>
              <a:rPr lang="en-US" sz="2200" b="1"/>
              <a:t>Experiencing psychological disorders such as depression, anxiety disorder,</a:t>
            </a:r>
            <a:endParaRPr/>
          </a:p>
          <a:p>
            <a:pPr marL="342900" lvl="0" indent="-342900" algn="just" rtl="0">
              <a:spcBef>
                <a:spcPts val="440"/>
              </a:spcBef>
              <a:spcAft>
                <a:spcPts val="0"/>
              </a:spcAft>
              <a:buClr>
                <a:schemeClr val="dk1"/>
              </a:buClr>
              <a:buSzPts val="2200"/>
              <a:buFont typeface="Noto Sans Symbols"/>
              <a:buChar char="▪"/>
            </a:pPr>
            <a:r>
              <a:rPr lang="en-US" sz="2200" b="1"/>
              <a:t>Confusion about the values to be acquired,</a:t>
            </a:r>
            <a:endParaRPr/>
          </a:p>
          <a:p>
            <a:pPr marL="342900" lvl="0" indent="-342900" algn="just" rtl="0">
              <a:spcBef>
                <a:spcPts val="440"/>
              </a:spcBef>
              <a:spcAft>
                <a:spcPts val="0"/>
              </a:spcAft>
              <a:buClr>
                <a:schemeClr val="dk1"/>
              </a:buClr>
              <a:buSzPts val="2200"/>
              <a:buFont typeface="Noto Sans Symbols"/>
              <a:buChar char="▪"/>
            </a:pPr>
            <a:r>
              <a:rPr lang="en-US" sz="2200" b="1"/>
              <a:t>The emergence of problems in the formation of ego ideals,</a:t>
            </a:r>
            <a:endParaRPr/>
          </a:p>
          <a:p>
            <a:pPr marL="342900" lvl="0" indent="-342900" algn="just" rtl="0">
              <a:spcBef>
                <a:spcPts val="440"/>
              </a:spcBef>
              <a:spcAft>
                <a:spcPts val="0"/>
              </a:spcAft>
              <a:buClr>
                <a:schemeClr val="dk1"/>
              </a:buClr>
              <a:buSzPts val="2200"/>
              <a:buFont typeface="Noto Sans Symbols"/>
              <a:buChar char="▪"/>
            </a:pPr>
            <a:r>
              <a:rPr lang="en-US" sz="2200" b="1"/>
              <a:t>No need to continue education due to making money in digital games,</a:t>
            </a:r>
            <a:endParaRPr/>
          </a:p>
          <a:p>
            <a:pPr marL="342900" lvl="0" indent="-342900" algn="just" rtl="0">
              <a:spcBef>
                <a:spcPts val="440"/>
              </a:spcBef>
              <a:spcAft>
                <a:spcPts val="0"/>
              </a:spcAft>
              <a:buClr>
                <a:schemeClr val="dk1"/>
              </a:buClr>
              <a:buSzPts val="2200"/>
              <a:buFont typeface="Noto Sans Symbols"/>
              <a:buChar char="▪"/>
            </a:pPr>
            <a:r>
              <a:rPr lang="en-US" sz="2200" b="1"/>
              <a:t>Gaining the habit of gambling,</a:t>
            </a:r>
            <a:endParaRPr/>
          </a:p>
          <a:p>
            <a:pPr marL="342900" lvl="0" indent="-342900" algn="just" rtl="0">
              <a:spcBef>
                <a:spcPts val="440"/>
              </a:spcBef>
              <a:spcAft>
                <a:spcPts val="0"/>
              </a:spcAft>
              <a:buClr>
                <a:schemeClr val="dk1"/>
              </a:buClr>
              <a:buSzPts val="2200"/>
              <a:buFont typeface="Noto Sans Symbols"/>
              <a:buChar char="▪"/>
            </a:pPr>
            <a:r>
              <a:rPr lang="en-US" sz="2200" b="1"/>
              <a:t>It harms the economic situation of the family.</a:t>
            </a:r>
            <a:endParaRPr/>
          </a:p>
          <a:p>
            <a:pPr marL="0" lvl="0" indent="0" algn="just" rtl="0">
              <a:spcBef>
                <a:spcPts val="320"/>
              </a:spcBef>
              <a:spcAft>
                <a:spcPts val="0"/>
              </a:spcAft>
              <a:buClr>
                <a:schemeClr val="dk1"/>
              </a:buClr>
              <a:buSzPts val="1600"/>
              <a:buNone/>
            </a:pPr>
            <a:endParaRPr sz="16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sz="3600" b="1">
                <a:solidFill>
                  <a:srgbClr val="C00000"/>
                </a:solidFill>
              </a:rPr>
              <a:t>b) How should digital games be used to support the development of the child?</a:t>
            </a:r>
            <a:endParaRPr b="1">
              <a:solidFill>
                <a:srgbClr val="C00000"/>
              </a:solidFill>
            </a:endParaRPr>
          </a:p>
        </p:txBody>
      </p:sp>
      <p:sp>
        <p:nvSpPr>
          <p:cNvPr id="413" name="Google Shape;413;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400"/>
              <a:buFont typeface="Noto Sans Symbols"/>
              <a:buChar char="▪"/>
            </a:pPr>
            <a:r>
              <a:rPr lang="en-US" sz="2400"/>
              <a:t>Training on digital literacy for the use of digital games can be provided.</a:t>
            </a:r>
            <a:endParaRPr/>
          </a:p>
          <a:p>
            <a:pPr marL="342900" lvl="0" indent="-342900" algn="just" rtl="0">
              <a:spcBef>
                <a:spcPts val="480"/>
              </a:spcBef>
              <a:spcAft>
                <a:spcPts val="0"/>
              </a:spcAft>
              <a:buClr>
                <a:schemeClr val="dk1"/>
              </a:buClr>
              <a:buSzPts val="2400"/>
              <a:buFont typeface="Noto Sans Symbols"/>
              <a:buChar char="▪"/>
            </a:pPr>
            <a:r>
              <a:rPr lang="en-US" sz="2400"/>
              <a:t>Digital games can be used interactively, under the guidance of adults, in a way that does not adversely affect the daily life order, provided that they are suitable for the development level of the child and limited to certain periods.</a:t>
            </a:r>
            <a:endParaRPr/>
          </a:p>
          <a:p>
            <a:pPr marL="342900" lvl="0" indent="-342900" algn="just" rtl="0">
              <a:spcBef>
                <a:spcPts val="480"/>
              </a:spcBef>
              <a:spcAft>
                <a:spcPts val="0"/>
              </a:spcAft>
              <a:buClr>
                <a:schemeClr val="dk1"/>
              </a:buClr>
              <a:buSzPts val="2400"/>
              <a:buFont typeface="Noto Sans Symbols"/>
              <a:buChar char="▪"/>
            </a:pPr>
            <a:r>
              <a:rPr lang="en-US" sz="2400"/>
              <a:t>Games that educate while entertaining should be preferred.</a:t>
            </a:r>
            <a:endParaRPr/>
          </a:p>
          <a:p>
            <a:pPr marL="342900" lvl="0" indent="-342900" algn="just" rtl="0">
              <a:spcBef>
                <a:spcPts val="480"/>
              </a:spcBef>
              <a:spcAft>
                <a:spcPts val="0"/>
              </a:spcAft>
              <a:buClr>
                <a:schemeClr val="dk1"/>
              </a:buClr>
              <a:buSzPts val="2400"/>
              <a:buFont typeface="Noto Sans Symbols"/>
              <a:buChar char="▪"/>
            </a:pPr>
            <a:r>
              <a:rPr lang="en-US" sz="2400"/>
              <a:t>Families can apply by establishing a national website that states the content and age-appropriateness of the games.</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QUESTION "AM I AT RISK OF ADDICTION </a:t>
            </a:r>
            <a:r>
              <a:rPr lang="en-US" sz="2000" b="1"/>
              <a:t>[17] </a:t>
            </a:r>
            <a:r>
              <a:rPr lang="en-US" b="1">
                <a:solidFill>
                  <a:srgbClr val="C00000"/>
                </a:solidFill>
              </a:rPr>
              <a:t>?"</a:t>
            </a:r>
            <a:endParaRPr b="1">
              <a:solidFill>
                <a:srgbClr val="C00000"/>
              </a:solidFill>
            </a:endParaRPr>
          </a:p>
        </p:txBody>
      </p:sp>
      <p:sp>
        <p:nvSpPr>
          <p:cNvPr id="419" name="Google Shape;419;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a:t>I am constantly thinking about my current game and when I can play again.</a:t>
            </a:r>
            <a:endParaRPr/>
          </a:p>
          <a:p>
            <a:pPr marL="342900" lvl="0" indent="-342900" algn="l" rtl="0">
              <a:spcBef>
                <a:spcPts val="448"/>
              </a:spcBef>
              <a:spcAft>
                <a:spcPts val="0"/>
              </a:spcAft>
              <a:buClr>
                <a:schemeClr val="dk1"/>
              </a:buClr>
              <a:buSzPct val="100000"/>
              <a:buChar char="•"/>
            </a:pPr>
            <a:r>
              <a:rPr lang="en-US"/>
              <a:t>I spend more time playing than I used to. </a:t>
            </a:r>
            <a:endParaRPr/>
          </a:p>
          <a:p>
            <a:pPr marL="342900" lvl="0" indent="-342900" algn="l" rtl="0">
              <a:spcBef>
                <a:spcPts val="448"/>
              </a:spcBef>
              <a:spcAft>
                <a:spcPts val="0"/>
              </a:spcAft>
              <a:buClr>
                <a:schemeClr val="dk1"/>
              </a:buClr>
              <a:buSzPct val="100000"/>
              <a:buChar char="•"/>
            </a:pPr>
            <a:r>
              <a:rPr lang="en-US"/>
              <a:t>The time I play every day is getting longer and longer.</a:t>
            </a:r>
            <a:endParaRPr/>
          </a:p>
          <a:p>
            <a:pPr marL="342900" lvl="0" indent="-342900" algn="l" rtl="0">
              <a:spcBef>
                <a:spcPts val="448"/>
              </a:spcBef>
              <a:spcAft>
                <a:spcPts val="0"/>
              </a:spcAft>
              <a:buClr>
                <a:schemeClr val="dk1"/>
              </a:buClr>
              <a:buSzPct val="100000"/>
              <a:buChar char="•"/>
            </a:pPr>
            <a:r>
              <a:rPr lang="en-US"/>
              <a:t>I don't let my play time be limited. </a:t>
            </a:r>
            <a:endParaRPr/>
          </a:p>
          <a:p>
            <a:pPr marL="342900" lvl="0" indent="-342900" algn="l" rtl="0">
              <a:spcBef>
                <a:spcPts val="448"/>
              </a:spcBef>
              <a:spcAft>
                <a:spcPts val="0"/>
              </a:spcAft>
              <a:buClr>
                <a:schemeClr val="dk1"/>
              </a:buClr>
              <a:buSzPct val="100000"/>
              <a:buChar char="•"/>
            </a:pPr>
            <a:r>
              <a:rPr lang="en-US"/>
              <a:t>I find ways to be able to play again.</a:t>
            </a:r>
            <a:endParaRPr/>
          </a:p>
          <a:p>
            <a:pPr marL="342900" lvl="0" indent="-342900" algn="l" rtl="0">
              <a:spcBef>
                <a:spcPts val="448"/>
              </a:spcBef>
              <a:spcAft>
                <a:spcPts val="0"/>
              </a:spcAft>
              <a:buClr>
                <a:schemeClr val="dk1"/>
              </a:buClr>
              <a:buSzPct val="100000"/>
              <a:buChar char="•"/>
            </a:pPr>
            <a:r>
              <a:rPr lang="en-US"/>
              <a:t>I get restless, cranky, irritable or depressed if I can't play for a long time.</a:t>
            </a:r>
            <a:endParaRPr/>
          </a:p>
          <a:p>
            <a:pPr marL="342900" lvl="0" indent="-342900" algn="l" rtl="0">
              <a:spcBef>
                <a:spcPts val="448"/>
              </a:spcBef>
              <a:spcAft>
                <a:spcPts val="0"/>
              </a:spcAft>
              <a:buClr>
                <a:schemeClr val="dk1"/>
              </a:buClr>
              <a:buSzPct val="100000"/>
              <a:buChar char="•"/>
            </a:pPr>
            <a:r>
              <a:rPr lang="en-US"/>
              <a:t>I usually play longer than I intended when I started the game.</a:t>
            </a:r>
            <a:endParaRPr/>
          </a:p>
          <a:p>
            <a:pPr marL="342900" lvl="0" indent="-342900" algn="l" rtl="0">
              <a:spcBef>
                <a:spcPts val="448"/>
              </a:spcBef>
              <a:spcAft>
                <a:spcPts val="0"/>
              </a:spcAft>
              <a:buClr>
                <a:schemeClr val="dk1"/>
              </a:buClr>
              <a:buSzPct val="100000"/>
              <a:buChar char="•"/>
            </a:pPr>
            <a:r>
              <a:rPr lang="en-US"/>
              <a:t>I don't care if school, my work, my relationship or my friendships suffer because I play so much.</a:t>
            </a:r>
            <a:endParaRPr/>
          </a:p>
          <a:p>
            <a:pPr marL="342900" lvl="0" indent="-342900" algn="l" rtl="0">
              <a:spcBef>
                <a:spcPts val="448"/>
              </a:spcBef>
              <a:spcAft>
                <a:spcPts val="0"/>
              </a:spcAft>
              <a:buClr>
                <a:schemeClr val="dk1"/>
              </a:buClr>
              <a:buSzPct val="100000"/>
              <a:buChar char="•"/>
            </a:pPr>
            <a:r>
              <a:rPr lang="en-US"/>
              <a:t>I hide how much time I spend playing. If I have to, I also lie.</a:t>
            </a:r>
            <a:endParaRPr/>
          </a:p>
          <a:p>
            <a:pPr marL="342900" lvl="0" indent="-342900" algn="l" rtl="0">
              <a:spcBef>
                <a:spcPts val="448"/>
              </a:spcBef>
              <a:spcAft>
                <a:spcPts val="0"/>
              </a:spcAft>
              <a:buClr>
                <a:schemeClr val="dk1"/>
              </a:buClr>
              <a:buSzPct val="100000"/>
              <a:buChar char="•"/>
            </a:pPr>
            <a:r>
              <a:rPr lang="en-US"/>
              <a:t>I'd rather play than deal with problems in my life.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6"/>
          <p:cNvSpPr txBox="1">
            <a:spLocks noGrp="1"/>
          </p:cNvSpPr>
          <p:nvPr>
            <p:ph type="title"/>
          </p:nvPr>
        </p:nvSpPr>
        <p:spPr>
          <a:xfrm>
            <a:off x="395536" y="-27384"/>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Gaming Disorder Scale for Adolescents [20]</a:t>
            </a:r>
            <a:endParaRPr sz="2800" b="1">
              <a:solidFill>
                <a:srgbClr val="C00000"/>
              </a:solidFill>
            </a:endParaRPr>
          </a:p>
        </p:txBody>
      </p:sp>
      <p:pic>
        <p:nvPicPr>
          <p:cNvPr id="425" name="Google Shape;425;p46"/>
          <p:cNvPicPr preferRelativeResize="0">
            <a:picLocks noGrp="1"/>
          </p:cNvPicPr>
          <p:nvPr>
            <p:ph type="body" idx="1"/>
          </p:nvPr>
        </p:nvPicPr>
        <p:blipFill rotWithShape="1">
          <a:blip r:embed="rId3">
            <a:alphaModFix/>
          </a:blip>
          <a:srcRect t="12479" r="30430" b="21841"/>
          <a:stretch/>
        </p:blipFill>
        <p:spPr>
          <a:xfrm>
            <a:off x="7809" y="697429"/>
            <a:ext cx="9172703" cy="4963819"/>
          </a:xfrm>
          <a:prstGeom prst="rect">
            <a:avLst/>
          </a:prstGeom>
          <a:noFill/>
          <a:ln>
            <a:noFill/>
          </a:ln>
        </p:spPr>
      </p:pic>
      <p:pic>
        <p:nvPicPr>
          <p:cNvPr id="426" name="Google Shape;426;p46"/>
          <p:cNvPicPr preferRelativeResize="0"/>
          <p:nvPr/>
        </p:nvPicPr>
        <p:blipFill rotWithShape="1">
          <a:blip r:embed="rId4">
            <a:alphaModFix/>
          </a:blip>
          <a:srcRect t="85882" b="6582"/>
          <a:stretch/>
        </p:blipFill>
        <p:spPr>
          <a:xfrm>
            <a:off x="-41481" y="6021288"/>
            <a:ext cx="9252520" cy="419100"/>
          </a:xfrm>
          <a:prstGeom prst="rect">
            <a:avLst/>
          </a:prstGeom>
          <a:noFill/>
          <a:ln>
            <a:noFill/>
          </a:ln>
        </p:spPr>
      </p:pic>
      <p:sp>
        <p:nvSpPr>
          <p:cNvPr id="427" name="Google Shape;427;p46"/>
          <p:cNvSpPr/>
          <p:nvPr/>
        </p:nvSpPr>
        <p:spPr>
          <a:xfrm>
            <a:off x="19878" y="6423719"/>
            <a:ext cx="9124122"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Calibri"/>
                <a:ea typeface="Calibri"/>
                <a:cs typeface="Calibri"/>
                <a:sym typeface="Calibri"/>
              </a:rPr>
              <a:t>Paschke K, Austermann MI, Thomasius R. Assessing ICD-11 Gaming Disorder in Adolescent Gamers: Development and Validation of the Gaming Disorder Scale for Adolescents (GADIS-A). J Clin Med. 2020 Apr 2;9(4):993. doi: 10.3390/jcm9040993. PMID: 32252305; PMCID: PMC7230491.</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7"/>
          <p:cNvSpPr txBox="1">
            <a:spLocks noGrp="1"/>
          </p:cNvSpPr>
          <p:nvPr>
            <p:ph type="title"/>
          </p:nvPr>
        </p:nvSpPr>
        <p:spPr>
          <a:xfrm>
            <a:off x="323528" y="188640"/>
            <a:ext cx="8686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In General: Tips for controlled handling </a:t>
            </a:r>
            <a:endParaRPr>
              <a:solidFill>
                <a:srgbClr val="C00000"/>
              </a:solidFill>
            </a:endParaRPr>
          </a:p>
        </p:txBody>
      </p:sp>
      <p:sp>
        <p:nvSpPr>
          <p:cNvPr id="433" name="Google Shape;433;p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rules for medium consumption</a:t>
            </a:r>
            <a:endParaRPr/>
          </a:p>
          <a:p>
            <a:pPr marL="342900" lvl="0" indent="-342900" algn="l" rtl="0">
              <a:spcBef>
                <a:spcPts val="640"/>
              </a:spcBef>
              <a:spcAft>
                <a:spcPts val="0"/>
              </a:spcAft>
              <a:buClr>
                <a:schemeClr val="dk1"/>
              </a:buClr>
              <a:buSzPts val="3200"/>
              <a:buChar char="•"/>
            </a:pPr>
            <a:r>
              <a:rPr lang="en-US"/>
              <a:t>do not exceed 1.5 hours/day</a:t>
            </a:r>
            <a:endParaRPr/>
          </a:p>
          <a:p>
            <a:pPr marL="342900" lvl="0" indent="-342900" algn="l" rtl="0">
              <a:spcBef>
                <a:spcPts val="640"/>
              </a:spcBef>
              <a:spcAft>
                <a:spcPts val="0"/>
              </a:spcAft>
              <a:buClr>
                <a:schemeClr val="dk1"/>
              </a:buClr>
              <a:buSzPts val="3200"/>
              <a:buChar char="•"/>
            </a:pPr>
            <a:r>
              <a:rPr lang="en-US"/>
              <a:t>between the days always play-free days </a:t>
            </a:r>
            <a:endParaRPr/>
          </a:p>
          <a:p>
            <a:pPr marL="342900" lvl="0" indent="-342900" algn="l" rtl="0">
              <a:spcBef>
                <a:spcPts val="640"/>
              </a:spcBef>
              <a:spcAft>
                <a:spcPts val="0"/>
              </a:spcAft>
              <a:buClr>
                <a:schemeClr val="dk1"/>
              </a:buClr>
              <a:buSzPts val="3200"/>
              <a:buChar char="•"/>
            </a:pPr>
            <a:r>
              <a:rPr lang="en-US"/>
              <a:t>games according to the age of the child</a:t>
            </a:r>
            <a:endParaRPr/>
          </a:p>
          <a:p>
            <a:pPr marL="342900" lvl="0" indent="-342900" algn="l" rtl="0">
              <a:spcBef>
                <a:spcPts val="640"/>
              </a:spcBef>
              <a:spcAft>
                <a:spcPts val="0"/>
              </a:spcAft>
              <a:buClr>
                <a:schemeClr val="dk1"/>
              </a:buClr>
              <a:buSzPts val="3200"/>
              <a:buChar char="•"/>
            </a:pPr>
            <a:r>
              <a:rPr lang="en-US"/>
              <a:t>information about the game content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8"/>
          <p:cNvSpPr txBox="1">
            <a:spLocks noGrp="1"/>
          </p:cNvSpPr>
          <p:nvPr>
            <p:ph type="title"/>
          </p:nvPr>
        </p:nvSpPr>
        <p:spPr>
          <a:xfrm>
            <a:off x="467544" y="202630"/>
            <a:ext cx="8229600" cy="922114"/>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rgbClr val="C00000"/>
              </a:buClr>
              <a:buSzPts val="2000"/>
              <a:buFont typeface="Calibri"/>
              <a:buNone/>
            </a:pPr>
            <a:r>
              <a:rPr lang="en-US" sz="2000" b="1">
                <a:solidFill>
                  <a:srgbClr val="C00000"/>
                </a:solidFill>
              </a:rPr>
              <a:t>Test 1: Game addiction test for teenagers. The following test is intended for teenagers and is based on the diagnostic criteria of "Internet Gaming Disorder" (according to the diagnostic manual "DSM-V").</a:t>
            </a:r>
            <a:br>
              <a:rPr lang="en-US" sz="2000">
                <a:solidFill>
                  <a:srgbClr val="C00000"/>
                </a:solidFill>
              </a:rPr>
            </a:br>
            <a:endParaRPr sz="2000">
              <a:solidFill>
                <a:srgbClr val="C00000"/>
              </a:solidFill>
            </a:endParaRPr>
          </a:p>
        </p:txBody>
      </p:sp>
      <p:sp>
        <p:nvSpPr>
          <p:cNvPr id="439" name="Google Shape;439;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48"/>
          <p:cNvSpPr/>
          <p:nvPr/>
        </p:nvSpPr>
        <p:spPr>
          <a:xfrm>
            <a:off x="2695575" y="157638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48"/>
          <p:cNvSpPr/>
          <p:nvPr/>
        </p:nvSpPr>
        <p:spPr>
          <a:xfrm>
            <a:off x="2709863" y="1497013"/>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 name="Google Shape;517;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48"/>
          <p:cNvSpPr/>
          <p:nvPr/>
        </p:nvSpPr>
        <p:spPr>
          <a:xfrm>
            <a:off x="3597275" y="147955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48"/>
          <p:cNvSpPr/>
          <p:nvPr/>
        </p:nvSpPr>
        <p:spPr>
          <a:xfrm>
            <a:off x="3505200" y="160020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7" name="Google Shape;547;p48"/>
          <p:cNvGrpSpPr/>
          <p:nvPr/>
        </p:nvGrpSpPr>
        <p:grpSpPr>
          <a:xfrm>
            <a:off x="467544" y="1268760"/>
            <a:ext cx="8136904" cy="5544616"/>
            <a:chOff x="1691680" y="1124744"/>
            <a:chExt cx="5403700" cy="4064000"/>
          </a:xfrm>
        </p:grpSpPr>
        <p:graphicFrame>
          <p:nvGraphicFramePr>
            <p:cNvPr id="548" name="Google Shape;548;p48"/>
            <p:cNvGraphicFramePr/>
            <p:nvPr/>
          </p:nvGraphicFramePr>
          <p:xfrm>
            <a:off x="1691680" y="1124744"/>
            <a:ext cx="2649537" cy="4064000"/>
          </p:xfrm>
          <a:graphic>
            <a:graphicData uri="http://schemas.openxmlformats.org/presentationml/2006/ole">
              <mc:AlternateContent xmlns:mc="http://schemas.openxmlformats.org/markup-compatibility/2006">
                <mc:Choice xmlns:v="urn:schemas-microsoft-com:vml" Requires="v">
                  <p:oleObj r:id="rId3" imgW="2649537" imgH="4064000" progId="Word.Document.12">
                    <p:embed/>
                  </p:oleObj>
                </mc:Choice>
                <mc:Fallback>
                  <p:oleObj r:id="rId3" imgW="2649537" imgH="4064000" progId="Word.Document.12">
                    <p:embed/>
                    <p:pic>
                      <p:nvPicPr>
                        <p:cNvPr id="548" name="Google Shape;548;p48"/>
                        <p:cNvPicPr preferRelativeResize="0"/>
                        <p:nvPr/>
                      </p:nvPicPr>
                      <p:blipFill rotWithShape="1">
                        <a:blip r:embed="rId4">
                          <a:alphaModFix/>
                        </a:blip>
                        <a:srcRect/>
                        <a:stretch/>
                      </p:blipFill>
                      <p:spPr>
                        <a:xfrm>
                          <a:off x="1691680" y="1124744"/>
                          <a:ext cx="2649537" cy="4064000"/>
                        </a:xfrm>
                        <a:prstGeom prst="rect">
                          <a:avLst/>
                        </a:prstGeom>
                        <a:noFill/>
                        <a:ln>
                          <a:noFill/>
                        </a:ln>
                      </p:spPr>
                    </p:pic>
                  </p:oleObj>
                </mc:Fallback>
              </mc:AlternateContent>
            </a:graphicData>
          </a:graphic>
        </p:graphicFrame>
        <p:graphicFrame>
          <p:nvGraphicFramePr>
            <p:cNvPr id="549" name="Google Shape;549;p48"/>
            <p:cNvGraphicFramePr/>
            <p:nvPr/>
          </p:nvGraphicFramePr>
          <p:xfrm>
            <a:off x="4379167" y="1124744"/>
            <a:ext cx="2716213" cy="4064000"/>
          </p:xfrm>
          <a:graphic>
            <a:graphicData uri="http://schemas.openxmlformats.org/presentationml/2006/ole">
              <mc:AlternateContent xmlns:mc="http://schemas.openxmlformats.org/markup-compatibility/2006">
                <mc:Choice xmlns:v="urn:schemas-microsoft-com:vml" Requires="v">
                  <p:oleObj r:id="rId5" imgW="2716213" imgH="4064000" progId="Word.Document.12">
                    <p:embed/>
                  </p:oleObj>
                </mc:Choice>
                <mc:Fallback>
                  <p:oleObj r:id="rId5" imgW="2716213" imgH="4064000" progId="Word.Document.12">
                    <p:embed/>
                    <p:pic>
                      <p:nvPicPr>
                        <p:cNvPr id="549" name="Google Shape;549;p48"/>
                        <p:cNvPicPr preferRelativeResize="0"/>
                        <p:nvPr/>
                      </p:nvPicPr>
                      <p:blipFill rotWithShape="1">
                        <a:blip r:embed="rId6">
                          <a:alphaModFix/>
                        </a:blip>
                        <a:srcRect/>
                        <a:stretch/>
                      </p:blipFill>
                      <p:spPr>
                        <a:xfrm>
                          <a:off x="4379167" y="1124744"/>
                          <a:ext cx="2716213" cy="4064000"/>
                        </a:xfrm>
                        <a:prstGeom prst="rect">
                          <a:avLst/>
                        </a:prstGeom>
                        <a:noFill/>
                        <a:ln>
                          <a:noFill/>
                        </a:ln>
                      </p:spPr>
                    </p:pic>
                  </p:oleObj>
                </mc:Fallback>
              </mc:AlternateContent>
            </a:graphicData>
          </a:graphic>
        </p:graphicFrame>
      </p:grpSp>
      <p:pic>
        <p:nvPicPr>
          <p:cNvPr id="1026" name="Picture 2">
            <a:extLst>
              <a:ext uri="{FF2B5EF4-FFF2-40B4-BE49-F238E27FC236}">
                <a16:creationId xmlns:a16="http://schemas.microsoft.com/office/drawing/2014/main" id="{292FC625-2209-2E14-E91A-ED179A735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1117600"/>
            <a:ext cx="2641600" cy="4064000"/>
          </a:xfrm>
          <a:prstGeom prst="rect">
            <a:avLst/>
          </a:prstGeom>
        </p:spPr>
      </p:pic>
      <p:pic>
        <p:nvPicPr>
          <p:cNvPr id="1025" name="Picture 1">
            <a:extLst>
              <a:ext uri="{FF2B5EF4-FFF2-40B4-BE49-F238E27FC236}">
                <a16:creationId xmlns:a16="http://schemas.microsoft.com/office/drawing/2014/main" id="{ACC4D0B5-AE22-143B-E222-3D2790608A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800" y="1117600"/>
            <a:ext cx="2705100" cy="4064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9"/>
          <p:cNvGrpSpPr/>
          <p:nvPr/>
        </p:nvGrpSpPr>
        <p:grpSpPr>
          <a:xfrm>
            <a:off x="395536" y="1412776"/>
            <a:ext cx="8481122" cy="5433053"/>
            <a:chOff x="683568" y="1412775"/>
            <a:chExt cx="7056785" cy="4064331"/>
          </a:xfrm>
        </p:grpSpPr>
        <p:graphicFrame>
          <p:nvGraphicFramePr>
            <p:cNvPr id="555" name="Google Shape;555;p49"/>
            <p:cNvGraphicFramePr/>
            <p:nvPr/>
          </p:nvGraphicFramePr>
          <p:xfrm>
            <a:off x="683568" y="1412776"/>
            <a:ext cx="3357563" cy="4064000"/>
          </p:xfrm>
          <a:graphic>
            <a:graphicData uri="http://schemas.openxmlformats.org/presentationml/2006/ole">
              <mc:AlternateContent xmlns:mc="http://schemas.openxmlformats.org/markup-compatibility/2006">
                <mc:Choice xmlns:v="urn:schemas-microsoft-com:vml" Requires="v">
                  <p:oleObj r:id="rId3" imgW="3357563" imgH="4064000" progId="Word.Document.12">
                    <p:embed/>
                  </p:oleObj>
                </mc:Choice>
                <mc:Fallback>
                  <p:oleObj r:id="rId3" imgW="3357563" imgH="4064000" progId="Word.Document.12">
                    <p:embed/>
                    <p:pic>
                      <p:nvPicPr>
                        <p:cNvPr id="555" name="Google Shape;555;p49"/>
                        <p:cNvPicPr preferRelativeResize="0"/>
                        <p:nvPr/>
                      </p:nvPicPr>
                      <p:blipFill rotWithShape="1">
                        <a:blip r:embed="rId4">
                          <a:alphaModFix/>
                        </a:blip>
                        <a:srcRect/>
                        <a:stretch/>
                      </p:blipFill>
                      <p:spPr>
                        <a:xfrm>
                          <a:off x="683568" y="1412776"/>
                          <a:ext cx="3357563" cy="4064000"/>
                        </a:xfrm>
                        <a:prstGeom prst="rect">
                          <a:avLst/>
                        </a:prstGeom>
                        <a:noFill/>
                        <a:ln>
                          <a:noFill/>
                        </a:ln>
                      </p:spPr>
                    </p:pic>
                  </p:oleObj>
                </mc:Fallback>
              </mc:AlternateContent>
            </a:graphicData>
          </a:graphic>
        </p:graphicFrame>
        <p:graphicFrame>
          <p:nvGraphicFramePr>
            <p:cNvPr id="556" name="Google Shape;556;p49"/>
            <p:cNvGraphicFramePr/>
            <p:nvPr/>
          </p:nvGraphicFramePr>
          <p:xfrm>
            <a:off x="4067945" y="1412775"/>
            <a:ext cx="3672408" cy="4064331"/>
          </p:xfrm>
          <a:graphic>
            <a:graphicData uri="http://schemas.openxmlformats.org/presentationml/2006/ole">
              <mc:AlternateContent xmlns:mc="http://schemas.openxmlformats.org/markup-compatibility/2006">
                <mc:Choice xmlns:v="urn:schemas-microsoft-com:vml" Requires="v">
                  <p:oleObj r:id="rId5" imgW="3672408" imgH="4064331" progId="Word.Document.12">
                    <p:embed/>
                  </p:oleObj>
                </mc:Choice>
                <mc:Fallback>
                  <p:oleObj r:id="rId5" imgW="3672408" imgH="4064331" progId="Word.Document.12">
                    <p:embed/>
                    <p:pic>
                      <p:nvPicPr>
                        <p:cNvPr id="556" name="Google Shape;556;p49"/>
                        <p:cNvPicPr preferRelativeResize="0"/>
                        <p:nvPr/>
                      </p:nvPicPr>
                      <p:blipFill rotWithShape="1">
                        <a:blip r:embed="rId6">
                          <a:alphaModFix/>
                        </a:blip>
                        <a:srcRect/>
                        <a:stretch/>
                      </p:blipFill>
                      <p:spPr>
                        <a:xfrm>
                          <a:off x="4067945" y="1412775"/>
                          <a:ext cx="3672408" cy="4064331"/>
                        </a:xfrm>
                        <a:prstGeom prst="rect">
                          <a:avLst/>
                        </a:prstGeom>
                        <a:noFill/>
                        <a:ln>
                          <a:noFill/>
                        </a:ln>
                      </p:spPr>
                    </p:pic>
                  </p:oleObj>
                </mc:Fallback>
              </mc:AlternateContent>
            </a:graphicData>
          </a:graphic>
        </p:graphicFrame>
      </p:grpSp>
      <p:sp>
        <p:nvSpPr>
          <p:cNvPr id="557" name="Google Shape;557;p49"/>
          <p:cNvSpPr txBox="1">
            <a:spLocks noGrp="1"/>
          </p:cNvSpPr>
          <p:nvPr>
            <p:ph type="title"/>
          </p:nvPr>
        </p:nvSpPr>
        <p:spPr>
          <a:xfrm>
            <a:off x="518864" y="44624"/>
            <a:ext cx="8229600" cy="11430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rgbClr val="C00000"/>
              </a:buClr>
              <a:buSzPts val="2000"/>
              <a:buFont typeface="Calibri"/>
              <a:buNone/>
            </a:pPr>
            <a:r>
              <a:rPr lang="en-US" sz="2000" b="1">
                <a:solidFill>
                  <a:srgbClr val="C00000"/>
                </a:solidFill>
              </a:rPr>
              <a:t>Test 1: Game addiction test for teenagers. The following test is intended for teenagers and is based on the diagnostic criteria of "Internet Gaming Disorder" (according to the diagnostic manual "DSM-V").</a:t>
            </a:r>
            <a:endParaRPr sz="2000">
              <a:solidFill>
                <a:srgbClr val="C00000"/>
              </a:solidFill>
            </a:endParaRPr>
          </a:p>
        </p:txBody>
      </p:sp>
      <p:pic>
        <p:nvPicPr>
          <p:cNvPr id="2050" name="Picture 2">
            <a:extLst>
              <a:ext uri="{FF2B5EF4-FFF2-40B4-BE49-F238E27FC236}">
                <a16:creationId xmlns:a16="http://schemas.microsoft.com/office/drawing/2014/main" id="{665EF157-AE85-6E6A-8D13-76690D95F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1409700"/>
            <a:ext cx="3352800" cy="4064000"/>
          </a:xfrm>
          <a:prstGeom prst="rect">
            <a:avLst/>
          </a:prstGeom>
        </p:spPr>
      </p:pic>
      <p:pic>
        <p:nvPicPr>
          <p:cNvPr id="2049" name="Picture 1">
            <a:extLst>
              <a:ext uri="{FF2B5EF4-FFF2-40B4-BE49-F238E27FC236}">
                <a16:creationId xmlns:a16="http://schemas.microsoft.com/office/drawing/2014/main" id="{C2101020-C951-CB6A-3C84-98ADB2E83A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0" y="1409700"/>
            <a:ext cx="3670300" cy="4064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0" y="188640"/>
            <a:ext cx="9108504" cy="50405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sz="3600" b="1">
                <a:solidFill>
                  <a:srgbClr val="C00000"/>
                </a:solidFill>
              </a:rPr>
              <a:t>What is a Video Game? </a:t>
            </a:r>
            <a:endParaRPr sz="3600">
              <a:solidFill>
                <a:srgbClr val="C00000"/>
              </a:solidFill>
            </a:endParaRPr>
          </a:p>
        </p:txBody>
      </p:sp>
      <p:sp>
        <p:nvSpPr>
          <p:cNvPr id="119" name="Google Shape;119;p5"/>
          <p:cNvSpPr txBox="1">
            <a:spLocks noGrp="1"/>
          </p:cNvSpPr>
          <p:nvPr>
            <p:ph type="body" idx="1"/>
          </p:nvPr>
        </p:nvSpPr>
        <p:spPr>
          <a:xfrm>
            <a:off x="83771" y="908721"/>
            <a:ext cx="5640357" cy="5688631"/>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00B0F0"/>
              </a:buClr>
              <a:buSzPts val="2000"/>
              <a:buFont typeface="Noto Sans Symbols"/>
              <a:buChar char="▪"/>
            </a:pPr>
            <a:r>
              <a:rPr lang="en-US" sz="2000" b="1">
                <a:solidFill>
                  <a:srgbClr val="00B0F0"/>
                </a:solidFill>
              </a:rPr>
              <a:t>A video game</a:t>
            </a:r>
            <a:r>
              <a:rPr lang="en-US" sz="2000" b="1"/>
              <a:t> </a:t>
            </a:r>
            <a:r>
              <a:rPr lang="en-US" sz="2000"/>
              <a:t>is </a:t>
            </a:r>
            <a:r>
              <a:rPr lang="en-US" sz="2000" b="1">
                <a:solidFill>
                  <a:srgbClr val="00B0F0"/>
                </a:solidFill>
              </a:rPr>
              <a:t>an electronic game </a:t>
            </a:r>
            <a:r>
              <a:rPr lang="en-US" sz="2000"/>
              <a:t>played on a video screen, usually a television or computer monitor through interaction with a user interface.</a:t>
            </a:r>
            <a:endParaRPr/>
          </a:p>
          <a:p>
            <a:pPr marL="0" lvl="0" indent="0" algn="just" rtl="0">
              <a:spcBef>
                <a:spcPts val="400"/>
              </a:spcBef>
              <a:spcAft>
                <a:spcPts val="0"/>
              </a:spcAft>
              <a:buClr>
                <a:schemeClr val="dk1"/>
              </a:buClr>
              <a:buSzPts val="2000"/>
              <a:buNone/>
            </a:pPr>
            <a:endParaRPr sz="2000"/>
          </a:p>
          <a:p>
            <a:pPr marL="342900" lvl="0" indent="-342900" algn="just" rtl="0">
              <a:spcBef>
                <a:spcPts val="400"/>
              </a:spcBef>
              <a:spcAft>
                <a:spcPts val="0"/>
              </a:spcAft>
              <a:buClr>
                <a:srgbClr val="00B0F0"/>
              </a:buClr>
              <a:buSzPts val="2000"/>
              <a:buFont typeface="Noto Sans Symbols"/>
              <a:buChar char="▪"/>
            </a:pPr>
            <a:r>
              <a:rPr lang="en-US" sz="2000" b="1">
                <a:solidFill>
                  <a:srgbClr val="00B0F0"/>
                </a:solidFill>
              </a:rPr>
              <a:t>Video games </a:t>
            </a:r>
            <a:r>
              <a:rPr lang="en-US" sz="2000"/>
              <a:t>can be played online and offline and subdivided into </a:t>
            </a:r>
            <a:r>
              <a:rPr lang="en-US" sz="2000" b="1">
                <a:solidFill>
                  <a:srgbClr val="00B0F0"/>
                </a:solidFill>
              </a:rPr>
              <a:t>computer games</a:t>
            </a:r>
            <a:r>
              <a:rPr lang="en-US" sz="2000"/>
              <a:t>, which are played at home on </a:t>
            </a:r>
            <a:r>
              <a:rPr lang="en-US" sz="2000" b="1"/>
              <a:t>a PC</a:t>
            </a:r>
            <a:r>
              <a:rPr lang="en-US" sz="2000"/>
              <a:t>, and </a:t>
            </a:r>
            <a:r>
              <a:rPr lang="en-US" sz="2000" b="1">
                <a:solidFill>
                  <a:srgbClr val="00B0F0"/>
                </a:solidFill>
              </a:rPr>
              <a:t>console games</a:t>
            </a:r>
            <a:r>
              <a:rPr lang="en-US" sz="2000"/>
              <a:t>, for which you need special equipment, consoles such as the </a:t>
            </a:r>
            <a:r>
              <a:rPr lang="en-US" sz="2000" b="1"/>
              <a:t>PlayStation, Xbox</a:t>
            </a:r>
            <a:r>
              <a:rPr lang="en-US" sz="2000"/>
              <a:t> or </a:t>
            </a:r>
            <a:r>
              <a:rPr lang="en-US" sz="2000" b="1"/>
              <a:t>Wii.</a:t>
            </a:r>
            <a:r>
              <a:rPr lang="en-US" sz="2000"/>
              <a:t> These are often simply connected to the television. Video games can be played on it.</a:t>
            </a:r>
            <a:endParaRPr/>
          </a:p>
          <a:p>
            <a:pPr marL="0" lvl="0" indent="0" algn="just" rtl="0">
              <a:spcBef>
                <a:spcPts val="400"/>
              </a:spcBef>
              <a:spcAft>
                <a:spcPts val="0"/>
              </a:spcAft>
              <a:buClr>
                <a:schemeClr val="dk1"/>
              </a:buClr>
              <a:buSzPts val="2000"/>
              <a:buNone/>
            </a:pPr>
            <a:r>
              <a:rPr lang="en-US" sz="2000"/>
              <a:t> </a:t>
            </a:r>
            <a:endParaRPr/>
          </a:p>
          <a:p>
            <a:pPr marL="342900" lvl="0" indent="-342900" algn="just" rtl="0">
              <a:spcBef>
                <a:spcPts val="400"/>
              </a:spcBef>
              <a:spcAft>
                <a:spcPts val="0"/>
              </a:spcAft>
              <a:buClr>
                <a:schemeClr val="dk1"/>
              </a:buClr>
              <a:buSzPts val="2000"/>
              <a:buFont typeface="Noto Sans Symbols"/>
              <a:buChar char="▪"/>
            </a:pPr>
            <a:r>
              <a:rPr lang="en-US" sz="2000"/>
              <a:t>There are also </a:t>
            </a:r>
            <a:r>
              <a:rPr lang="en-US" sz="2000" b="1">
                <a:solidFill>
                  <a:srgbClr val="00B0F0"/>
                </a:solidFill>
              </a:rPr>
              <a:t>arcade games </a:t>
            </a:r>
            <a:r>
              <a:rPr lang="en-US" sz="2000"/>
              <a:t>that run on coin-operated machines.</a:t>
            </a:r>
            <a:endParaRPr/>
          </a:p>
          <a:p>
            <a:pPr marL="0" lvl="0" indent="0" algn="just" rtl="0">
              <a:spcBef>
                <a:spcPts val="400"/>
              </a:spcBef>
              <a:spcAft>
                <a:spcPts val="0"/>
              </a:spcAft>
              <a:buClr>
                <a:schemeClr val="dk1"/>
              </a:buClr>
              <a:buSzPts val="2000"/>
              <a:buNone/>
            </a:pPr>
            <a:r>
              <a:rPr lang="en-US" sz="2000"/>
              <a:t> </a:t>
            </a:r>
            <a:endParaRPr/>
          </a:p>
          <a:p>
            <a:pPr marL="342900" lvl="0" indent="-342900" algn="just" rtl="0">
              <a:spcBef>
                <a:spcPts val="400"/>
              </a:spcBef>
              <a:spcAft>
                <a:spcPts val="0"/>
              </a:spcAft>
              <a:buClr>
                <a:schemeClr val="dk1"/>
              </a:buClr>
              <a:buSzPts val="2000"/>
              <a:buFont typeface="Noto Sans Symbols"/>
              <a:buChar char="▪"/>
            </a:pPr>
            <a:r>
              <a:rPr lang="en-US" sz="2000"/>
              <a:t>And </a:t>
            </a:r>
            <a:r>
              <a:rPr lang="en-US" sz="2000" b="1">
                <a:solidFill>
                  <a:srgbClr val="00B0F0"/>
                </a:solidFill>
              </a:rPr>
              <a:t>smartphone games</a:t>
            </a:r>
            <a:r>
              <a:rPr lang="en-US" sz="2000"/>
              <a:t>, apps developed for the smartphone.</a:t>
            </a:r>
            <a:endParaRPr/>
          </a:p>
          <a:p>
            <a:pPr marL="342900" lvl="0" indent="-241300" algn="just" rtl="0">
              <a:spcBef>
                <a:spcPts val="320"/>
              </a:spcBef>
              <a:spcAft>
                <a:spcPts val="0"/>
              </a:spcAft>
              <a:buClr>
                <a:schemeClr val="dk1"/>
              </a:buClr>
              <a:buSzPts val="1600"/>
              <a:buFont typeface="Noto Sans Symbols"/>
              <a:buNone/>
            </a:pPr>
            <a:endParaRPr sz="1600" b="1"/>
          </a:p>
        </p:txBody>
      </p:sp>
      <p:pic>
        <p:nvPicPr>
          <p:cNvPr id="120" name="Google Shape;120;p5"/>
          <p:cNvPicPr preferRelativeResize="0"/>
          <p:nvPr/>
        </p:nvPicPr>
        <p:blipFill rotWithShape="1">
          <a:blip r:embed="rId3">
            <a:alphaModFix/>
          </a:blip>
          <a:srcRect b="5442"/>
          <a:stretch/>
        </p:blipFill>
        <p:spPr>
          <a:xfrm>
            <a:off x="0" y="1"/>
            <a:ext cx="827584" cy="826564"/>
          </a:xfrm>
          <a:prstGeom prst="rect">
            <a:avLst/>
          </a:prstGeom>
          <a:noFill/>
          <a:ln>
            <a:noFill/>
          </a:ln>
        </p:spPr>
      </p:pic>
      <p:pic>
        <p:nvPicPr>
          <p:cNvPr id="121" name="Google Shape;121;p5"/>
          <p:cNvPicPr preferRelativeResize="0"/>
          <p:nvPr/>
        </p:nvPicPr>
        <p:blipFill rotWithShape="1">
          <a:blip r:embed="rId4">
            <a:alphaModFix/>
          </a:blip>
          <a:srcRect b="6640"/>
          <a:stretch/>
        </p:blipFill>
        <p:spPr>
          <a:xfrm>
            <a:off x="5863715" y="980728"/>
            <a:ext cx="3096344" cy="3090849"/>
          </a:xfrm>
          <a:prstGeom prst="rect">
            <a:avLst/>
          </a:prstGeom>
          <a:noFill/>
          <a:ln>
            <a:noFill/>
          </a:ln>
        </p:spPr>
      </p:pic>
      <p:pic>
        <p:nvPicPr>
          <p:cNvPr id="122" name="Google Shape;122;p5"/>
          <p:cNvPicPr preferRelativeResize="0"/>
          <p:nvPr/>
        </p:nvPicPr>
        <p:blipFill rotWithShape="1">
          <a:blip r:embed="rId5">
            <a:alphaModFix/>
          </a:blip>
          <a:srcRect b="10133"/>
          <a:stretch/>
        </p:blipFill>
        <p:spPr>
          <a:xfrm>
            <a:off x="5774296" y="4509120"/>
            <a:ext cx="3275181" cy="216444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0"/>
          <p:cNvSpPr txBox="1">
            <a:spLocks noGrp="1"/>
          </p:cNvSpPr>
          <p:nvPr>
            <p:ph type="title"/>
          </p:nvPr>
        </p:nvSpPr>
        <p:spPr>
          <a:xfrm>
            <a:off x="446856" y="44624"/>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rgbClr val="C00000"/>
              </a:buClr>
              <a:buSzPts val="2200"/>
              <a:buFont typeface="Calibri"/>
              <a:buNone/>
            </a:pPr>
            <a:r>
              <a:rPr lang="en-US" sz="2200" b="1">
                <a:solidFill>
                  <a:srgbClr val="C00000"/>
                </a:solidFill>
              </a:rPr>
              <a:t>Test 2: Is my child addicted to computer games? Test whether your child is addicted to computer games or whether you don't have to worry about a gaming or media addiction. </a:t>
            </a:r>
            <a:endParaRPr>
              <a:solidFill>
                <a:srgbClr val="C00000"/>
              </a:solidFill>
            </a:endParaRPr>
          </a:p>
        </p:txBody>
      </p:sp>
      <p:grpSp>
        <p:nvGrpSpPr>
          <p:cNvPr id="563" name="Google Shape;563;p50"/>
          <p:cNvGrpSpPr/>
          <p:nvPr/>
        </p:nvGrpSpPr>
        <p:grpSpPr>
          <a:xfrm>
            <a:off x="107504" y="2767350"/>
            <a:ext cx="8784976" cy="3253938"/>
            <a:chOff x="0" y="1196751"/>
            <a:chExt cx="11700792" cy="5414179"/>
          </a:xfrm>
        </p:grpSpPr>
        <p:graphicFrame>
          <p:nvGraphicFramePr>
            <p:cNvPr id="564" name="Google Shape;564;p50"/>
            <p:cNvGraphicFramePr/>
            <p:nvPr/>
          </p:nvGraphicFramePr>
          <p:xfrm>
            <a:off x="0" y="1196753"/>
            <a:ext cx="5905500" cy="5410200"/>
          </p:xfrm>
          <a:graphic>
            <a:graphicData uri="http://schemas.openxmlformats.org/presentationml/2006/ole">
              <mc:AlternateContent xmlns:mc="http://schemas.openxmlformats.org/markup-compatibility/2006">
                <mc:Choice xmlns:v="urn:schemas-microsoft-com:vml" Requires="v">
                  <p:oleObj r:id="rId3" imgW="5905500" imgH="5410200" progId="Word.Document.12">
                    <p:embed/>
                  </p:oleObj>
                </mc:Choice>
                <mc:Fallback>
                  <p:oleObj r:id="rId3" imgW="5905500" imgH="5410200" progId="Word.Document.12">
                    <p:embed/>
                    <p:pic>
                      <p:nvPicPr>
                        <p:cNvPr id="564" name="Google Shape;564;p50"/>
                        <p:cNvPicPr preferRelativeResize="0"/>
                        <p:nvPr/>
                      </p:nvPicPr>
                      <p:blipFill rotWithShape="1">
                        <a:blip r:embed="rId4">
                          <a:alphaModFix/>
                        </a:blip>
                        <a:srcRect/>
                        <a:stretch/>
                      </p:blipFill>
                      <p:spPr>
                        <a:xfrm>
                          <a:off x="0" y="1196753"/>
                          <a:ext cx="5905500" cy="5410200"/>
                        </a:xfrm>
                        <a:prstGeom prst="rect">
                          <a:avLst/>
                        </a:prstGeom>
                        <a:noFill/>
                        <a:ln>
                          <a:noFill/>
                        </a:ln>
                      </p:spPr>
                    </p:pic>
                  </p:oleObj>
                </mc:Fallback>
              </mc:AlternateContent>
            </a:graphicData>
          </a:graphic>
        </p:graphicFrame>
        <p:graphicFrame>
          <p:nvGraphicFramePr>
            <p:cNvPr id="565" name="Google Shape;565;p50"/>
            <p:cNvGraphicFramePr/>
            <p:nvPr/>
          </p:nvGraphicFramePr>
          <p:xfrm>
            <a:off x="6011316" y="1196751"/>
            <a:ext cx="5689476" cy="5414179"/>
          </p:xfrm>
          <a:graphic>
            <a:graphicData uri="http://schemas.openxmlformats.org/presentationml/2006/ole">
              <mc:AlternateContent xmlns:mc="http://schemas.openxmlformats.org/markup-compatibility/2006">
                <mc:Choice xmlns:v="urn:schemas-microsoft-com:vml" Requires="v">
                  <p:oleObj r:id="rId5" imgW="5689476" imgH="5414179" progId="Word.Document.12">
                    <p:embed/>
                  </p:oleObj>
                </mc:Choice>
                <mc:Fallback>
                  <p:oleObj r:id="rId5" imgW="5689476" imgH="5414179" progId="Word.Document.12">
                    <p:embed/>
                    <p:pic>
                      <p:nvPicPr>
                        <p:cNvPr id="565" name="Google Shape;565;p50"/>
                        <p:cNvPicPr preferRelativeResize="0"/>
                        <p:nvPr/>
                      </p:nvPicPr>
                      <p:blipFill rotWithShape="1">
                        <a:blip r:embed="rId6">
                          <a:alphaModFix/>
                        </a:blip>
                        <a:srcRect/>
                        <a:stretch/>
                      </p:blipFill>
                      <p:spPr>
                        <a:xfrm>
                          <a:off x="6011316" y="1196751"/>
                          <a:ext cx="5689476" cy="5414179"/>
                        </a:xfrm>
                        <a:prstGeom prst="rect">
                          <a:avLst/>
                        </a:prstGeom>
                        <a:noFill/>
                        <a:ln>
                          <a:noFill/>
                        </a:ln>
                      </p:spPr>
                    </p:pic>
                  </p:oleObj>
                </mc:Fallback>
              </mc:AlternateContent>
            </a:graphicData>
          </a:graphic>
        </p:graphicFrame>
      </p:grpSp>
      <p:sp>
        <p:nvSpPr>
          <p:cNvPr id="566" name="Google Shape;566;p50"/>
          <p:cNvSpPr/>
          <p:nvPr/>
        </p:nvSpPr>
        <p:spPr>
          <a:xfrm>
            <a:off x="107504" y="1124745"/>
            <a:ext cx="8784976"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Please answer the following 8 questions in order to identify whether your child is addicted to video games. This survey was created within the scope of the EU project "Log on Back to Real Life". Your answers will be received anonymously and will be treated according to the EU Data Protection Law.</a:t>
            </a:r>
            <a:endParaRPr sz="1800">
              <a:solidFill>
                <a:schemeClr val="dk1"/>
              </a:solidFill>
              <a:latin typeface="Calibri"/>
              <a:ea typeface="Calibri"/>
              <a:cs typeface="Calibri"/>
              <a:sym typeface="Calibri"/>
            </a:endParaRPr>
          </a:p>
        </p:txBody>
      </p:sp>
      <p:pic>
        <p:nvPicPr>
          <p:cNvPr id="3074" name="Picture 2">
            <a:extLst>
              <a:ext uri="{FF2B5EF4-FFF2-40B4-BE49-F238E27FC236}">
                <a16:creationId xmlns:a16="http://schemas.microsoft.com/office/drawing/2014/main" id="{716CA3BC-4B2F-9E60-1B98-FE42ED78C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3800"/>
            <a:ext cx="5905500" cy="5410200"/>
          </a:xfrm>
          <a:prstGeom prst="rect">
            <a:avLst/>
          </a:prstGeom>
        </p:spPr>
      </p:pic>
      <p:pic>
        <p:nvPicPr>
          <p:cNvPr id="3073" name="Picture 1">
            <a:extLst>
              <a:ext uri="{FF2B5EF4-FFF2-40B4-BE49-F238E27FC236}">
                <a16:creationId xmlns:a16="http://schemas.microsoft.com/office/drawing/2014/main" id="{0F95D498-8A31-1745-B92D-13A52DE5A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100" y="1193800"/>
            <a:ext cx="5676900" cy="54102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51"/>
          <p:cNvSpPr txBox="1">
            <a:spLocks noGrp="1"/>
          </p:cNvSpPr>
          <p:nvPr>
            <p:ph type="title"/>
          </p:nvPr>
        </p:nvSpPr>
        <p:spPr>
          <a:xfrm>
            <a:off x="323528" y="44624"/>
            <a:ext cx="8507288" cy="720080"/>
          </a:xfrm>
          <a:prstGeom prst="rect">
            <a:avLst/>
          </a:prstGeom>
          <a:noFill/>
          <a:ln>
            <a:noFill/>
          </a:ln>
        </p:spPr>
        <p:txBody>
          <a:bodyPr spcFirstLastPara="1" wrap="square" lIns="91425" tIns="45700" rIns="91425" bIns="45700" anchor="ctr" anchorCtr="0">
            <a:normAutofit fontScale="90000"/>
          </a:bodyPr>
          <a:lstStyle/>
          <a:p>
            <a:pPr marL="0" lvl="0" indent="0" algn="just" rtl="0">
              <a:spcBef>
                <a:spcPts val="0"/>
              </a:spcBef>
              <a:spcAft>
                <a:spcPts val="0"/>
              </a:spcAft>
              <a:buClr>
                <a:srgbClr val="C00000"/>
              </a:buClr>
              <a:buSzPct val="100000"/>
              <a:buFont typeface="Calibri"/>
              <a:buNone/>
            </a:pPr>
            <a:r>
              <a:rPr lang="en-US" sz="2400" b="1">
                <a:solidFill>
                  <a:srgbClr val="C00000"/>
                </a:solidFill>
              </a:rPr>
              <a:t>3. Test whether your computer gaming is normal or whether you have lost control of it. Am I addicted to computer games?</a:t>
            </a:r>
            <a:r>
              <a:rPr lang="en-US" sz="2400"/>
              <a:t> </a:t>
            </a:r>
            <a:endParaRPr/>
          </a:p>
        </p:txBody>
      </p:sp>
      <p:grpSp>
        <p:nvGrpSpPr>
          <p:cNvPr id="572" name="Google Shape;572;p51"/>
          <p:cNvGrpSpPr/>
          <p:nvPr/>
        </p:nvGrpSpPr>
        <p:grpSpPr>
          <a:xfrm>
            <a:off x="62185" y="1556792"/>
            <a:ext cx="8938181" cy="4392488"/>
            <a:chOff x="22225" y="2708275"/>
            <a:chExt cx="8726312" cy="4081765"/>
          </a:xfrm>
        </p:grpSpPr>
        <p:graphicFrame>
          <p:nvGraphicFramePr>
            <p:cNvPr id="573" name="Google Shape;573;p51"/>
            <p:cNvGraphicFramePr/>
            <p:nvPr/>
          </p:nvGraphicFramePr>
          <p:xfrm>
            <a:off x="22225" y="2708275"/>
            <a:ext cx="2816225" cy="4064000"/>
          </p:xfrm>
          <a:graphic>
            <a:graphicData uri="http://schemas.openxmlformats.org/presentationml/2006/ole">
              <mc:AlternateContent xmlns:mc="http://schemas.openxmlformats.org/markup-compatibility/2006">
                <mc:Choice xmlns:v="urn:schemas-microsoft-com:vml" Requires="v">
                  <p:oleObj r:id="rId3" imgW="2816225" imgH="4064000" progId="Word.Document.12">
                    <p:embed/>
                  </p:oleObj>
                </mc:Choice>
                <mc:Fallback>
                  <p:oleObj r:id="rId3" imgW="2816225" imgH="4064000" progId="Word.Document.12">
                    <p:embed/>
                    <p:pic>
                      <p:nvPicPr>
                        <p:cNvPr id="573" name="Google Shape;573;p51"/>
                        <p:cNvPicPr preferRelativeResize="0"/>
                        <p:nvPr/>
                      </p:nvPicPr>
                      <p:blipFill rotWithShape="1">
                        <a:blip r:embed="rId4">
                          <a:alphaModFix/>
                        </a:blip>
                        <a:srcRect/>
                        <a:stretch/>
                      </p:blipFill>
                      <p:spPr>
                        <a:xfrm>
                          <a:off x="22225" y="2708275"/>
                          <a:ext cx="2816225" cy="4064000"/>
                        </a:xfrm>
                        <a:prstGeom prst="rect">
                          <a:avLst/>
                        </a:prstGeom>
                        <a:noFill/>
                        <a:ln>
                          <a:noFill/>
                        </a:ln>
                      </p:spPr>
                    </p:pic>
                  </p:oleObj>
                </mc:Fallback>
              </mc:AlternateContent>
            </a:graphicData>
          </a:graphic>
        </p:graphicFrame>
        <p:graphicFrame>
          <p:nvGraphicFramePr>
            <p:cNvPr id="574" name="Google Shape;574;p51"/>
            <p:cNvGraphicFramePr/>
            <p:nvPr/>
          </p:nvGraphicFramePr>
          <p:xfrm>
            <a:off x="2948816" y="2708920"/>
            <a:ext cx="2689225" cy="4064000"/>
          </p:xfrm>
          <a:graphic>
            <a:graphicData uri="http://schemas.openxmlformats.org/presentationml/2006/ole">
              <mc:AlternateContent xmlns:mc="http://schemas.openxmlformats.org/markup-compatibility/2006">
                <mc:Choice xmlns:v="urn:schemas-microsoft-com:vml" Requires="v">
                  <p:oleObj r:id="rId5" imgW="2689225" imgH="4064000" progId="Word.Document.12">
                    <p:embed/>
                  </p:oleObj>
                </mc:Choice>
                <mc:Fallback>
                  <p:oleObj r:id="rId5" imgW="2689225" imgH="4064000" progId="Word.Document.12">
                    <p:embed/>
                    <p:pic>
                      <p:nvPicPr>
                        <p:cNvPr id="574" name="Google Shape;574;p51"/>
                        <p:cNvPicPr preferRelativeResize="0"/>
                        <p:nvPr/>
                      </p:nvPicPr>
                      <p:blipFill rotWithShape="1">
                        <a:blip r:embed="rId6">
                          <a:alphaModFix/>
                        </a:blip>
                        <a:srcRect/>
                        <a:stretch/>
                      </p:blipFill>
                      <p:spPr>
                        <a:xfrm>
                          <a:off x="2948816" y="2708920"/>
                          <a:ext cx="2689225" cy="4064000"/>
                        </a:xfrm>
                        <a:prstGeom prst="rect">
                          <a:avLst/>
                        </a:prstGeom>
                        <a:noFill/>
                        <a:ln>
                          <a:noFill/>
                        </a:ln>
                      </p:spPr>
                    </p:pic>
                  </p:oleObj>
                </mc:Fallback>
              </mc:AlternateContent>
            </a:graphicData>
          </a:graphic>
        </p:graphicFrame>
        <p:graphicFrame>
          <p:nvGraphicFramePr>
            <p:cNvPr id="575" name="Google Shape;575;p51"/>
            <p:cNvGraphicFramePr/>
            <p:nvPr/>
          </p:nvGraphicFramePr>
          <p:xfrm>
            <a:off x="5760862" y="2726040"/>
            <a:ext cx="2987675" cy="4064000"/>
          </p:xfrm>
          <a:graphic>
            <a:graphicData uri="http://schemas.openxmlformats.org/presentationml/2006/ole">
              <mc:AlternateContent xmlns:mc="http://schemas.openxmlformats.org/markup-compatibility/2006">
                <mc:Choice xmlns:v="urn:schemas-microsoft-com:vml" Requires="v">
                  <p:oleObj r:id="rId7" imgW="2987675" imgH="4064000" progId="Word.Document.12">
                    <p:embed/>
                  </p:oleObj>
                </mc:Choice>
                <mc:Fallback>
                  <p:oleObj r:id="rId7" imgW="2987675" imgH="4064000" progId="Word.Document.12">
                    <p:embed/>
                    <p:pic>
                      <p:nvPicPr>
                        <p:cNvPr id="575" name="Google Shape;575;p51"/>
                        <p:cNvPicPr preferRelativeResize="0"/>
                        <p:nvPr/>
                      </p:nvPicPr>
                      <p:blipFill rotWithShape="1">
                        <a:blip r:embed="rId8">
                          <a:alphaModFix/>
                        </a:blip>
                        <a:srcRect/>
                        <a:stretch/>
                      </p:blipFill>
                      <p:spPr>
                        <a:xfrm>
                          <a:off x="5760862" y="2726040"/>
                          <a:ext cx="2987675" cy="4064000"/>
                        </a:xfrm>
                        <a:prstGeom prst="rect">
                          <a:avLst/>
                        </a:prstGeom>
                        <a:noFill/>
                        <a:ln>
                          <a:noFill/>
                        </a:ln>
                      </p:spPr>
                    </p:pic>
                  </p:oleObj>
                </mc:Fallback>
              </mc:AlternateContent>
            </a:graphicData>
          </a:graphic>
        </p:graphicFrame>
      </p:grpSp>
      <p:pic>
        <p:nvPicPr>
          <p:cNvPr id="4099" name="Picture 3">
            <a:extLst>
              <a:ext uri="{FF2B5EF4-FFF2-40B4-BE49-F238E27FC236}">
                <a16:creationId xmlns:a16="http://schemas.microsoft.com/office/drawing/2014/main" id="{4A77285F-F190-4FBF-0243-4398FF2D6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2705100"/>
            <a:ext cx="2806700" cy="4064000"/>
          </a:xfrm>
          <a:prstGeom prst="rect">
            <a:avLst/>
          </a:prstGeom>
        </p:spPr>
      </p:pic>
      <p:pic>
        <p:nvPicPr>
          <p:cNvPr id="4098" name="Picture 2">
            <a:extLst>
              <a:ext uri="{FF2B5EF4-FFF2-40B4-BE49-F238E27FC236}">
                <a16:creationId xmlns:a16="http://schemas.microsoft.com/office/drawing/2014/main" id="{F0356FA1-D826-2C0C-E555-F512A72D9C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6400" y="2705100"/>
            <a:ext cx="2679700" cy="4064000"/>
          </a:xfrm>
          <a:prstGeom prst="rect">
            <a:avLst/>
          </a:prstGeom>
        </p:spPr>
      </p:pic>
      <p:pic>
        <p:nvPicPr>
          <p:cNvPr id="4097" name="Picture 1">
            <a:extLst>
              <a:ext uri="{FF2B5EF4-FFF2-40B4-BE49-F238E27FC236}">
                <a16:creationId xmlns:a16="http://schemas.microsoft.com/office/drawing/2014/main" id="{B22DE174-632F-7E28-D963-3A1B1DC457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3100" y="2717800"/>
            <a:ext cx="2984500" cy="4064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2"/>
          <p:cNvSpPr txBox="1">
            <a:spLocks noGrp="1"/>
          </p:cNvSpPr>
          <p:nvPr>
            <p:ph type="title"/>
          </p:nvPr>
        </p:nvSpPr>
        <p:spPr>
          <a:xfrm>
            <a:off x="539552"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sz="9800" b="1">
                <a:solidFill>
                  <a:srgbClr val="C00000"/>
                </a:solidFill>
              </a:rPr>
              <a:t>WHAT TO DO?</a:t>
            </a:r>
            <a:br>
              <a:rPr lang="en-US" b="1">
                <a:solidFill>
                  <a:srgbClr val="C00000"/>
                </a:solidFill>
              </a:rPr>
            </a:br>
            <a:endParaRPr/>
          </a:p>
        </p:txBody>
      </p:sp>
      <p:pic>
        <p:nvPicPr>
          <p:cNvPr id="581" name="Google Shape;581;p52"/>
          <p:cNvPicPr preferRelativeResize="0"/>
          <p:nvPr/>
        </p:nvPicPr>
        <p:blipFill rotWithShape="1">
          <a:blip r:embed="rId3">
            <a:alphaModFix/>
          </a:blip>
          <a:srcRect b="10119"/>
          <a:stretch/>
        </p:blipFill>
        <p:spPr>
          <a:xfrm>
            <a:off x="827584" y="1340768"/>
            <a:ext cx="7560840" cy="500275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3"/>
          <p:cNvSpPr txBox="1">
            <a:spLocks noGrp="1"/>
          </p:cNvSpPr>
          <p:nvPr>
            <p:ph type="title"/>
          </p:nvPr>
        </p:nvSpPr>
        <p:spPr>
          <a:xfrm>
            <a:off x="446856" y="-2738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Influence of digital media on the health of children and adolescents</a:t>
            </a:r>
            <a:endParaRPr/>
          </a:p>
        </p:txBody>
      </p:sp>
      <p:sp>
        <p:nvSpPr>
          <p:cNvPr id="587" name="Google Shape;587;p53"/>
          <p:cNvSpPr txBox="1">
            <a:spLocks noGrp="1"/>
          </p:cNvSpPr>
          <p:nvPr>
            <p:ph type="body" idx="1"/>
          </p:nvPr>
        </p:nvSpPr>
        <p:spPr>
          <a:xfrm>
            <a:off x="446856" y="1124744"/>
            <a:ext cx="8517632" cy="5256584"/>
          </a:xfrm>
          <a:prstGeom prst="rect">
            <a:avLst/>
          </a:prstGeom>
          <a:solidFill>
            <a:srgbClr val="DAEEF3"/>
          </a:solidFill>
          <a:ln>
            <a:noFill/>
          </a:ln>
        </p:spPr>
        <p:txBody>
          <a:bodyPr spcFirstLastPara="1" wrap="square" lIns="91425" tIns="45700" rIns="91425" bIns="45700" anchor="t" anchorCtr="0">
            <a:normAutofit fontScale="25000" lnSpcReduction="20000"/>
          </a:bodyPr>
          <a:lstStyle/>
          <a:p>
            <a:pPr marL="0" lvl="0" indent="0" algn="just" rtl="0">
              <a:spcBef>
                <a:spcPts val="0"/>
              </a:spcBef>
              <a:spcAft>
                <a:spcPts val="0"/>
              </a:spcAft>
              <a:buClr>
                <a:schemeClr val="dk1"/>
              </a:buClr>
              <a:buSzPct val="100000"/>
              <a:buNone/>
            </a:pPr>
            <a:r>
              <a:rPr lang="en-US" sz="7200" b="1"/>
              <a:t>Children and young people today are growing up in a rapidly changing digital world. They should gain a basic technical understanding of digital media, learn how to access information with digital media and give shape and expression to their creativity through digital media. A child's or adolescent's everyday life, which is shaped earlier and more intensively by media, can also bring significant risks. The common view on media use is that the frequent use of tablets, PCs, smartphones &amp; Co. can generally lead to reduced concentration, motor clumsiness, attachment disorders and social dysfunction patterns in children and adolescence: </a:t>
            </a:r>
            <a:endParaRPr/>
          </a:p>
          <a:p>
            <a:pPr marL="0" lvl="0" indent="0" algn="just" rtl="0">
              <a:spcBef>
                <a:spcPts val="360"/>
              </a:spcBef>
              <a:spcAft>
                <a:spcPts val="0"/>
              </a:spcAft>
              <a:buClr>
                <a:schemeClr val="dk1"/>
              </a:buClr>
              <a:buSzPct val="100000"/>
              <a:buNone/>
            </a:pPr>
            <a:endParaRPr sz="7200" b="1"/>
          </a:p>
          <a:p>
            <a:pPr marL="342900" lvl="0" indent="-342900" algn="just" rtl="0">
              <a:spcBef>
                <a:spcPts val="360"/>
              </a:spcBef>
              <a:spcAft>
                <a:spcPts val="0"/>
              </a:spcAft>
              <a:buClr>
                <a:schemeClr val="dk1"/>
              </a:buClr>
              <a:buSzPct val="100000"/>
              <a:buFont typeface="Noto Sans Symbols"/>
              <a:buChar char="▪"/>
            </a:pPr>
            <a:r>
              <a:rPr lang="en-US" sz="7200" b="1"/>
              <a:t>At the age of up to six, the extent and intensity of media consumption clearly correlates with the language development disorders increasingly identified by doctors.</a:t>
            </a:r>
            <a:endParaRPr/>
          </a:p>
          <a:p>
            <a:pPr marL="342900" lvl="0" indent="-228600" algn="just" rtl="0">
              <a:spcBef>
                <a:spcPts val="360"/>
              </a:spcBef>
              <a:spcAft>
                <a:spcPts val="0"/>
              </a:spcAft>
              <a:buClr>
                <a:schemeClr val="dk1"/>
              </a:buClr>
              <a:buSzPct val="100000"/>
              <a:buFont typeface="Noto Sans Symbols"/>
              <a:buNone/>
            </a:pPr>
            <a:endParaRPr sz="7200" b="1"/>
          </a:p>
          <a:p>
            <a:pPr marL="342900" lvl="0" indent="-342900" algn="just" rtl="0">
              <a:spcBef>
                <a:spcPts val="360"/>
              </a:spcBef>
              <a:spcAft>
                <a:spcPts val="0"/>
              </a:spcAft>
              <a:buClr>
                <a:schemeClr val="dk1"/>
              </a:buClr>
              <a:buSzPct val="100000"/>
              <a:buFont typeface="Noto Sans Symbols"/>
              <a:buChar char="▪"/>
            </a:pPr>
            <a:r>
              <a:rPr lang="en-US" sz="7200" b="1"/>
              <a:t>From the age of seven, there are clear correlations between academic performance, ADHD and socially related disorders and the duration of digital media use.</a:t>
            </a:r>
            <a:endParaRPr/>
          </a:p>
          <a:p>
            <a:pPr marL="342900" lvl="0" indent="-228600" algn="just" rtl="0">
              <a:spcBef>
                <a:spcPts val="360"/>
              </a:spcBef>
              <a:spcAft>
                <a:spcPts val="0"/>
              </a:spcAft>
              <a:buClr>
                <a:schemeClr val="dk1"/>
              </a:buClr>
              <a:buSzPct val="100000"/>
              <a:buFont typeface="Noto Sans Symbols"/>
              <a:buNone/>
            </a:pPr>
            <a:endParaRPr sz="7200" b="1"/>
          </a:p>
          <a:p>
            <a:pPr marL="342900" lvl="0" indent="-342900" algn="just" rtl="0">
              <a:spcBef>
                <a:spcPts val="360"/>
              </a:spcBef>
              <a:spcAft>
                <a:spcPts val="0"/>
              </a:spcAft>
              <a:buClr>
                <a:schemeClr val="dk1"/>
              </a:buClr>
              <a:buSzPct val="100000"/>
              <a:buFont typeface="Noto Sans Symbols"/>
              <a:buChar char="▪"/>
            </a:pPr>
            <a:r>
              <a:rPr lang="en-US" sz="7200" b="1"/>
              <a:t>In school age and adolescence, there is an increase in sleep disorders and also anxiety disorders, which are considered precursors for later depression.</a:t>
            </a:r>
            <a:endParaRPr/>
          </a:p>
          <a:p>
            <a:pPr marL="342900" lvl="0" indent="-228600" algn="just" rtl="0">
              <a:spcBef>
                <a:spcPts val="360"/>
              </a:spcBef>
              <a:spcAft>
                <a:spcPts val="0"/>
              </a:spcAft>
              <a:buClr>
                <a:schemeClr val="dk1"/>
              </a:buClr>
              <a:buSzPct val="100000"/>
              <a:buFont typeface="Noto Sans Symbols"/>
              <a:buNone/>
            </a:pPr>
            <a:endParaRPr sz="7200" b="1"/>
          </a:p>
          <a:p>
            <a:pPr marL="342900" lvl="0" indent="-342900" algn="just" rtl="0">
              <a:spcBef>
                <a:spcPts val="360"/>
              </a:spcBef>
              <a:spcAft>
                <a:spcPts val="0"/>
              </a:spcAft>
              <a:buClr>
                <a:schemeClr val="dk1"/>
              </a:buClr>
              <a:buSzPct val="100000"/>
              <a:buFont typeface="Noto Sans Symbols"/>
              <a:buChar char="▪"/>
            </a:pPr>
            <a:r>
              <a:rPr lang="en-US" sz="7200" b="1"/>
              <a:t>Obesity in childhood and adolescence correlates with extreme media consumption and especially with the amount of sweets and sweet drinks consumed.</a:t>
            </a:r>
            <a:endParaRPr/>
          </a:p>
          <a:p>
            <a:pPr marL="342900" lvl="0" indent="-292100" algn="l" rtl="0">
              <a:spcBef>
                <a:spcPts val="160"/>
              </a:spcBef>
              <a:spcAft>
                <a:spcPts val="0"/>
              </a:spcAft>
              <a:buClr>
                <a:schemeClr val="dk1"/>
              </a:buClr>
              <a:buSzPct val="100000"/>
              <a:buNone/>
            </a:pPr>
            <a:endParaRPr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The International Central Institute for Youth and Educational Television </a:t>
            </a:r>
            <a:r>
              <a:rPr lang="en-US" sz="3200" b="1"/>
              <a:t>[20]</a:t>
            </a:r>
            <a:endParaRPr sz="3200" b="1"/>
          </a:p>
        </p:txBody>
      </p:sp>
      <p:sp>
        <p:nvSpPr>
          <p:cNvPr id="593" name="Google Shape;593;p54"/>
          <p:cNvSpPr txBox="1">
            <a:spLocks noGrp="1"/>
          </p:cNvSpPr>
          <p:nvPr>
            <p:ph type="body" idx="1"/>
          </p:nvPr>
        </p:nvSpPr>
        <p:spPr>
          <a:xfrm>
            <a:off x="179512" y="1268760"/>
            <a:ext cx="8784976" cy="5544616"/>
          </a:xfrm>
          <a:prstGeom prst="rect">
            <a:avLst/>
          </a:prstGeom>
          <a:solidFill>
            <a:srgbClr val="BFBFBF"/>
          </a:solid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70C0"/>
              </a:buClr>
              <a:buSzPts val="1800"/>
              <a:buNone/>
            </a:pPr>
            <a:r>
              <a:rPr lang="en-US" sz="1800" b="1">
                <a:solidFill>
                  <a:srgbClr val="0070C0"/>
                </a:solidFill>
              </a:rPr>
              <a:t>The International Central Institute for Youth and Educational Television makes recommendations for children and young people on the length of use, on the PC in their own room, and on Internet access and chatting:</a:t>
            </a:r>
            <a:endParaRPr/>
          </a:p>
          <a:p>
            <a:pPr marL="342900" lvl="0" indent="-228600" algn="just" rtl="0">
              <a:spcBef>
                <a:spcPts val="360"/>
              </a:spcBef>
              <a:spcAft>
                <a:spcPts val="0"/>
              </a:spcAft>
              <a:buClr>
                <a:schemeClr val="dk1"/>
              </a:buClr>
              <a:buSzPts val="1800"/>
              <a:buNone/>
            </a:pPr>
            <a:endParaRPr sz="1800" b="1">
              <a:solidFill>
                <a:srgbClr val="0070C0"/>
              </a:solidFill>
            </a:endParaRPr>
          </a:p>
          <a:p>
            <a:pPr marL="0" lvl="0" indent="0" algn="just" rtl="0">
              <a:spcBef>
                <a:spcPts val="360"/>
              </a:spcBef>
              <a:spcAft>
                <a:spcPts val="0"/>
              </a:spcAft>
              <a:buClr>
                <a:srgbClr val="0070C0"/>
              </a:buClr>
              <a:buSzPts val="1800"/>
              <a:buNone/>
            </a:pPr>
            <a:r>
              <a:rPr lang="en-US" sz="1800" b="1">
                <a:solidFill>
                  <a:srgbClr val="0070C0"/>
                </a:solidFill>
              </a:rPr>
              <a:t>• Duration of usage (PC, game consoles) max. 45 minutes a day for children aged 7-10 years or max. 1 hour for children aged 11-13 years and max. 1.5 hours a day from 14 years.</a:t>
            </a:r>
            <a:endParaRPr/>
          </a:p>
          <a:p>
            <a:pPr marL="0" lvl="0" indent="0" algn="just" rtl="0">
              <a:spcBef>
                <a:spcPts val="360"/>
              </a:spcBef>
              <a:spcAft>
                <a:spcPts val="0"/>
              </a:spcAft>
              <a:buClr>
                <a:schemeClr val="dk1"/>
              </a:buClr>
              <a:buSzPts val="1800"/>
              <a:buNone/>
            </a:pPr>
            <a:endParaRPr sz="1800" b="1">
              <a:solidFill>
                <a:srgbClr val="0070C0"/>
              </a:solidFill>
            </a:endParaRPr>
          </a:p>
          <a:p>
            <a:pPr marL="0" lvl="0" indent="0" algn="just" rtl="0">
              <a:spcBef>
                <a:spcPts val="360"/>
              </a:spcBef>
              <a:spcAft>
                <a:spcPts val="0"/>
              </a:spcAft>
              <a:buClr>
                <a:srgbClr val="0070C0"/>
              </a:buClr>
              <a:buSzPts val="1800"/>
              <a:buNone/>
            </a:pPr>
            <a:r>
              <a:rPr lang="en-US" sz="1800" b="1">
                <a:solidFill>
                  <a:srgbClr val="0070C0"/>
                </a:solidFill>
              </a:rPr>
              <a:t>• PC in your own room from 12 years, agree on rules (e.g. do not play at night).</a:t>
            </a:r>
            <a:endParaRPr/>
          </a:p>
          <a:p>
            <a:pPr marL="0" lvl="0" indent="0" algn="just" rtl="0">
              <a:spcBef>
                <a:spcPts val="360"/>
              </a:spcBef>
              <a:spcAft>
                <a:spcPts val="0"/>
              </a:spcAft>
              <a:buClr>
                <a:schemeClr val="dk1"/>
              </a:buClr>
              <a:buSzPts val="1800"/>
              <a:buNone/>
            </a:pPr>
            <a:endParaRPr sz="1800" b="1">
              <a:solidFill>
                <a:srgbClr val="0070C0"/>
              </a:solidFill>
            </a:endParaRPr>
          </a:p>
          <a:p>
            <a:pPr marL="0" lvl="0" indent="0" algn="just" rtl="0">
              <a:spcBef>
                <a:spcPts val="360"/>
              </a:spcBef>
              <a:spcAft>
                <a:spcPts val="0"/>
              </a:spcAft>
              <a:buClr>
                <a:srgbClr val="0070C0"/>
              </a:buClr>
              <a:buSzPts val="1800"/>
              <a:buNone/>
            </a:pPr>
            <a:r>
              <a:rPr lang="en-US" sz="1800" b="1">
                <a:solidFill>
                  <a:srgbClr val="0070C0"/>
                </a:solidFill>
              </a:rPr>
              <a:t>• Internet access not under 8 years of age, from 8 years of age only suitable sites for children under supervision, from 12 years of age also alone.</a:t>
            </a:r>
            <a:endParaRPr/>
          </a:p>
          <a:p>
            <a:pPr marL="0" lvl="0" indent="0" algn="just" rtl="0">
              <a:spcBef>
                <a:spcPts val="360"/>
              </a:spcBef>
              <a:spcAft>
                <a:spcPts val="0"/>
              </a:spcAft>
              <a:buClr>
                <a:schemeClr val="dk1"/>
              </a:buClr>
              <a:buSzPts val="1800"/>
              <a:buNone/>
            </a:pPr>
            <a:endParaRPr sz="1800" b="1">
              <a:solidFill>
                <a:srgbClr val="0070C0"/>
              </a:solidFill>
            </a:endParaRPr>
          </a:p>
          <a:p>
            <a:pPr marL="0" lvl="0" indent="0" algn="just" rtl="0">
              <a:spcBef>
                <a:spcPts val="360"/>
              </a:spcBef>
              <a:spcAft>
                <a:spcPts val="0"/>
              </a:spcAft>
              <a:buClr>
                <a:srgbClr val="0070C0"/>
              </a:buClr>
              <a:buSzPts val="1800"/>
              <a:buNone/>
            </a:pPr>
            <a:r>
              <a:rPr lang="en-US" sz="1800" b="1">
                <a:solidFill>
                  <a:srgbClr val="0070C0"/>
                </a:solidFill>
              </a:rPr>
              <a:t>• Do not chat under the age of 8, from the age of 8 not without supervision and only offers suitable for children, from the age of 11 agree on rules.</a:t>
            </a:r>
            <a:endParaRPr/>
          </a:p>
          <a:p>
            <a:pPr marL="0" lvl="0" indent="0" algn="just" rtl="0">
              <a:spcBef>
                <a:spcPts val="360"/>
              </a:spcBef>
              <a:spcAft>
                <a:spcPts val="0"/>
              </a:spcAft>
              <a:buClr>
                <a:schemeClr val="dk1"/>
              </a:buClr>
              <a:buSzPts val="1800"/>
              <a:buNone/>
            </a:pPr>
            <a:endParaRPr sz="1800" b="1">
              <a:solidFill>
                <a:srgbClr val="0070C0"/>
              </a:solidFill>
            </a:endParaRPr>
          </a:p>
          <a:p>
            <a:pPr marL="0" lvl="0" indent="0" algn="just" rtl="0">
              <a:spcBef>
                <a:spcPts val="360"/>
              </a:spcBef>
              <a:spcAft>
                <a:spcPts val="0"/>
              </a:spcAft>
              <a:buClr>
                <a:srgbClr val="0070C0"/>
              </a:buClr>
              <a:buSzPts val="1800"/>
              <a:buNone/>
            </a:pPr>
            <a:r>
              <a:rPr lang="en-US" sz="1800" b="1">
                <a:solidFill>
                  <a:srgbClr val="0070C0"/>
                </a:solidFill>
              </a:rPr>
              <a:t>• Counseling and treatment for young people with internet/computer game addiction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5"/>
          <p:cNvSpPr txBox="1">
            <a:spLocks noGrp="1"/>
          </p:cNvSpPr>
          <p:nvPr>
            <p:ph type="title"/>
          </p:nvPr>
        </p:nvSpPr>
        <p:spPr>
          <a:xfrm>
            <a:off x="360040" y="-234280"/>
            <a:ext cx="8676456" cy="11430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rgbClr val="C00000"/>
              </a:buClr>
              <a:buSzPts val="2400"/>
              <a:buFont typeface="Calibri"/>
              <a:buNone/>
            </a:pPr>
            <a:r>
              <a:rPr lang="en-US" sz="2400" b="1">
                <a:solidFill>
                  <a:srgbClr val="C00000"/>
                </a:solidFill>
              </a:rPr>
              <a:t>WHAT TO DO? TIPS FOR YOUNG PEOPLE FROM PSYCHOLOGISTS </a:t>
            </a:r>
            <a:endParaRPr sz="2400" b="1">
              <a:solidFill>
                <a:srgbClr val="C00000"/>
              </a:solidFill>
            </a:endParaRPr>
          </a:p>
        </p:txBody>
      </p:sp>
      <p:sp>
        <p:nvSpPr>
          <p:cNvPr id="599" name="Google Shape;599;p55"/>
          <p:cNvSpPr txBox="1">
            <a:spLocks noGrp="1"/>
          </p:cNvSpPr>
          <p:nvPr>
            <p:ph type="body" idx="1"/>
          </p:nvPr>
        </p:nvSpPr>
        <p:spPr>
          <a:xfrm>
            <a:off x="457200" y="980728"/>
            <a:ext cx="8229600" cy="4525963"/>
          </a:xfrm>
          <a:prstGeom prst="rect">
            <a:avLst/>
          </a:prstGeom>
          <a:solidFill>
            <a:srgbClr val="DAEEF3"/>
          </a:solidFill>
          <a:ln>
            <a:noFill/>
          </a:ln>
        </p:spPr>
        <p:txBody>
          <a:bodyPr spcFirstLastPara="1" wrap="square" lIns="91425" tIns="45700" rIns="91425" bIns="45700" anchor="t" anchorCtr="0">
            <a:normAutofit fontScale="77500" lnSpcReduction="20000"/>
          </a:bodyPr>
          <a:lstStyle/>
          <a:p>
            <a:pPr marL="0" lvl="0" indent="0" algn="just" rtl="0">
              <a:spcBef>
                <a:spcPts val="0"/>
              </a:spcBef>
              <a:spcAft>
                <a:spcPts val="0"/>
              </a:spcAft>
              <a:buClr>
                <a:srgbClr val="0070C0"/>
              </a:buClr>
              <a:buSzPct val="100000"/>
              <a:buNone/>
            </a:pPr>
            <a:r>
              <a:rPr lang="en-US" b="1">
                <a:solidFill>
                  <a:srgbClr val="0070C0"/>
                </a:solidFill>
              </a:rPr>
              <a:t>For teenagers:</a:t>
            </a:r>
            <a:endParaRPr/>
          </a:p>
          <a:p>
            <a:pPr marL="0" lvl="0" indent="0" algn="just" rtl="0">
              <a:spcBef>
                <a:spcPts val="496"/>
              </a:spcBef>
              <a:spcAft>
                <a:spcPts val="0"/>
              </a:spcAft>
              <a:buClr>
                <a:schemeClr val="dk1"/>
              </a:buClr>
              <a:buSzPct val="100000"/>
              <a:buNone/>
            </a:pPr>
            <a:endParaRPr b="1"/>
          </a:p>
          <a:p>
            <a:pPr marL="342900" lvl="0" indent="-342900" algn="just" rtl="0">
              <a:spcBef>
                <a:spcPts val="496"/>
              </a:spcBef>
              <a:spcAft>
                <a:spcPts val="0"/>
              </a:spcAft>
              <a:buClr>
                <a:schemeClr val="dk1"/>
              </a:buClr>
              <a:buSzPct val="100000"/>
              <a:buFont typeface="Noto Sans Symbols"/>
              <a:buChar char="▪"/>
            </a:pPr>
            <a:r>
              <a:rPr lang="en-US" b="1"/>
              <a:t>Limit the time for games</a:t>
            </a:r>
            <a:endParaRPr/>
          </a:p>
          <a:p>
            <a:pPr marL="342900" lvl="0" indent="-342900" algn="just" rtl="0">
              <a:spcBef>
                <a:spcPts val="496"/>
              </a:spcBef>
              <a:spcAft>
                <a:spcPts val="0"/>
              </a:spcAft>
              <a:buClr>
                <a:schemeClr val="dk1"/>
              </a:buClr>
              <a:buSzPct val="100000"/>
              <a:buFont typeface="Noto Sans Symbols"/>
              <a:buChar char="▪"/>
            </a:pPr>
            <a:r>
              <a:rPr lang="en-US" b="1"/>
              <a:t>To push yourself from time to time not to play games for several days programmatically disable access to certain games</a:t>
            </a:r>
            <a:endParaRPr/>
          </a:p>
          <a:p>
            <a:pPr marL="342900" lvl="0" indent="-342900" algn="just" rtl="0">
              <a:spcBef>
                <a:spcPts val="496"/>
              </a:spcBef>
              <a:spcAft>
                <a:spcPts val="0"/>
              </a:spcAft>
              <a:buClr>
                <a:schemeClr val="dk1"/>
              </a:buClr>
              <a:buSzPct val="100000"/>
              <a:buFont typeface="Noto Sans Symbols"/>
              <a:buChar char="▪"/>
            </a:pPr>
            <a:r>
              <a:rPr lang="en-US" b="1"/>
              <a:t>Start other activities:  Play sports, go for a walk</a:t>
            </a:r>
            <a:endParaRPr/>
          </a:p>
          <a:p>
            <a:pPr marL="342900" lvl="0" indent="-342900" algn="just" rtl="0">
              <a:spcBef>
                <a:spcPts val="496"/>
              </a:spcBef>
              <a:spcAft>
                <a:spcPts val="0"/>
              </a:spcAft>
              <a:buClr>
                <a:schemeClr val="dk1"/>
              </a:buClr>
              <a:buSzPct val="100000"/>
              <a:buFont typeface="Noto Sans Symbols"/>
              <a:buChar char="▪"/>
            </a:pPr>
            <a:r>
              <a:rPr lang="en-US" b="1"/>
              <a:t>Spend more time with friends not on the net  </a:t>
            </a:r>
            <a:endParaRPr/>
          </a:p>
          <a:p>
            <a:pPr marL="342900" lvl="0" indent="-342900" algn="just" rtl="0">
              <a:spcBef>
                <a:spcPts val="496"/>
              </a:spcBef>
              <a:spcAft>
                <a:spcPts val="0"/>
              </a:spcAft>
              <a:buClr>
                <a:schemeClr val="dk1"/>
              </a:buClr>
              <a:buSzPct val="100000"/>
              <a:buFont typeface="Noto Sans Symbols"/>
              <a:buChar char="▪"/>
            </a:pPr>
            <a:r>
              <a:rPr lang="en-US" b="1"/>
              <a:t>Ask for help if your own efforts are not enough</a:t>
            </a:r>
            <a:endParaRPr/>
          </a:p>
          <a:p>
            <a:pPr marL="342900" lvl="0" indent="-342900" algn="just" rtl="0">
              <a:spcBef>
                <a:spcPts val="496"/>
              </a:spcBef>
              <a:spcAft>
                <a:spcPts val="0"/>
              </a:spcAft>
              <a:buClr>
                <a:schemeClr val="dk1"/>
              </a:buClr>
              <a:buSzPct val="100000"/>
              <a:buFont typeface="Noto Sans Symbols"/>
              <a:buChar char="▪"/>
            </a:pPr>
            <a:r>
              <a:rPr lang="en-US" b="1"/>
              <a:t>Parents should limit time spent playing computer games</a:t>
            </a:r>
            <a:endParaRPr/>
          </a:p>
          <a:p>
            <a:pPr marL="342900" lvl="0" indent="-342900" algn="just" rtl="0">
              <a:spcBef>
                <a:spcPts val="496"/>
              </a:spcBef>
              <a:spcAft>
                <a:spcPts val="0"/>
              </a:spcAft>
              <a:buClr>
                <a:schemeClr val="dk1"/>
              </a:buClr>
              <a:buSzPct val="100000"/>
              <a:buFont typeface="Noto Sans Symbols"/>
              <a:buChar char="▪"/>
            </a:pPr>
            <a:r>
              <a:rPr lang="en-US" b="1"/>
              <a:t>It is strictly forbidden to play computer games before bedtime</a:t>
            </a:r>
            <a:endParaRPr/>
          </a:p>
          <a:p>
            <a:pPr marL="342900" lvl="0" indent="-185420" algn="just" rtl="0">
              <a:spcBef>
                <a:spcPts val="496"/>
              </a:spcBef>
              <a:spcAft>
                <a:spcPts val="0"/>
              </a:spcAft>
              <a:buClr>
                <a:schemeClr val="dk1"/>
              </a:buClr>
              <a:buSzPct val="100000"/>
              <a:buFont typeface="Noto Sans Symbols"/>
              <a:buNone/>
            </a:pPr>
            <a:endParaRPr b="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6"/>
          <p:cNvSpPr txBox="1">
            <a:spLocks noGrp="1"/>
          </p:cNvSpPr>
          <p:nvPr>
            <p:ph type="title"/>
          </p:nvPr>
        </p:nvSpPr>
        <p:spPr>
          <a:xfrm>
            <a:off x="0" y="0"/>
            <a:ext cx="8964488"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What to do? Tips for parents</a:t>
            </a:r>
            <a:endParaRPr sz="3200"/>
          </a:p>
        </p:txBody>
      </p:sp>
      <p:sp>
        <p:nvSpPr>
          <p:cNvPr id="605" name="Google Shape;605;p56"/>
          <p:cNvSpPr txBox="1">
            <a:spLocks noGrp="1"/>
          </p:cNvSpPr>
          <p:nvPr>
            <p:ph type="body" idx="1"/>
          </p:nvPr>
        </p:nvSpPr>
        <p:spPr>
          <a:xfrm>
            <a:off x="0" y="692696"/>
            <a:ext cx="9144000" cy="5760640"/>
          </a:xfrm>
          <a:prstGeom prst="rect">
            <a:avLst/>
          </a:prstGeom>
          <a:solidFill>
            <a:srgbClr val="EAF1DD"/>
          </a:solidFill>
          <a:ln>
            <a:noFill/>
          </a:ln>
        </p:spPr>
        <p:txBody>
          <a:bodyPr spcFirstLastPara="1" wrap="square" lIns="91425" tIns="45700" rIns="91425" bIns="45700" anchor="t" anchorCtr="0">
            <a:noAutofit/>
          </a:bodyPr>
          <a:lstStyle/>
          <a:p>
            <a:pPr marL="0" lvl="0" indent="0" algn="just" rtl="0">
              <a:spcBef>
                <a:spcPts val="0"/>
              </a:spcBef>
              <a:spcAft>
                <a:spcPts val="0"/>
              </a:spcAft>
              <a:buClr>
                <a:srgbClr val="7030A0"/>
              </a:buClr>
              <a:buSzPts val="2000"/>
              <a:buNone/>
            </a:pPr>
            <a:r>
              <a:rPr lang="en-US" sz="2000" b="1">
                <a:solidFill>
                  <a:srgbClr val="7030A0"/>
                </a:solidFill>
              </a:rPr>
              <a:t>For parents:</a:t>
            </a:r>
            <a:endParaRPr/>
          </a:p>
          <a:p>
            <a:pPr marL="0" lvl="0" indent="0" algn="just" rtl="0">
              <a:spcBef>
                <a:spcPts val="400"/>
              </a:spcBef>
              <a:spcAft>
                <a:spcPts val="0"/>
              </a:spcAft>
              <a:buClr>
                <a:srgbClr val="7030A0"/>
              </a:buClr>
              <a:buSzPts val="2000"/>
              <a:buNone/>
            </a:pPr>
            <a:r>
              <a:rPr lang="en-US" sz="2000" b="1">
                <a:solidFill>
                  <a:srgbClr val="7030A0"/>
                </a:solidFill>
              </a:rPr>
              <a:t>Parents should instruct their children to use the Internet and computer games as safely and responsibly as possible:</a:t>
            </a:r>
            <a:endParaRPr/>
          </a:p>
          <a:p>
            <a:pPr marL="342900" lvl="0" indent="-342900" algn="just" rtl="0">
              <a:spcBef>
                <a:spcPts val="400"/>
              </a:spcBef>
              <a:spcAft>
                <a:spcPts val="0"/>
              </a:spcAft>
              <a:buClr>
                <a:srgbClr val="7030A0"/>
              </a:buClr>
              <a:buSzPts val="2000"/>
              <a:buFont typeface="Noto Sans Symbols"/>
              <a:buChar char="▪"/>
            </a:pPr>
            <a:r>
              <a:rPr lang="en-US" sz="2000" b="1">
                <a:solidFill>
                  <a:srgbClr val="7030A0"/>
                </a:solidFill>
              </a:rPr>
              <a:t>Parents should be informed - it is helpful to know the content of the domains, their addictive potential and age ratings.</a:t>
            </a:r>
            <a:endParaRPr/>
          </a:p>
          <a:p>
            <a:pPr marL="342900" lvl="0" indent="-342900" algn="just" rtl="0">
              <a:spcBef>
                <a:spcPts val="400"/>
              </a:spcBef>
              <a:spcAft>
                <a:spcPts val="0"/>
              </a:spcAft>
              <a:buClr>
                <a:srgbClr val="7030A0"/>
              </a:buClr>
              <a:buSzPts val="2000"/>
              <a:buFont typeface="Noto Sans Symbols"/>
              <a:buChar char="▪"/>
            </a:pPr>
            <a:r>
              <a:rPr lang="en-US" sz="2000" b="1">
                <a:solidFill>
                  <a:srgbClr val="7030A0"/>
                </a:solidFill>
              </a:rPr>
              <a:t>Parents should show interest – it is helpful to explore the motives for play, preferences and play behavior.</a:t>
            </a:r>
            <a:endParaRPr/>
          </a:p>
          <a:p>
            <a:pPr marL="342900" lvl="0" indent="-342900" algn="just" rtl="0">
              <a:spcBef>
                <a:spcPts val="400"/>
              </a:spcBef>
              <a:spcAft>
                <a:spcPts val="0"/>
              </a:spcAft>
              <a:buClr>
                <a:srgbClr val="7030A0"/>
              </a:buClr>
              <a:buSzPts val="2000"/>
              <a:buFont typeface="Noto Sans Symbols"/>
              <a:buChar char="▪"/>
            </a:pPr>
            <a:r>
              <a:rPr lang="en-US" sz="2000" b="1">
                <a:solidFill>
                  <a:srgbClr val="7030A0"/>
                </a:solidFill>
              </a:rPr>
              <a:t>Parents should set boundaries – it helps to provide an answer as to “when”, “where” and “what”.</a:t>
            </a:r>
            <a:endParaRPr/>
          </a:p>
          <a:p>
            <a:pPr marL="342900" lvl="0" indent="-342900" algn="just" rtl="0">
              <a:spcBef>
                <a:spcPts val="400"/>
              </a:spcBef>
              <a:spcAft>
                <a:spcPts val="0"/>
              </a:spcAft>
              <a:buClr>
                <a:srgbClr val="7030A0"/>
              </a:buClr>
              <a:buSzPts val="2000"/>
              <a:buFont typeface="Noto Sans Symbols"/>
              <a:buChar char="▪"/>
            </a:pPr>
            <a:r>
              <a:rPr lang="en-US" sz="2000" b="1">
                <a:solidFill>
                  <a:srgbClr val="7030A0"/>
                </a:solidFill>
              </a:rPr>
              <a:t>Parents should offer alternatives - it is helpful to show suggestions for balanced leisure time activities with positive experiences and opportunities for active stress management.</a:t>
            </a:r>
            <a:endParaRPr sz="2000" b="1">
              <a:solidFill>
                <a:srgbClr val="7030A0"/>
              </a:solidFill>
            </a:endParaRPr>
          </a:p>
          <a:p>
            <a:pPr marL="342900" lvl="0" indent="-342900" algn="just" rtl="0">
              <a:spcBef>
                <a:spcPts val="400"/>
              </a:spcBef>
              <a:spcAft>
                <a:spcPts val="0"/>
              </a:spcAft>
              <a:buClr>
                <a:srgbClr val="7030A0"/>
              </a:buClr>
              <a:buSzPts val="2000"/>
              <a:buFont typeface="Noto Sans Symbols"/>
              <a:buChar char="▪"/>
            </a:pPr>
            <a:r>
              <a:rPr lang="en-US" sz="2000" b="1">
                <a:solidFill>
                  <a:srgbClr val="7030A0"/>
                </a:solidFill>
              </a:rPr>
              <a:t>Parents need to find more time to spend and talk with child, educate them, take care of their emotional state,</a:t>
            </a:r>
            <a:endParaRPr/>
          </a:p>
          <a:p>
            <a:pPr marL="342900" lvl="0" indent="-342900" algn="just" rtl="0">
              <a:spcBef>
                <a:spcPts val="400"/>
              </a:spcBef>
              <a:spcAft>
                <a:spcPts val="0"/>
              </a:spcAft>
              <a:buClr>
                <a:srgbClr val="7030A0"/>
              </a:buClr>
              <a:buSzPts val="2000"/>
              <a:buFont typeface="Noto Sans Symbols"/>
              <a:buChar char="▪"/>
            </a:pPr>
            <a:r>
              <a:rPr lang="en-US" sz="2000" b="1">
                <a:solidFill>
                  <a:srgbClr val="7030A0"/>
                </a:solidFill>
              </a:rPr>
              <a:t>Parents should choose games together with child.</a:t>
            </a:r>
            <a:endParaRPr/>
          </a:p>
          <a:p>
            <a:pPr marL="342900" lvl="0" indent="-342900" algn="just" rtl="0">
              <a:spcBef>
                <a:spcPts val="400"/>
              </a:spcBef>
              <a:spcAft>
                <a:spcPts val="0"/>
              </a:spcAft>
              <a:buClr>
                <a:srgbClr val="7030A0"/>
              </a:buClr>
              <a:buSzPts val="2000"/>
              <a:buFont typeface="Noto Sans Symbols"/>
              <a:buChar char="▪"/>
            </a:pPr>
            <a:r>
              <a:rPr lang="en-US" sz="2000" b="1">
                <a:solidFill>
                  <a:srgbClr val="7030A0"/>
                </a:solidFill>
              </a:rPr>
              <a:t>It is necessary to show the child personal positive example.</a:t>
            </a:r>
            <a:endParaRPr sz="2000" b="1">
              <a:solidFill>
                <a:srgbClr val="7030A0"/>
              </a:solidFill>
            </a:endParaRPr>
          </a:p>
          <a:p>
            <a:pPr marL="342900" lvl="0" indent="-215900" algn="just" rtl="0">
              <a:spcBef>
                <a:spcPts val="400"/>
              </a:spcBef>
              <a:spcAft>
                <a:spcPts val="0"/>
              </a:spcAft>
              <a:buClr>
                <a:schemeClr val="dk1"/>
              </a:buClr>
              <a:buSzPts val="2000"/>
              <a:buNone/>
            </a:pPr>
            <a:endParaRPr sz="2000" b="1">
              <a:solidFill>
                <a:srgbClr val="7030A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7"/>
          <p:cNvSpPr txBox="1">
            <a:spLocks noGrp="1"/>
          </p:cNvSpPr>
          <p:nvPr>
            <p:ph type="title"/>
          </p:nvPr>
        </p:nvSpPr>
        <p:spPr>
          <a:xfrm>
            <a:off x="457200" y="-2738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Tips for parents</a:t>
            </a:r>
            <a:br>
              <a:rPr lang="en-US">
                <a:solidFill>
                  <a:srgbClr val="C00000"/>
                </a:solidFill>
              </a:rPr>
            </a:br>
            <a:endParaRPr>
              <a:solidFill>
                <a:srgbClr val="C00000"/>
              </a:solidFill>
            </a:endParaRPr>
          </a:p>
        </p:txBody>
      </p:sp>
      <p:sp>
        <p:nvSpPr>
          <p:cNvPr id="611" name="Google Shape;611;p57"/>
          <p:cNvSpPr txBox="1">
            <a:spLocks noGrp="1"/>
          </p:cNvSpPr>
          <p:nvPr>
            <p:ph type="body" idx="1"/>
          </p:nvPr>
        </p:nvSpPr>
        <p:spPr>
          <a:xfrm>
            <a:off x="457200" y="487213"/>
            <a:ext cx="8229600" cy="6254155"/>
          </a:xfrm>
          <a:prstGeom prst="rect">
            <a:avLst/>
          </a:prstGeom>
          <a:solidFill>
            <a:srgbClr val="DAEEF3"/>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sz="1400">
                <a:latin typeface="Times New Roman"/>
                <a:ea typeface="Times New Roman"/>
                <a:cs typeface="Times New Roman"/>
                <a:sym typeface="Times New Roman"/>
              </a:rPr>
              <a:t>Parents should support the child in finding a balance between leisure activities with and without digital media.</a:t>
            </a:r>
            <a:endParaRPr sz="1400">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r>
              <a:rPr lang="en-US" sz="1400">
                <a:latin typeface="Times New Roman"/>
                <a:ea typeface="Times New Roman"/>
                <a:cs typeface="Times New Roman"/>
                <a:sym typeface="Times New Roman"/>
              </a:rPr>
              <a:t> </a:t>
            </a:r>
            <a:endParaRPr sz="1400">
              <a:latin typeface="Times New Roman"/>
              <a:ea typeface="Times New Roman"/>
              <a:cs typeface="Times New Roman"/>
              <a:sym typeface="Times New Roman"/>
            </a:endParaRPr>
          </a:p>
          <a:p>
            <a:pPr marL="342900" lvl="0" indent="-342900" algn="just" rtl="0">
              <a:spcBef>
                <a:spcPts val="280"/>
              </a:spcBef>
              <a:spcAft>
                <a:spcPts val="0"/>
              </a:spcAft>
              <a:buClr>
                <a:schemeClr val="dk1"/>
              </a:buClr>
              <a:buSzPts val="1400"/>
              <a:buFont typeface="Noto Sans Symbols"/>
              <a:buChar char="▪"/>
            </a:pPr>
            <a:r>
              <a:rPr lang="en-US" sz="1400" b="1">
                <a:latin typeface="Times New Roman"/>
                <a:ea typeface="Times New Roman"/>
                <a:cs typeface="Times New Roman"/>
                <a:sym typeface="Times New Roman"/>
              </a:rPr>
              <a:t>Understand, participate, and support: </a:t>
            </a:r>
            <a:r>
              <a:rPr lang="en-US" sz="1400">
                <a:latin typeface="Times New Roman"/>
                <a:ea typeface="Times New Roman"/>
                <a:cs typeface="Times New Roman"/>
                <a:sym typeface="Times New Roman"/>
              </a:rPr>
              <a:t>Parents should support their children in a responsible use of video games by discovering and trying out the world of games themselves. They should show interest, and let their children explain to them: Which games particularly fascinate your child and why? What is it about and who does he or she play with, including online? Play together to perhaps better understand the appeal.</a:t>
            </a:r>
            <a:endParaRPr sz="1400">
              <a:latin typeface="Times New Roman"/>
              <a:ea typeface="Times New Roman"/>
              <a:cs typeface="Times New Roman"/>
              <a:sym typeface="Times New Roman"/>
            </a:endParaRPr>
          </a:p>
          <a:p>
            <a:pPr marL="342900" lvl="0" indent="-254000" algn="just" rtl="0">
              <a:spcBef>
                <a:spcPts val="280"/>
              </a:spcBef>
              <a:spcAft>
                <a:spcPts val="0"/>
              </a:spcAft>
              <a:buClr>
                <a:schemeClr val="dk1"/>
              </a:buClr>
              <a:buSzPts val="1400"/>
              <a:buFont typeface="Noto Sans Symbols"/>
              <a:buNone/>
            </a:pPr>
            <a:endParaRPr sz="1400" b="1">
              <a:latin typeface="Times New Roman"/>
              <a:ea typeface="Times New Roman"/>
              <a:cs typeface="Times New Roman"/>
              <a:sym typeface="Times New Roman"/>
            </a:endParaRPr>
          </a:p>
          <a:p>
            <a:pPr marL="342900" lvl="0" indent="-342900" algn="just" rtl="0">
              <a:spcBef>
                <a:spcPts val="280"/>
              </a:spcBef>
              <a:spcAft>
                <a:spcPts val="0"/>
              </a:spcAft>
              <a:buClr>
                <a:schemeClr val="dk1"/>
              </a:buClr>
              <a:buSzPts val="1400"/>
              <a:buFont typeface="Noto Sans Symbols"/>
              <a:buChar char="▪"/>
            </a:pPr>
            <a:r>
              <a:rPr lang="en-US" sz="1400" b="1">
                <a:latin typeface="Times New Roman"/>
                <a:ea typeface="Times New Roman"/>
                <a:cs typeface="Times New Roman"/>
                <a:sym typeface="Times New Roman"/>
              </a:rPr>
              <a:t>Selecting suitable games: </a:t>
            </a:r>
            <a:r>
              <a:rPr lang="en-US" sz="1400">
                <a:latin typeface="Times New Roman"/>
                <a:ea typeface="Times New Roman"/>
                <a:cs typeface="Times New Roman"/>
                <a:sym typeface="Times New Roman"/>
              </a:rPr>
              <a:t>The standardized Europe-wide PEGI symbols on game packaging provide reliable information on the age group for which a game is suitable in terms of the protection of minors. Pictograms also indicate whether the game contains violence, sex, drugs, fear, discrimination, vulgar language, gambling or online gaming. To find suitable games in the wide range on offer, parents can consult rating aids and recommendations. They should also be aware that online games (which can be played on any device with Internet access) often do not have age labels. Parents should therefore talk to their child about the games they play online and explain if they think a game is unsuitable. Furthermore, parents should not set up the computer or game console in the child's room, as well.</a:t>
            </a:r>
            <a:endParaRPr/>
          </a:p>
          <a:p>
            <a:pPr marL="342900" lvl="0" indent="-254000" algn="just" rtl="0">
              <a:spcBef>
                <a:spcPts val="280"/>
              </a:spcBef>
              <a:spcAft>
                <a:spcPts val="0"/>
              </a:spcAft>
              <a:buClr>
                <a:schemeClr val="dk1"/>
              </a:buClr>
              <a:buSzPts val="1400"/>
              <a:buFont typeface="Noto Sans Symbols"/>
              <a:buNone/>
            </a:pPr>
            <a:endParaRPr sz="1400">
              <a:latin typeface="Times New Roman"/>
              <a:ea typeface="Times New Roman"/>
              <a:cs typeface="Times New Roman"/>
              <a:sym typeface="Times New Roman"/>
            </a:endParaRPr>
          </a:p>
          <a:p>
            <a:pPr marL="342900" lvl="0" indent="-342900" algn="just" rtl="0">
              <a:spcBef>
                <a:spcPts val="280"/>
              </a:spcBef>
              <a:spcAft>
                <a:spcPts val="0"/>
              </a:spcAft>
              <a:buClr>
                <a:schemeClr val="dk1"/>
              </a:buClr>
              <a:buSzPts val="1400"/>
              <a:buFont typeface="Noto Sans Symbols"/>
              <a:buChar char="▪"/>
            </a:pPr>
            <a:r>
              <a:rPr lang="en-US" sz="1400" b="1">
                <a:latin typeface="Times New Roman"/>
                <a:ea typeface="Times New Roman"/>
                <a:cs typeface="Times New Roman"/>
                <a:sym typeface="Times New Roman"/>
              </a:rPr>
              <a:t>Set rules: </a:t>
            </a:r>
            <a:r>
              <a:rPr lang="en-US" sz="1400">
                <a:latin typeface="Times New Roman"/>
                <a:ea typeface="Times New Roman"/>
                <a:cs typeface="Times New Roman"/>
                <a:sym typeface="Times New Roman"/>
              </a:rPr>
              <a:t>Because computer games have a certain addictive potential (online addiction), it is important to establish a framework at an early stage. However, experts now agree that time-based recommendations fall short. Children develop differently and react individually: What may be okay for your friends' children may be too much for yours. Parents should make sure that the rules are concrete and clear, e.g. that the games do not contain excessive violence, that no in-app purchases may be made, or that the child consults with his or her parents before using online games. Instead of setting a time limit, parents can agree on a certain number of game rounds. This has the advantage that the child does not have to interrupt the game in the middle. The important thing is to actually follow the rules. And also be clear about the consequences. Even toddlers are fascinated by digital games. Age-appropriate apps that can be used to gain initial experience are available for children from around the age of three. Parents should involve their child in the agreements. A contract can help ensure commitment.</a:t>
            </a:r>
            <a:endParaRPr sz="1400" b="1">
              <a:latin typeface="Times New Roman"/>
              <a:ea typeface="Times New Roman"/>
              <a:cs typeface="Times New Roman"/>
              <a:sym typeface="Times New Roman"/>
            </a:endParaRPr>
          </a:p>
          <a:p>
            <a:pPr marL="342900" lvl="0" indent="-273050" algn="just" rtl="0">
              <a:spcBef>
                <a:spcPts val="220"/>
              </a:spcBef>
              <a:spcAft>
                <a:spcPts val="0"/>
              </a:spcAft>
              <a:buClr>
                <a:schemeClr val="dk1"/>
              </a:buClr>
              <a:buSzPts val="1100"/>
              <a:buFont typeface="Noto Sans Symbols"/>
              <a:buNone/>
            </a:pPr>
            <a:endParaRPr sz="11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8"/>
          <p:cNvSpPr txBox="1">
            <a:spLocks noGrp="1"/>
          </p:cNvSpPr>
          <p:nvPr>
            <p:ph type="title"/>
          </p:nvPr>
        </p:nvSpPr>
        <p:spPr>
          <a:xfrm>
            <a:off x="457200" y="-2738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Tips for parents</a:t>
            </a:r>
            <a:br>
              <a:rPr lang="en-US">
                <a:solidFill>
                  <a:srgbClr val="C00000"/>
                </a:solidFill>
              </a:rPr>
            </a:br>
            <a:endParaRPr>
              <a:solidFill>
                <a:srgbClr val="C00000"/>
              </a:solidFill>
            </a:endParaRPr>
          </a:p>
        </p:txBody>
      </p:sp>
      <p:sp>
        <p:nvSpPr>
          <p:cNvPr id="617" name="Google Shape;617;p58"/>
          <p:cNvSpPr txBox="1">
            <a:spLocks noGrp="1"/>
          </p:cNvSpPr>
          <p:nvPr>
            <p:ph type="body" idx="1"/>
          </p:nvPr>
        </p:nvSpPr>
        <p:spPr>
          <a:xfrm>
            <a:off x="457200" y="703237"/>
            <a:ext cx="8229600" cy="5966123"/>
          </a:xfrm>
          <a:prstGeom prst="rect">
            <a:avLst/>
          </a:prstGeom>
          <a:solidFill>
            <a:srgbClr val="C4BD97"/>
          </a:solid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400"/>
              <a:buFont typeface="Noto Sans Symbols"/>
              <a:buChar char="▪"/>
            </a:pPr>
            <a:r>
              <a:rPr lang="en-US" sz="1400" b="1">
                <a:latin typeface="Times New Roman"/>
                <a:ea typeface="Times New Roman"/>
                <a:cs typeface="Times New Roman"/>
                <a:sym typeface="Times New Roman"/>
              </a:rPr>
              <a:t>Observe gaming behaviour and intervene if necessary: </a:t>
            </a:r>
            <a:r>
              <a:rPr lang="en-US" sz="1400">
                <a:latin typeface="Times New Roman"/>
                <a:ea typeface="Times New Roman"/>
                <a:cs typeface="Times New Roman"/>
                <a:sym typeface="Times New Roman"/>
              </a:rPr>
              <a:t>The playing experience is something very individual and also depends on the state of the day. Parents should observe which games the child chooses, how he reacts while playing and how he behaves otherwise. They should talk to him if they notice something or they should get help. Changed (play) behaviour can be an indication of problems such as difficulties at school, insecurities, social isolation or emotional disconnection. Parents should also keep an eye on the child when playing online games and encourage the child to talk to them about negative experiences: These can be unpleasant content or irritating behaviours of other players. Online games can be misused by pedosexuals for the purpose of contacting minors or by extremists for radicalization or recruitment of young people. Parents should ask their child to immediately stop communication in case of inappropriate behaviour and report it directly to the respective game provider (many game websites and consoles offer corresponding feedback options), depending on the case also to the police or a victim counselling centre.</a:t>
            </a:r>
            <a:endParaRPr/>
          </a:p>
          <a:p>
            <a:pPr marL="342900" lvl="0" indent="-254000" algn="just" rtl="0">
              <a:spcBef>
                <a:spcPts val="280"/>
              </a:spcBef>
              <a:spcAft>
                <a:spcPts val="0"/>
              </a:spcAft>
              <a:buClr>
                <a:schemeClr val="dk1"/>
              </a:buClr>
              <a:buSzPts val="1400"/>
              <a:buFont typeface="Noto Sans Symbols"/>
              <a:buNone/>
            </a:pPr>
            <a:endParaRPr sz="1400" b="1">
              <a:latin typeface="Times New Roman"/>
              <a:ea typeface="Times New Roman"/>
              <a:cs typeface="Times New Roman"/>
              <a:sym typeface="Times New Roman"/>
            </a:endParaRPr>
          </a:p>
          <a:p>
            <a:pPr marL="342900" lvl="0" indent="-342900" algn="just" rtl="0">
              <a:spcBef>
                <a:spcPts val="280"/>
              </a:spcBef>
              <a:spcAft>
                <a:spcPts val="0"/>
              </a:spcAft>
              <a:buClr>
                <a:schemeClr val="dk1"/>
              </a:buClr>
              <a:buSzPts val="1400"/>
              <a:buFont typeface="Noto Sans Symbols"/>
              <a:buChar char="▪"/>
            </a:pPr>
            <a:r>
              <a:rPr lang="en-US" sz="1400" b="1">
                <a:latin typeface="Times New Roman"/>
                <a:ea typeface="Times New Roman"/>
                <a:cs typeface="Times New Roman"/>
                <a:sym typeface="Times New Roman"/>
              </a:rPr>
              <a:t>Do not use games as an educational tool: </a:t>
            </a:r>
            <a:r>
              <a:rPr lang="en-US" sz="1400">
                <a:latin typeface="Times New Roman"/>
                <a:ea typeface="Times New Roman"/>
                <a:cs typeface="Times New Roman"/>
                <a:sym typeface="Times New Roman"/>
              </a:rPr>
              <a:t>Parents should not use digital games as babysitters or to reward or punish. This increases the importance of the games for your child.</a:t>
            </a:r>
            <a:endParaRPr/>
          </a:p>
          <a:p>
            <a:pPr marL="342900" lvl="0" indent="-254000" algn="just" rtl="0">
              <a:spcBef>
                <a:spcPts val="280"/>
              </a:spcBef>
              <a:spcAft>
                <a:spcPts val="0"/>
              </a:spcAft>
              <a:buClr>
                <a:schemeClr val="dk1"/>
              </a:buClr>
              <a:buSzPts val="1400"/>
              <a:buFont typeface="Noto Sans Symbols"/>
              <a:buNone/>
            </a:pPr>
            <a:endParaRPr sz="1400" b="1">
              <a:latin typeface="Times New Roman"/>
              <a:ea typeface="Times New Roman"/>
              <a:cs typeface="Times New Roman"/>
              <a:sym typeface="Times New Roman"/>
            </a:endParaRPr>
          </a:p>
          <a:p>
            <a:pPr marL="342900" lvl="0" indent="-342900" algn="just" rtl="0">
              <a:spcBef>
                <a:spcPts val="280"/>
              </a:spcBef>
              <a:spcAft>
                <a:spcPts val="0"/>
              </a:spcAft>
              <a:buClr>
                <a:schemeClr val="dk1"/>
              </a:buClr>
              <a:buSzPts val="1400"/>
              <a:buFont typeface="Noto Sans Symbols"/>
              <a:buChar char="▪"/>
            </a:pPr>
            <a:r>
              <a:rPr lang="en-US" sz="1400" b="1">
                <a:latin typeface="Times New Roman"/>
                <a:ea typeface="Times New Roman"/>
                <a:cs typeface="Times New Roman"/>
                <a:sym typeface="Times New Roman"/>
              </a:rPr>
              <a:t>Ensure security: </a:t>
            </a:r>
            <a:r>
              <a:rPr lang="en-US" sz="1400">
                <a:latin typeface="Times New Roman"/>
                <a:ea typeface="Times New Roman"/>
                <a:cs typeface="Times New Roman"/>
                <a:sym typeface="Times New Roman"/>
              </a:rPr>
              <a:t>Parents should use the technical security settings on computers, consoles, smartphones and tablets as well as special filter programs. They should watch out for possible cost traps and avoid in-game purchases, for example. There are also appropriate settings for this. Parents should also point out to the child that he or she should not disclose personal information to other players when playing online games, nor should he or she meet players unaccompanied by an adult. </a:t>
            </a:r>
            <a:endParaRPr sz="1400">
              <a:latin typeface="Times New Roman"/>
              <a:ea typeface="Times New Roman"/>
              <a:cs typeface="Times New Roman"/>
              <a:sym typeface="Times New Roman"/>
            </a:endParaRPr>
          </a:p>
          <a:p>
            <a:pPr marL="342900" lvl="0" indent="-254000" algn="just" rtl="0">
              <a:spcBef>
                <a:spcPts val="280"/>
              </a:spcBef>
              <a:spcAft>
                <a:spcPts val="0"/>
              </a:spcAft>
              <a:buClr>
                <a:schemeClr val="dk1"/>
              </a:buClr>
              <a:buSzPts val="1400"/>
              <a:buFont typeface="Noto Sans Symbols"/>
              <a:buNone/>
            </a:pPr>
            <a:endParaRPr sz="1400">
              <a:latin typeface="Times New Roman"/>
              <a:ea typeface="Times New Roman"/>
              <a:cs typeface="Times New Roman"/>
              <a:sym typeface="Times New Roman"/>
            </a:endParaRPr>
          </a:p>
          <a:p>
            <a:pPr marL="342900" lvl="0" indent="-342900" algn="just" rtl="0">
              <a:spcBef>
                <a:spcPts val="280"/>
              </a:spcBef>
              <a:spcAft>
                <a:spcPts val="0"/>
              </a:spcAft>
              <a:buClr>
                <a:schemeClr val="dk1"/>
              </a:buClr>
              <a:buSzPts val="1400"/>
              <a:buFont typeface="Noto Sans Symbols"/>
              <a:buChar char="▪"/>
            </a:pPr>
            <a:r>
              <a:rPr lang="en-US" sz="1400" b="1">
                <a:latin typeface="Times New Roman"/>
                <a:ea typeface="Times New Roman"/>
                <a:cs typeface="Times New Roman"/>
                <a:sym typeface="Times New Roman"/>
              </a:rPr>
              <a:t>Provide variety: </a:t>
            </a:r>
            <a:r>
              <a:rPr lang="en-US" sz="1400">
                <a:latin typeface="Times New Roman"/>
                <a:ea typeface="Times New Roman"/>
                <a:cs typeface="Times New Roman"/>
                <a:sym typeface="Times New Roman"/>
              </a:rPr>
              <a:t>A child should not sit in front of a screen all day. Parents should show him/her other ways to occupy himself/herself alone or with the family, such as reading, playing board games or outdoor activities. Children enjoy being with family and value time together. And: Parents should also be role models themselves.</a:t>
            </a:r>
            <a:endParaRPr sz="1600">
              <a:latin typeface="Times New Roman"/>
              <a:ea typeface="Times New Roman"/>
              <a:cs typeface="Times New Roman"/>
              <a:sym typeface="Times New Roman"/>
            </a:endParaRPr>
          </a:p>
          <a:p>
            <a:pPr marL="0" lvl="0" indent="0" algn="just" rtl="0">
              <a:spcBef>
                <a:spcPts val="320"/>
              </a:spcBef>
              <a:spcAft>
                <a:spcPts val="0"/>
              </a:spcAft>
              <a:buClr>
                <a:schemeClr val="dk1"/>
              </a:buClr>
              <a:buSzPts val="1600"/>
              <a:buNone/>
            </a:pPr>
            <a:r>
              <a:rPr lang="en-US" sz="1600" b="1">
                <a:latin typeface="Times New Roman"/>
                <a:ea typeface="Times New Roman"/>
                <a:cs typeface="Times New Roman"/>
                <a:sym typeface="Times New Roman"/>
              </a:rPr>
              <a:t> </a:t>
            </a:r>
            <a:endParaRPr/>
          </a:p>
          <a:p>
            <a:pPr marL="0" lvl="0" indent="0" algn="just" rtl="0">
              <a:spcBef>
                <a:spcPts val="320"/>
              </a:spcBef>
              <a:spcAft>
                <a:spcPts val="0"/>
              </a:spcAft>
              <a:buClr>
                <a:schemeClr val="dk1"/>
              </a:buClr>
              <a:buSzPts val="1600"/>
              <a:buNone/>
            </a:pPr>
            <a:endParaRPr sz="16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9"/>
          <p:cNvSpPr txBox="1">
            <a:spLocks noGrp="1"/>
          </p:cNvSpPr>
          <p:nvPr>
            <p:ph type="title"/>
          </p:nvPr>
        </p:nvSpPr>
        <p:spPr>
          <a:xfrm>
            <a:off x="457200" y="4462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just" rtl="0">
              <a:spcBef>
                <a:spcPts val="0"/>
              </a:spcBef>
              <a:spcAft>
                <a:spcPts val="0"/>
              </a:spcAft>
              <a:buClr>
                <a:srgbClr val="C00000"/>
              </a:buClr>
              <a:buSzPct val="100000"/>
              <a:buFont typeface="Calibri"/>
              <a:buNone/>
            </a:pPr>
            <a:r>
              <a:rPr lang="en-US" sz="3100" b="1">
                <a:solidFill>
                  <a:srgbClr val="C00000"/>
                </a:solidFill>
              </a:rPr>
              <a:t>What can be done to protect children and adolescents from gaming addiction and to prevent gaming addiction? a) What can families do?</a:t>
            </a:r>
            <a:endParaRPr b="1">
              <a:solidFill>
                <a:srgbClr val="C00000"/>
              </a:solidFill>
            </a:endParaRPr>
          </a:p>
        </p:txBody>
      </p:sp>
      <p:sp>
        <p:nvSpPr>
          <p:cNvPr id="623" name="Google Shape;623;p59"/>
          <p:cNvSpPr txBox="1">
            <a:spLocks noGrp="1"/>
          </p:cNvSpPr>
          <p:nvPr>
            <p:ph type="body" idx="1"/>
          </p:nvPr>
        </p:nvSpPr>
        <p:spPr>
          <a:xfrm>
            <a:off x="251520" y="1340768"/>
            <a:ext cx="8435280"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600"/>
              <a:buFont typeface="Noto Sans Symbols"/>
              <a:buChar char="▪"/>
            </a:pPr>
            <a:r>
              <a:rPr lang="en-US" sz="1600"/>
              <a:t>Families should take precautions appropriate to their children's age range to protect their children from game addiction.</a:t>
            </a:r>
            <a:endParaRPr/>
          </a:p>
          <a:p>
            <a:pPr marL="342900" lvl="0" indent="-342900" algn="just" rtl="0">
              <a:spcBef>
                <a:spcPts val="320"/>
              </a:spcBef>
              <a:spcAft>
                <a:spcPts val="0"/>
              </a:spcAft>
              <a:buClr>
                <a:schemeClr val="dk1"/>
              </a:buClr>
              <a:buSzPts val="1600"/>
              <a:buFont typeface="Noto Sans Symbols"/>
              <a:buChar char="▪"/>
            </a:pPr>
            <a:r>
              <a:rPr lang="en-US" sz="1600"/>
              <a:t>0-18 month group: Especially 0-18 months old children should not be introduced to the screen (television, computer phone, tablet, etc.) and families should not be a model for children in this regard.</a:t>
            </a:r>
            <a:endParaRPr/>
          </a:p>
          <a:p>
            <a:pPr marL="342900" lvl="0" indent="-342900" algn="just" rtl="0">
              <a:spcBef>
                <a:spcPts val="320"/>
              </a:spcBef>
              <a:spcAft>
                <a:spcPts val="0"/>
              </a:spcAft>
              <a:buClr>
                <a:schemeClr val="dk1"/>
              </a:buClr>
              <a:buSzPts val="1600"/>
              <a:buFont typeface="Noto Sans Symbols"/>
              <a:buChar char="▪"/>
            </a:pPr>
            <a:r>
              <a:rPr lang="en-US" sz="1600"/>
              <a:t>18 months-2 years old group: If the child is curious, it is appropriate to do educational sharing (such as age-appropriate puzzle work, using musical instruments) for a maximum of 15 minutes a day, accompanied by the parent, without giving the technological device (television, computer phone, tablet, etc.) to the child.</a:t>
            </a:r>
            <a:endParaRPr/>
          </a:p>
          <a:p>
            <a:pPr marL="342900" lvl="0" indent="-342900" algn="just" rtl="0">
              <a:spcBef>
                <a:spcPts val="320"/>
              </a:spcBef>
              <a:spcAft>
                <a:spcPts val="0"/>
              </a:spcAft>
              <a:buClr>
                <a:schemeClr val="dk1"/>
              </a:buClr>
              <a:buSzPts val="1600"/>
              <a:buFont typeface="Noto Sans Symbols"/>
              <a:buChar char="▪"/>
            </a:pPr>
            <a:r>
              <a:rPr lang="en-US" sz="1600"/>
              <a:t>3-5 age group: It will be appropriate to use technological devices for no more than 1 hour under adult supervision or provided that they play games together.</a:t>
            </a:r>
            <a:endParaRPr/>
          </a:p>
          <a:p>
            <a:pPr marL="342900" lvl="0" indent="-342900" algn="just" rtl="0">
              <a:spcBef>
                <a:spcPts val="320"/>
              </a:spcBef>
              <a:spcAft>
                <a:spcPts val="0"/>
              </a:spcAft>
              <a:buClr>
                <a:schemeClr val="dk1"/>
              </a:buClr>
              <a:buSzPts val="1600"/>
              <a:buFont typeface="Noto Sans Symbols"/>
              <a:buChar char="▪"/>
            </a:pPr>
            <a:r>
              <a:rPr lang="en-US" sz="1600"/>
              <a:t>6-8 age group: The child can use technological devices under the supervision of the family, provided that the child is allowed for a specified period of time and does not interfere with the child's daily life activities [as recommended by the American Academy of Pediatrics (2016/AAP)].</a:t>
            </a:r>
            <a:endParaRPr/>
          </a:p>
          <a:p>
            <a:pPr marL="342900" lvl="0" indent="-342900" algn="just" rtl="0">
              <a:spcBef>
                <a:spcPts val="320"/>
              </a:spcBef>
              <a:spcAft>
                <a:spcPts val="0"/>
              </a:spcAft>
              <a:buClr>
                <a:schemeClr val="dk1"/>
              </a:buClr>
              <a:buSzPts val="1600"/>
              <a:buFont typeface="Noto Sans Symbols"/>
              <a:buChar char="▪"/>
            </a:pPr>
            <a:r>
              <a:rPr lang="en-US" sz="1600"/>
              <a:t>9-11 age group: May use technological devices under the supervision of the family for a maximum of 2 hours outside of academic activities, provided that it does not interfere with daily life activities and social interaction.</a:t>
            </a:r>
            <a:endParaRPr/>
          </a:p>
          <a:p>
            <a:pPr marL="342900" lvl="0" indent="-342900" algn="just" rtl="0">
              <a:spcBef>
                <a:spcPts val="320"/>
              </a:spcBef>
              <a:spcAft>
                <a:spcPts val="0"/>
              </a:spcAft>
              <a:buClr>
                <a:schemeClr val="dk1"/>
              </a:buClr>
              <a:buSzPts val="1600"/>
              <a:buFont typeface="Noto Sans Symbols"/>
              <a:buChar char="▪"/>
            </a:pPr>
            <a:r>
              <a:rPr lang="en-US" sz="1600"/>
              <a:t>12 years and older: The child may use technological devices as much as the parents deem appropriate and agree with the child, provided that it does not interfere with daily life activities and social interaction.</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446856" y="-315416"/>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Internet Addiction</a:t>
            </a:r>
            <a:endParaRPr b="1">
              <a:solidFill>
                <a:srgbClr val="C00000"/>
              </a:solidFill>
            </a:endParaRPr>
          </a:p>
        </p:txBody>
      </p:sp>
      <p:grpSp>
        <p:nvGrpSpPr>
          <p:cNvPr id="129" name="Google Shape;129;p6"/>
          <p:cNvGrpSpPr/>
          <p:nvPr/>
        </p:nvGrpSpPr>
        <p:grpSpPr>
          <a:xfrm>
            <a:off x="323528" y="944727"/>
            <a:ext cx="8805664" cy="5567247"/>
            <a:chOff x="0" y="108015"/>
            <a:chExt cx="8805664" cy="5567247"/>
          </a:xfrm>
        </p:grpSpPr>
        <p:sp>
          <p:nvSpPr>
            <p:cNvPr id="130" name="Google Shape;130;p6"/>
            <p:cNvSpPr/>
            <p:nvPr/>
          </p:nvSpPr>
          <p:spPr>
            <a:xfrm>
              <a:off x="0" y="1440156"/>
              <a:ext cx="8805664" cy="2275452"/>
            </a:xfrm>
            <a:prstGeom prst="notchedRightArrow">
              <a:avLst>
                <a:gd name="adj1" fmla="val 50000"/>
                <a:gd name="adj2" fmla="val 5000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0" y="126014"/>
              <a:ext cx="2500773" cy="1771394"/>
            </a:xfrm>
            <a:prstGeom prst="rect">
              <a:avLst/>
            </a:prstGeom>
            <a:solidFill>
              <a:srgbClr val="EAF1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txBox="1"/>
            <p:nvPr/>
          </p:nvSpPr>
          <p:spPr>
            <a:xfrm>
              <a:off x="0" y="126014"/>
              <a:ext cx="2500773" cy="1771394"/>
            </a:xfrm>
            <a:prstGeom prst="rect">
              <a:avLst/>
            </a:prstGeom>
            <a:noFill/>
            <a:ln>
              <a:noFill/>
            </a:ln>
          </p:spPr>
          <p:txBody>
            <a:bodyPr spcFirstLastPara="1" wrap="square" lIns="99550" tIns="99550" rIns="99550" bIns="99550" anchor="b" anchorCtr="0">
              <a:noAutofit/>
            </a:bodyPr>
            <a:lstStyle/>
            <a:p>
              <a:pPr marL="0" marR="0" lvl="0" indent="0" algn="just" rtl="0">
                <a:lnSpc>
                  <a:spcPct val="90000"/>
                </a:lnSpc>
                <a:spcBef>
                  <a:spcPts val="0"/>
                </a:spcBef>
                <a:spcAft>
                  <a:spcPts val="0"/>
                </a:spcAft>
                <a:buNone/>
              </a:pPr>
              <a:r>
                <a:rPr lang="en-US" sz="1400" b="1" i="0" u="none" strike="noStrike" cap="none">
                  <a:solidFill>
                    <a:srgbClr val="953734"/>
                  </a:solidFill>
                  <a:latin typeface="Calibri"/>
                  <a:ea typeface="Calibri"/>
                  <a:cs typeface="Calibri"/>
                  <a:sym typeface="Calibri"/>
                </a:rPr>
                <a:t>More and more children and young people spend an above-average amount of time in front of their PC, smartphone or tablet </a:t>
              </a:r>
              <a:r>
                <a:rPr lang="en-US" sz="1400" b="1" i="0" u="none" strike="noStrike" cap="none">
                  <a:solidFill>
                    <a:schemeClr val="dk1"/>
                  </a:solidFill>
                  <a:latin typeface="Calibri"/>
                  <a:ea typeface="Calibri"/>
                  <a:cs typeface="Calibri"/>
                  <a:sym typeface="Calibri"/>
                </a:rPr>
                <a:t>because </a:t>
              </a:r>
              <a:r>
                <a:rPr lang="en-US" sz="1400" b="1" i="0" u="none" strike="noStrike" cap="none">
                  <a:solidFill>
                    <a:srgbClr val="0070C0"/>
                  </a:solidFill>
                  <a:latin typeface="Calibri"/>
                  <a:ea typeface="Calibri"/>
                  <a:cs typeface="Calibri"/>
                  <a:sym typeface="Calibri"/>
                </a:rPr>
                <a:t>a great number of games, apps and social media exert </a:t>
              </a:r>
              <a:r>
                <a:rPr lang="en-US" sz="1400" b="1" i="0" u="none" strike="noStrike" cap="none">
                  <a:solidFill>
                    <a:srgbClr val="FF0000"/>
                  </a:solidFill>
                  <a:latin typeface="Calibri"/>
                  <a:ea typeface="Calibri"/>
                  <a:cs typeface="Calibri"/>
                  <a:sym typeface="Calibri"/>
                </a:rPr>
                <a:t>a great fascination </a:t>
              </a:r>
              <a:r>
                <a:rPr lang="en-US" sz="1400" b="1" i="0" u="none" strike="noStrike" cap="none">
                  <a:solidFill>
                    <a:schemeClr val="dk1"/>
                  </a:solidFill>
                  <a:latin typeface="Calibri"/>
                  <a:ea typeface="Calibri"/>
                  <a:cs typeface="Calibri"/>
                  <a:sym typeface="Calibri"/>
                </a:rPr>
                <a:t>on them. </a:t>
              </a:r>
              <a:endParaRPr sz="1400" b="1" i="0" u="none" strike="noStrike" cap="none">
                <a:solidFill>
                  <a:schemeClr val="dk1"/>
                </a:solidFill>
                <a:latin typeface="Calibri"/>
                <a:ea typeface="Calibri"/>
                <a:cs typeface="Calibri"/>
                <a:sym typeface="Calibri"/>
              </a:endParaRPr>
            </a:p>
          </p:txBody>
        </p:sp>
        <p:sp>
          <p:nvSpPr>
            <p:cNvPr id="133" name="Google Shape;133;p6"/>
            <p:cNvSpPr/>
            <p:nvPr/>
          </p:nvSpPr>
          <p:spPr>
            <a:xfrm>
              <a:off x="971469" y="2433869"/>
              <a:ext cx="568863" cy="56886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2592283" y="3272248"/>
              <a:ext cx="2537441" cy="2403014"/>
            </a:xfrm>
            <a:prstGeom prst="rect">
              <a:avLst/>
            </a:prstGeom>
            <a:solidFill>
              <a:srgbClr val="CCC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txBox="1"/>
            <p:nvPr/>
          </p:nvSpPr>
          <p:spPr>
            <a:xfrm>
              <a:off x="2592283" y="3272248"/>
              <a:ext cx="2537441" cy="2403014"/>
            </a:xfrm>
            <a:prstGeom prst="rect">
              <a:avLst/>
            </a:prstGeom>
            <a:noFill/>
            <a:ln>
              <a:noFill/>
            </a:ln>
          </p:spPr>
          <p:txBody>
            <a:bodyPr spcFirstLastPara="1" wrap="square" lIns="99550" tIns="99550" rIns="99550" bIns="99550" anchor="t" anchorCtr="0">
              <a:noAutofit/>
            </a:bodyPr>
            <a:lstStyle/>
            <a:p>
              <a:pPr marL="0" marR="0" lvl="0" indent="0" algn="just" rtl="0">
                <a:lnSpc>
                  <a:spcPct val="90000"/>
                </a:lnSpc>
                <a:spcBef>
                  <a:spcPts val="0"/>
                </a:spcBef>
                <a:spcAft>
                  <a:spcPts val="0"/>
                </a:spcAft>
                <a:buNone/>
              </a:pPr>
              <a:r>
                <a:rPr lang="en-US" sz="1400" b="1" i="0" u="none" strike="noStrike" cap="none">
                  <a:solidFill>
                    <a:schemeClr val="dk1"/>
                  </a:solidFill>
                  <a:latin typeface="Calibri"/>
                  <a:ea typeface="Calibri"/>
                  <a:cs typeface="Calibri"/>
                  <a:sym typeface="Calibri"/>
                </a:rPr>
                <a:t>In social networks, young people experience recognition and social affiliation. </a:t>
              </a:r>
              <a:r>
                <a:rPr lang="en-US" sz="1400" b="1" i="0" u="none" strike="noStrike" cap="none">
                  <a:solidFill>
                    <a:srgbClr val="FF0000"/>
                  </a:solidFill>
                  <a:latin typeface="Calibri"/>
                  <a:ea typeface="Calibri"/>
                  <a:cs typeface="Calibri"/>
                  <a:sym typeface="Calibri"/>
                </a:rPr>
                <a:t>Games awaken the desire for adventure and satisfy the need for success. </a:t>
              </a:r>
              <a:r>
                <a:rPr lang="en-US" sz="1400" b="1" i="0" u="none" strike="noStrike" cap="none">
                  <a:solidFill>
                    <a:schemeClr val="dk1"/>
                  </a:solidFill>
                  <a:latin typeface="Calibri"/>
                  <a:ea typeface="Calibri"/>
                  <a:cs typeface="Calibri"/>
                  <a:sym typeface="Calibri"/>
                </a:rPr>
                <a:t>Many online providers are constantly developing more sophisticated reward systems to keep users on the ball, increasing the potential for search. </a:t>
              </a:r>
              <a:endParaRPr sz="1400" b="1" i="0" u="none" strike="noStrike" cap="none">
                <a:solidFill>
                  <a:schemeClr val="dk1"/>
                </a:solidFill>
                <a:latin typeface="Calibri"/>
                <a:ea typeface="Calibri"/>
                <a:cs typeface="Calibri"/>
                <a:sym typeface="Calibri"/>
              </a:endParaRPr>
            </a:p>
          </p:txBody>
        </p:sp>
        <p:sp>
          <p:nvSpPr>
            <p:cNvPr id="136" name="Google Shape;136;p6"/>
            <p:cNvSpPr/>
            <p:nvPr/>
          </p:nvSpPr>
          <p:spPr>
            <a:xfrm>
              <a:off x="3607134" y="2527993"/>
              <a:ext cx="568863" cy="56886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4967571" y="108015"/>
              <a:ext cx="2642739" cy="1843389"/>
            </a:xfrm>
            <a:prstGeom prst="rect">
              <a:avLst/>
            </a:prstGeom>
            <a:solidFill>
              <a:srgbClr val="B6D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txBox="1"/>
            <p:nvPr/>
          </p:nvSpPr>
          <p:spPr>
            <a:xfrm>
              <a:off x="4967571" y="108015"/>
              <a:ext cx="2642739" cy="1843389"/>
            </a:xfrm>
            <a:prstGeom prst="rect">
              <a:avLst/>
            </a:prstGeom>
            <a:noFill/>
            <a:ln>
              <a:noFill/>
            </a:ln>
          </p:spPr>
          <p:txBody>
            <a:bodyPr spcFirstLastPara="1" wrap="square" lIns="99550" tIns="99550" rIns="99550" bIns="99550" anchor="b" anchorCtr="0">
              <a:noAutofit/>
            </a:bodyPr>
            <a:lstStyle/>
            <a:p>
              <a:pPr marL="0" marR="0" lvl="0" indent="0" algn="just" rtl="0">
                <a:lnSpc>
                  <a:spcPct val="90000"/>
                </a:lnSpc>
                <a:spcBef>
                  <a:spcPts val="0"/>
                </a:spcBef>
                <a:spcAft>
                  <a:spcPts val="0"/>
                </a:spcAft>
                <a:buNone/>
              </a:pPr>
              <a:r>
                <a:rPr lang="en-US" sz="1400" b="0" i="0" u="none" strike="noStrike" cap="none">
                  <a:solidFill>
                    <a:schemeClr val="dk1"/>
                  </a:solidFill>
                  <a:latin typeface="Calibri"/>
                  <a:ea typeface="Calibri"/>
                  <a:cs typeface="Calibri"/>
                  <a:sym typeface="Calibri"/>
                </a:rPr>
                <a:t>When the focus of life shifts from the real to the virtual one, this can have dramatic consequences in the longer term. </a:t>
              </a:r>
              <a:r>
                <a:rPr lang="en-US" sz="1400" b="1" i="0" u="none" strike="noStrike" cap="none">
                  <a:solidFill>
                    <a:schemeClr val="dk1"/>
                  </a:solidFill>
                  <a:latin typeface="Calibri"/>
                  <a:ea typeface="Calibri"/>
                  <a:cs typeface="Calibri"/>
                  <a:sym typeface="Calibri"/>
                </a:rPr>
                <a:t> </a:t>
              </a:r>
              <a:r>
                <a:rPr lang="en-US" sz="1400" b="1" i="0" u="none" strike="noStrike" cap="none">
                  <a:solidFill>
                    <a:srgbClr val="FF0000"/>
                  </a:solidFill>
                  <a:latin typeface="Calibri"/>
                  <a:ea typeface="Calibri"/>
                  <a:cs typeface="Calibri"/>
                  <a:sym typeface="Calibri"/>
                </a:rPr>
                <a:t>The so-called "Internet addiction</a:t>
              </a:r>
              <a:r>
                <a:rPr lang="en-US" sz="1400" b="1" i="0" u="none" strike="noStrike" cap="none">
                  <a:solidFill>
                    <a:schemeClr val="dk1"/>
                  </a:solidFill>
                  <a:latin typeface="Calibri"/>
                  <a:ea typeface="Calibri"/>
                  <a:cs typeface="Calibri"/>
                  <a:sym typeface="Calibri"/>
                </a:rPr>
                <a:t>" is a relatively new phenomenon that particularly </a:t>
              </a:r>
              <a:r>
                <a:rPr lang="en-US" sz="1400" b="1" i="0" u="none" strike="noStrike" cap="none">
                  <a:solidFill>
                    <a:srgbClr val="0070C0"/>
                  </a:solidFill>
                  <a:latin typeface="Calibri"/>
                  <a:ea typeface="Calibri"/>
                  <a:cs typeface="Calibri"/>
                  <a:sym typeface="Calibri"/>
                </a:rPr>
                <a:t>affects children and young people.</a:t>
              </a:r>
              <a:endParaRPr sz="1400" b="1" i="0" u="none" strike="noStrike" cap="none">
                <a:solidFill>
                  <a:srgbClr val="0070C0"/>
                </a:solidFill>
                <a:latin typeface="Calibri"/>
                <a:ea typeface="Calibri"/>
                <a:cs typeface="Calibri"/>
                <a:sym typeface="Calibri"/>
              </a:endParaRPr>
            </a:p>
          </p:txBody>
        </p:sp>
        <p:sp>
          <p:nvSpPr>
            <p:cNvPr id="139" name="Google Shape;139;p6"/>
            <p:cNvSpPr/>
            <p:nvPr/>
          </p:nvSpPr>
          <p:spPr>
            <a:xfrm>
              <a:off x="6313781" y="2451868"/>
              <a:ext cx="568863" cy="56886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0" name="Google Shape;140;p6"/>
          <p:cNvPicPr preferRelativeResize="0"/>
          <p:nvPr/>
        </p:nvPicPr>
        <p:blipFill rotWithShape="1">
          <a:blip r:embed="rId3">
            <a:alphaModFix/>
          </a:blip>
          <a:srcRect/>
          <a:stretch/>
        </p:blipFill>
        <p:spPr>
          <a:xfrm>
            <a:off x="323528" y="4343957"/>
            <a:ext cx="2181387" cy="2181387"/>
          </a:xfrm>
          <a:prstGeom prst="rect">
            <a:avLst/>
          </a:prstGeom>
          <a:noFill/>
          <a:ln>
            <a:noFill/>
          </a:ln>
        </p:spPr>
      </p:pic>
      <p:pic>
        <p:nvPicPr>
          <p:cNvPr id="141" name="Google Shape;141;p6"/>
          <p:cNvPicPr preferRelativeResize="0"/>
          <p:nvPr/>
        </p:nvPicPr>
        <p:blipFill rotWithShape="1">
          <a:blip r:embed="rId4">
            <a:alphaModFix/>
          </a:blip>
          <a:srcRect b="7610"/>
          <a:stretch/>
        </p:blipFill>
        <p:spPr>
          <a:xfrm>
            <a:off x="5796136" y="4533586"/>
            <a:ext cx="3096344" cy="1991758"/>
          </a:xfrm>
          <a:prstGeom prst="rect">
            <a:avLst/>
          </a:prstGeom>
          <a:noFill/>
          <a:ln>
            <a:noFill/>
          </a:ln>
        </p:spPr>
      </p:pic>
      <p:pic>
        <p:nvPicPr>
          <p:cNvPr id="142" name="Google Shape;142;p6"/>
          <p:cNvPicPr preferRelativeResize="0"/>
          <p:nvPr/>
        </p:nvPicPr>
        <p:blipFill rotWithShape="1">
          <a:blip r:embed="rId5">
            <a:alphaModFix/>
          </a:blip>
          <a:srcRect/>
          <a:stretch/>
        </p:blipFill>
        <p:spPr>
          <a:xfrm>
            <a:off x="2970988" y="583771"/>
            <a:ext cx="2252937" cy="225293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0"/>
          <p:cNvSpPr txBox="1">
            <a:spLocks noGrp="1"/>
          </p:cNvSpPr>
          <p:nvPr>
            <p:ph type="title"/>
          </p:nvPr>
        </p:nvSpPr>
        <p:spPr>
          <a:xfrm>
            <a:off x="446856" y="-315416"/>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3600"/>
              <a:buFont typeface="Calibri"/>
              <a:buNone/>
            </a:pPr>
            <a:r>
              <a:rPr lang="en-US" sz="3600" b="1">
                <a:solidFill>
                  <a:srgbClr val="C00000"/>
                </a:solidFill>
              </a:rPr>
              <a:t>General recommendations for families:</a:t>
            </a:r>
            <a:endParaRPr sz="3600" b="1">
              <a:solidFill>
                <a:srgbClr val="C00000"/>
              </a:solidFill>
            </a:endParaRPr>
          </a:p>
        </p:txBody>
      </p:sp>
      <p:sp>
        <p:nvSpPr>
          <p:cNvPr id="629" name="Google Shape;629;p60"/>
          <p:cNvSpPr txBox="1">
            <a:spLocks noGrp="1"/>
          </p:cNvSpPr>
          <p:nvPr>
            <p:ph type="body" idx="1"/>
          </p:nvPr>
        </p:nvSpPr>
        <p:spPr>
          <a:xfrm>
            <a:off x="323528" y="476672"/>
            <a:ext cx="8568952" cy="6696744"/>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600"/>
              <a:buFont typeface="Noto Sans Symbols"/>
              <a:buChar char="▪"/>
            </a:pPr>
            <a:r>
              <a:rPr lang="en-US" sz="1600"/>
              <a:t>Children should not be allowed to own technological devices before the abstract processing period (11-12 years).</a:t>
            </a:r>
            <a:endParaRPr/>
          </a:p>
          <a:p>
            <a:pPr marL="342900" lvl="0" indent="-342900" algn="just" rtl="0">
              <a:spcBef>
                <a:spcPts val="320"/>
              </a:spcBef>
              <a:spcAft>
                <a:spcPts val="0"/>
              </a:spcAft>
              <a:buClr>
                <a:schemeClr val="dk1"/>
              </a:buClr>
              <a:buSzPts val="1600"/>
              <a:buFont typeface="Noto Sans Symbols"/>
              <a:buChar char="▪"/>
            </a:pPr>
            <a:r>
              <a:rPr lang="en-US" sz="1600"/>
              <a:t>Families should ensure conscious use and set limits instead of prohibiting digital games.</a:t>
            </a:r>
            <a:endParaRPr/>
          </a:p>
          <a:p>
            <a:pPr marL="342900" lvl="0" indent="-342900" algn="just" rtl="0">
              <a:spcBef>
                <a:spcPts val="320"/>
              </a:spcBef>
              <a:spcAft>
                <a:spcPts val="0"/>
              </a:spcAft>
              <a:buClr>
                <a:schemeClr val="dk1"/>
              </a:buClr>
              <a:buSzPts val="1600"/>
              <a:buFont typeface="Noto Sans Symbols"/>
              <a:buChar char="▪"/>
            </a:pPr>
            <a:r>
              <a:rPr lang="en-US" sz="1600"/>
              <a:t>Families should control the time children spend in front of the screen and control the content.</a:t>
            </a:r>
            <a:endParaRPr/>
          </a:p>
          <a:p>
            <a:pPr marL="342900" lvl="0" indent="-342900" algn="just" rtl="0">
              <a:spcBef>
                <a:spcPts val="320"/>
              </a:spcBef>
              <a:spcAft>
                <a:spcPts val="0"/>
              </a:spcAft>
              <a:buClr>
                <a:schemeClr val="dk1"/>
              </a:buClr>
              <a:buSzPts val="1600"/>
              <a:buFont typeface="Noto Sans Symbols"/>
              <a:buChar char="▪"/>
            </a:pPr>
            <a:r>
              <a:rPr lang="en-US" sz="1600"/>
              <a:t>Families should offer alternatives to protect children or adolescents from digital game addiction.</a:t>
            </a:r>
            <a:endParaRPr/>
          </a:p>
          <a:p>
            <a:pPr marL="342900" lvl="0" indent="-342900" algn="just" rtl="0">
              <a:spcBef>
                <a:spcPts val="320"/>
              </a:spcBef>
              <a:spcAft>
                <a:spcPts val="0"/>
              </a:spcAft>
              <a:buClr>
                <a:schemeClr val="dk1"/>
              </a:buClr>
              <a:buSzPts val="1600"/>
              <a:buFont typeface="Noto Sans Symbols"/>
              <a:buChar char="▪"/>
            </a:pPr>
            <a:r>
              <a:rPr lang="en-US" sz="1600"/>
              <a:t>Parents should interact with their children as part of the game.</a:t>
            </a:r>
            <a:endParaRPr/>
          </a:p>
          <a:p>
            <a:pPr marL="342900" lvl="0" indent="-342900" algn="just" rtl="0">
              <a:spcBef>
                <a:spcPts val="320"/>
              </a:spcBef>
              <a:spcAft>
                <a:spcPts val="0"/>
              </a:spcAft>
              <a:buClr>
                <a:schemeClr val="dk1"/>
              </a:buClr>
              <a:buSzPts val="1600"/>
              <a:buFont typeface="Noto Sans Symbols"/>
              <a:buChar char="▪"/>
            </a:pPr>
            <a:r>
              <a:rPr lang="en-US" sz="1600"/>
              <a:t>From the age of 5, children should be directed to arts and sports according to their abilities and interests.</a:t>
            </a:r>
            <a:endParaRPr/>
          </a:p>
          <a:p>
            <a:pPr marL="342900" lvl="0" indent="-342900" algn="just" rtl="0">
              <a:spcBef>
                <a:spcPts val="320"/>
              </a:spcBef>
              <a:spcAft>
                <a:spcPts val="0"/>
              </a:spcAft>
              <a:buClr>
                <a:schemeClr val="dk1"/>
              </a:buClr>
              <a:buSzPts val="1600"/>
              <a:buFont typeface="Noto Sans Symbols"/>
              <a:buChar char="▪"/>
            </a:pPr>
            <a:r>
              <a:rPr lang="en-US" sz="1600"/>
              <a:t>Families should make sure that all games used by the child are of high quality (suitable for developmental characteristics, realistic and educational quality that will contribute to the development of the child) and parents should accompany the child when purchasing games.</a:t>
            </a:r>
            <a:endParaRPr/>
          </a:p>
          <a:p>
            <a:pPr marL="342900" lvl="0" indent="-342900" algn="just" rtl="0">
              <a:spcBef>
                <a:spcPts val="320"/>
              </a:spcBef>
              <a:spcAft>
                <a:spcPts val="0"/>
              </a:spcAft>
              <a:buClr>
                <a:schemeClr val="dk1"/>
              </a:buClr>
              <a:buSzPts val="1600"/>
              <a:buFont typeface="Noto Sans Symbols"/>
              <a:buChar char="▪"/>
            </a:pPr>
            <a:r>
              <a:rPr lang="en-US" sz="1600"/>
              <a:t>Pay attention to the security codes on the games when purchasing them.</a:t>
            </a:r>
            <a:endParaRPr/>
          </a:p>
          <a:p>
            <a:pPr marL="342900" lvl="0" indent="-342900" algn="just" rtl="0">
              <a:spcBef>
                <a:spcPts val="320"/>
              </a:spcBef>
              <a:spcAft>
                <a:spcPts val="0"/>
              </a:spcAft>
              <a:buClr>
                <a:schemeClr val="dk1"/>
              </a:buClr>
              <a:buSzPts val="1600"/>
              <a:buFont typeface="Noto Sans Symbols"/>
              <a:buChar char="▪"/>
            </a:pPr>
            <a:r>
              <a:rPr lang="en-US" sz="1600"/>
              <a:t>Families should direct their children to qualified kindergartens opened/to be opened for socialisation.</a:t>
            </a:r>
            <a:endParaRPr/>
          </a:p>
          <a:p>
            <a:pPr marL="342900" lvl="0" indent="-342900" algn="just" rtl="0">
              <a:spcBef>
                <a:spcPts val="320"/>
              </a:spcBef>
              <a:spcAft>
                <a:spcPts val="0"/>
              </a:spcAft>
              <a:buClr>
                <a:schemeClr val="dk1"/>
              </a:buClr>
              <a:buSzPts val="1600"/>
              <a:buFont typeface="Noto Sans Symbols"/>
              <a:buChar char="▪"/>
            </a:pPr>
            <a:r>
              <a:rPr lang="en-US" sz="1600"/>
              <a:t>If older siblings have technological devices such as computers, phones, tablets, etc., parents should take precautions to prevent the younger sibling from meeting these technological devices early.</a:t>
            </a:r>
            <a:endParaRPr/>
          </a:p>
          <a:p>
            <a:pPr marL="342900" lvl="0" indent="-342900" algn="just" rtl="0">
              <a:spcBef>
                <a:spcPts val="320"/>
              </a:spcBef>
              <a:spcAft>
                <a:spcPts val="0"/>
              </a:spcAft>
              <a:buClr>
                <a:schemeClr val="dk1"/>
              </a:buClr>
              <a:buSzPts val="1600"/>
              <a:buFont typeface="Noto Sans Symbols"/>
              <a:buChar char="▪"/>
            </a:pPr>
            <a:r>
              <a:rPr lang="en-US" sz="1600"/>
              <a:t>Parents should play traditional games with their children at home or outside in accordance with the age of the children and encourage them to play these games.</a:t>
            </a:r>
            <a:endParaRPr/>
          </a:p>
          <a:p>
            <a:pPr marL="342900" lvl="0" indent="-342900" algn="just" rtl="0">
              <a:spcBef>
                <a:spcPts val="320"/>
              </a:spcBef>
              <a:spcAft>
                <a:spcPts val="0"/>
              </a:spcAft>
              <a:buClr>
                <a:schemeClr val="dk1"/>
              </a:buClr>
              <a:buSzPts val="1600"/>
              <a:buFont typeface="Noto Sans Symbols"/>
              <a:buChar char="▪"/>
            </a:pPr>
            <a:r>
              <a:rPr lang="en-US" sz="1600"/>
              <a:t>Parents should make sure that there are no technological devices in the child's room and that existing technological devices are used in common areas.</a:t>
            </a:r>
            <a:endParaRPr/>
          </a:p>
          <a:p>
            <a:pPr marL="342900" lvl="0" indent="-342900" algn="just" rtl="0">
              <a:spcBef>
                <a:spcPts val="320"/>
              </a:spcBef>
              <a:spcAft>
                <a:spcPts val="0"/>
              </a:spcAft>
              <a:buClr>
                <a:schemeClr val="dk1"/>
              </a:buClr>
              <a:buSzPts val="1600"/>
              <a:buFont typeface="Noto Sans Symbols"/>
              <a:buChar char="▪"/>
            </a:pPr>
            <a:r>
              <a:rPr lang="en-US" sz="1600"/>
              <a:t>In order to recognise the distinction between the virtual world and the real world, parents and children should share information about the games played by the child and their results.</a:t>
            </a:r>
            <a:endParaRPr sz="16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1"/>
          <p:cNvSpPr txBox="1">
            <a:spLocks noGrp="1"/>
          </p:cNvSpPr>
          <p:nvPr>
            <p:ph type="title"/>
          </p:nvPr>
        </p:nvSpPr>
        <p:spPr>
          <a:xfrm>
            <a:off x="446856" y="-315416"/>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3600"/>
              <a:buFont typeface="Calibri"/>
              <a:buNone/>
            </a:pPr>
            <a:r>
              <a:rPr lang="en-US" sz="3600" b="1">
                <a:solidFill>
                  <a:srgbClr val="C00000"/>
                </a:solidFill>
              </a:rPr>
              <a:t>General recommendations for families:</a:t>
            </a:r>
            <a:endParaRPr sz="3600" b="1">
              <a:solidFill>
                <a:srgbClr val="C00000"/>
              </a:solidFill>
            </a:endParaRPr>
          </a:p>
        </p:txBody>
      </p:sp>
      <p:sp>
        <p:nvSpPr>
          <p:cNvPr id="635" name="Google Shape;635;p61"/>
          <p:cNvSpPr txBox="1">
            <a:spLocks noGrp="1"/>
          </p:cNvSpPr>
          <p:nvPr>
            <p:ph type="body" idx="1"/>
          </p:nvPr>
        </p:nvSpPr>
        <p:spPr>
          <a:xfrm>
            <a:off x="323528" y="476672"/>
            <a:ext cx="8568952" cy="6696744"/>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600"/>
              <a:buFont typeface="Noto Sans Symbols"/>
              <a:buChar char="▪"/>
            </a:pPr>
            <a:r>
              <a:rPr lang="en-US" sz="1600"/>
              <a:t>Parents should be informed about safe and conscious internet use and warn their children not to share their personal data (residence address, telephone, etc.) with anyone.</a:t>
            </a:r>
            <a:endParaRPr/>
          </a:p>
          <a:p>
            <a:pPr marL="342900" lvl="0" indent="-342900" algn="just" rtl="0">
              <a:spcBef>
                <a:spcPts val="320"/>
              </a:spcBef>
              <a:spcAft>
                <a:spcPts val="0"/>
              </a:spcAft>
              <a:buClr>
                <a:schemeClr val="dk1"/>
              </a:buClr>
              <a:buSzPts val="1600"/>
              <a:buFont typeface="Noto Sans Symbols"/>
              <a:buChar char="▪"/>
            </a:pPr>
            <a:r>
              <a:rPr lang="en-US" sz="1600"/>
              <a:t>Families should allow and encourage their children to develop digital games that support skills such as basic coding and design.</a:t>
            </a:r>
            <a:endParaRPr/>
          </a:p>
          <a:p>
            <a:pPr marL="342900" lvl="0" indent="-342900" algn="just" rtl="0">
              <a:spcBef>
                <a:spcPts val="320"/>
              </a:spcBef>
              <a:spcAft>
                <a:spcPts val="0"/>
              </a:spcAft>
              <a:buClr>
                <a:schemeClr val="dk1"/>
              </a:buClr>
              <a:buSzPts val="1600"/>
              <a:buFont typeface="Noto Sans Symbols"/>
              <a:buChar char="▪"/>
            </a:pPr>
            <a:r>
              <a:rPr lang="en-US" sz="1600"/>
              <a:t>Families should make sure that the content (game programme, any application, TV programme, etc.) that the child is interested in on the screen is appropriate for the child's age and developmental level.</a:t>
            </a:r>
            <a:endParaRPr/>
          </a:p>
          <a:p>
            <a:pPr marL="342900" lvl="0" indent="-342900" algn="just" rtl="0">
              <a:spcBef>
                <a:spcPts val="320"/>
              </a:spcBef>
              <a:spcAft>
                <a:spcPts val="0"/>
              </a:spcAft>
              <a:buClr>
                <a:schemeClr val="dk1"/>
              </a:buClr>
              <a:buSzPts val="1600"/>
              <a:buFont typeface="Noto Sans Symbols"/>
              <a:buChar char="▪"/>
            </a:pPr>
            <a:r>
              <a:rPr lang="en-US" sz="1600"/>
              <a:t>Parents should have information about the symptoms of digital game addiction.</a:t>
            </a:r>
            <a:endParaRPr/>
          </a:p>
          <a:p>
            <a:pPr marL="342900" lvl="0" indent="-342900" algn="just" rtl="0">
              <a:spcBef>
                <a:spcPts val="320"/>
              </a:spcBef>
              <a:spcAft>
                <a:spcPts val="0"/>
              </a:spcAft>
              <a:buClr>
                <a:schemeClr val="dk1"/>
              </a:buClr>
              <a:buSzPts val="1600"/>
              <a:buFont typeface="Noto Sans Symbols"/>
              <a:buChar char="▪"/>
            </a:pPr>
            <a:r>
              <a:rPr lang="en-US" sz="1600"/>
              <a:t>Parents should have knowledge about filtering programmes. Security software and filtering programmes should be installed on the technological tools used by the child.</a:t>
            </a:r>
            <a:endParaRPr/>
          </a:p>
          <a:p>
            <a:pPr marL="342900" lvl="0" indent="-342900" algn="just" rtl="0">
              <a:spcBef>
                <a:spcPts val="320"/>
              </a:spcBef>
              <a:spcAft>
                <a:spcPts val="0"/>
              </a:spcAft>
              <a:buClr>
                <a:schemeClr val="dk1"/>
              </a:buClr>
              <a:buSzPts val="1600"/>
              <a:buFont typeface="Noto Sans Symbols"/>
              <a:buChar char="▪"/>
            </a:pPr>
            <a:r>
              <a:rPr lang="en-US" sz="1600"/>
              <a:t>Parents should be informed about channels such as Twitch and Discord.</a:t>
            </a:r>
            <a:endParaRPr/>
          </a:p>
          <a:p>
            <a:pPr marL="342900" lvl="0" indent="-342900" algn="just" rtl="0">
              <a:spcBef>
                <a:spcPts val="320"/>
              </a:spcBef>
              <a:spcAft>
                <a:spcPts val="0"/>
              </a:spcAft>
              <a:buClr>
                <a:schemeClr val="dk1"/>
              </a:buClr>
              <a:buSzPts val="1600"/>
              <a:buFont typeface="Noto Sans Symbols"/>
              <a:buChar char="▪"/>
            </a:pPr>
            <a:r>
              <a:rPr lang="en-US" sz="1600"/>
              <a:t>Parents should switch off technological devices at least one hour before the child's bedtime.</a:t>
            </a:r>
            <a:endParaRPr/>
          </a:p>
          <a:p>
            <a:pPr marL="342900" lvl="0" indent="-342900" algn="just" rtl="0">
              <a:spcBef>
                <a:spcPts val="320"/>
              </a:spcBef>
              <a:spcAft>
                <a:spcPts val="0"/>
              </a:spcAft>
              <a:buClr>
                <a:schemeClr val="dk1"/>
              </a:buClr>
              <a:buSzPts val="1600"/>
              <a:buFont typeface="Noto Sans Symbols"/>
              <a:buChar char="▪"/>
            </a:pPr>
            <a:r>
              <a:rPr lang="en-US" sz="1600"/>
              <a:t>Family members should be appropriate role models for the child, including the type and duration of games they play.</a:t>
            </a:r>
            <a:endParaRPr/>
          </a:p>
          <a:p>
            <a:pPr marL="342900" lvl="0" indent="-342900" algn="just" rtl="0">
              <a:spcBef>
                <a:spcPts val="320"/>
              </a:spcBef>
              <a:spcAft>
                <a:spcPts val="0"/>
              </a:spcAft>
              <a:buClr>
                <a:schemeClr val="dk1"/>
              </a:buClr>
              <a:buSzPts val="1600"/>
              <a:buFont typeface="Noto Sans Symbols"/>
              <a:buChar char="▪"/>
            </a:pPr>
            <a:r>
              <a:rPr lang="en-US" sz="1600"/>
              <a:t>Families should not present the game to the child for purposes such as reward, punishment, distraction, silencing, sleeping, feeding.</a:t>
            </a:r>
            <a:endParaRPr/>
          </a:p>
          <a:p>
            <a:pPr marL="342900" lvl="0" indent="-342900" algn="just" rtl="0">
              <a:spcBef>
                <a:spcPts val="320"/>
              </a:spcBef>
              <a:spcAft>
                <a:spcPts val="0"/>
              </a:spcAft>
              <a:buClr>
                <a:schemeClr val="dk1"/>
              </a:buClr>
              <a:buSzPts val="1600"/>
              <a:buFont typeface="Noto Sans Symbols"/>
              <a:buChar char="▪"/>
            </a:pPr>
            <a:r>
              <a:rPr lang="en-US" sz="1600"/>
              <a:t>While the family is with the child, they should inform the child about the risks and dangers in digital games by using examples of negative events in real life.</a:t>
            </a:r>
            <a:endParaRPr/>
          </a:p>
          <a:p>
            <a:pPr marL="342900" lvl="0" indent="-342900" algn="just" rtl="0">
              <a:spcBef>
                <a:spcPts val="320"/>
              </a:spcBef>
              <a:spcAft>
                <a:spcPts val="0"/>
              </a:spcAft>
              <a:buClr>
                <a:schemeClr val="dk1"/>
              </a:buClr>
              <a:buSzPts val="1600"/>
              <a:buFont typeface="Noto Sans Symbols"/>
              <a:buChar char="▪"/>
            </a:pPr>
            <a:r>
              <a:rPr lang="en-US" sz="1600"/>
              <a:t>The family should have information about the child's playmates.</a:t>
            </a:r>
            <a:endParaRPr/>
          </a:p>
          <a:p>
            <a:pPr marL="342900" lvl="0" indent="-342900" algn="just" rtl="0">
              <a:spcBef>
                <a:spcPts val="320"/>
              </a:spcBef>
              <a:spcAft>
                <a:spcPts val="0"/>
              </a:spcAft>
              <a:buClr>
                <a:schemeClr val="dk1"/>
              </a:buClr>
              <a:buSzPts val="1600"/>
              <a:buFont typeface="Noto Sans Symbols"/>
              <a:buChar char="▪"/>
            </a:pPr>
            <a:r>
              <a:rPr lang="en-US" sz="1600"/>
              <a:t>Families should regularly attend parent-teacher conferences and parent-teacher conferences to be informed about the child's school life.</a:t>
            </a:r>
            <a:endParaRPr/>
          </a:p>
          <a:p>
            <a:pPr marL="342900" lvl="0" indent="-342900" algn="just" rtl="0">
              <a:spcBef>
                <a:spcPts val="320"/>
              </a:spcBef>
              <a:spcAft>
                <a:spcPts val="0"/>
              </a:spcAft>
              <a:buClr>
                <a:schemeClr val="dk1"/>
              </a:buClr>
              <a:buSzPts val="1600"/>
              <a:buFont typeface="Noto Sans Symbols"/>
              <a:buChar char="▪"/>
            </a:pPr>
            <a:r>
              <a:rPr lang="en-US" sz="1600"/>
              <a:t>Families should be informed that the child's screen use in technological devices is not an indicator of intelligence.</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2"/>
          <p:cNvSpPr txBox="1">
            <a:spLocks noGrp="1"/>
          </p:cNvSpPr>
          <p:nvPr>
            <p:ph type="title"/>
          </p:nvPr>
        </p:nvSpPr>
        <p:spPr>
          <a:xfrm>
            <a:off x="457200" y="44624"/>
            <a:ext cx="8229600" cy="5760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sz="3200" b="1">
                <a:solidFill>
                  <a:srgbClr val="C00000"/>
                </a:solidFill>
              </a:rPr>
              <a:t>Warning signs for Teachers</a:t>
            </a:r>
            <a:endParaRPr sz="3200" b="1">
              <a:solidFill>
                <a:srgbClr val="C00000"/>
              </a:solidFill>
            </a:endParaRPr>
          </a:p>
        </p:txBody>
      </p:sp>
      <p:sp>
        <p:nvSpPr>
          <p:cNvPr id="641" name="Google Shape;641;p62"/>
          <p:cNvSpPr txBox="1">
            <a:spLocks noGrp="1"/>
          </p:cNvSpPr>
          <p:nvPr>
            <p:ph type="body" idx="1"/>
          </p:nvPr>
        </p:nvSpPr>
        <p:spPr>
          <a:xfrm>
            <a:off x="457200" y="919261"/>
            <a:ext cx="8229600" cy="5750099"/>
          </a:xfrm>
          <a:prstGeom prst="rect">
            <a:avLst/>
          </a:prstGeom>
          <a:solidFill>
            <a:srgbClr val="DDD9C3"/>
          </a:solidFill>
          <a:ln>
            <a:noFill/>
          </a:ln>
        </p:spPr>
        <p:txBody>
          <a:bodyPr spcFirstLastPara="1" wrap="square" lIns="91425" tIns="45700" rIns="91425" bIns="45700" anchor="t" anchorCtr="0">
            <a:normAutofit fontScale="25000" lnSpcReduction="20000"/>
          </a:bodyPr>
          <a:lstStyle/>
          <a:p>
            <a:pPr marL="0" lvl="0" indent="0" algn="just" rtl="0">
              <a:spcBef>
                <a:spcPts val="0"/>
              </a:spcBef>
              <a:spcAft>
                <a:spcPts val="0"/>
              </a:spcAft>
              <a:buClr>
                <a:schemeClr val="dk1"/>
              </a:buClr>
              <a:buSzPct val="100000"/>
              <a:buNone/>
            </a:pPr>
            <a:r>
              <a:rPr lang="en-US" sz="7200"/>
              <a:t>The first signs of excessive computer game use are often not even noticed by the person concerned or at least not perceived as disturbing for a long time. Very often it is parents or relatives who notice changes in the behavior of the young person concerned. Teachers should also be able to recognize that a pupil spends too much time playing computer games. </a:t>
            </a:r>
            <a:endParaRPr/>
          </a:p>
          <a:p>
            <a:pPr marL="0" lvl="0" indent="0" algn="just" rtl="0">
              <a:spcBef>
                <a:spcPts val="360"/>
              </a:spcBef>
              <a:spcAft>
                <a:spcPts val="0"/>
              </a:spcAft>
              <a:buClr>
                <a:schemeClr val="dk1"/>
              </a:buClr>
              <a:buSzPct val="100000"/>
              <a:buNone/>
            </a:pPr>
            <a:endParaRPr sz="7200"/>
          </a:p>
          <a:p>
            <a:pPr marL="0" lvl="0" indent="0" algn="just" rtl="0">
              <a:spcBef>
                <a:spcPts val="360"/>
              </a:spcBef>
              <a:spcAft>
                <a:spcPts val="0"/>
              </a:spcAft>
              <a:buClr>
                <a:schemeClr val="dk1"/>
              </a:buClr>
              <a:buSzPct val="100000"/>
              <a:buNone/>
            </a:pPr>
            <a:r>
              <a:rPr lang="en-US" sz="7200" b="1"/>
              <a:t>The addicted student may be characterized by the following traits:</a:t>
            </a:r>
            <a:endParaRPr/>
          </a:p>
          <a:p>
            <a:pPr marL="0" lvl="0" indent="0" algn="just" rtl="0">
              <a:spcBef>
                <a:spcPts val="360"/>
              </a:spcBef>
              <a:spcAft>
                <a:spcPts val="0"/>
              </a:spcAft>
              <a:buClr>
                <a:schemeClr val="dk1"/>
              </a:buClr>
              <a:buSzPct val="100000"/>
              <a:buNone/>
            </a:pPr>
            <a:endParaRPr sz="7200" b="1"/>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contact difficulties </a:t>
            </a:r>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conversations rather fleeting and superficial</a:t>
            </a:r>
            <a:endParaRPr sz="7200" b="1">
              <a:solidFill>
                <a:srgbClr val="00B0F0"/>
              </a:solidFill>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few friends</a:t>
            </a:r>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lack of self-confidence</a:t>
            </a:r>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lack of independence</a:t>
            </a:r>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listlessness and passive behavior</a:t>
            </a:r>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unwillingness to face conflicts and problems</a:t>
            </a:r>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excessive demands on yourself, little willingness to talk</a:t>
            </a:r>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very often tired in class</a:t>
            </a:r>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failures to complete school tasks and obligations.</a:t>
            </a:r>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absent from school more often and has more emotional problems than inconspicuous players.</a:t>
            </a:r>
            <a:endParaRPr/>
          </a:p>
          <a:p>
            <a:pPr marL="342900" lvl="0" indent="-342900" algn="just" rtl="0">
              <a:spcBef>
                <a:spcPts val="360"/>
              </a:spcBef>
              <a:spcAft>
                <a:spcPts val="0"/>
              </a:spcAft>
              <a:buClr>
                <a:srgbClr val="00B0F0"/>
              </a:buClr>
              <a:buSzPct val="100000"/>
              <a:buFont typeface="Noto Sans Symbols"/>
              <a:buChar char="▪"/>
            </a:pPr>
            <a:r>
              <a:rPr lang="en-US" sz="7200" b="1">
                <a:solidFill>
                  <a:srgbClr val="00B0F0"/>
                </a:solidFill>
              </a:rPr>
              <a:t>moody, angry, aggressive, depressed, perhaps also anxious in class, especially because he/she has no internet/computer access.</a:t>
            </a:r>
            <a:endParaRPr sz="7200" b="1">
              <a:solidFill>
                <a:srgbClr val="00B0F0"/>
              </a:solidFill>
            </a:endParaRPr>
          </a:p>
          <a:p>
            <a:pPr marL="342900" lvl="0" indent="-292100" algn="just" rtl="0">
              <a:spcBef>
                <a:spcPts val="160"/>
              </a:spcBef>
              <a:spcAft>
                <a:spcPts val="0"/>
              </a:spcAft>
              <a:buClr>
                <a:schemeClr val="dk1"/>
              </a:buClr>
              <a:buSzPct val="100000"/>
              <a:buFont typeface="Noto Sans Symbols"/>
              <a:buNone/>
            </a:pPr>
            <a:endParaRPr/>
          </a:p>
          <a:p>
            <a:pPr marL="342900" lvl="0" indent="-292100" algn="just" rtl="0">
              <a:spcBef>
                <a:spcPts val="160"/>
              </a:spcBef>
              <a:spcAft>
                <a:spcPts val="0"/>
              </a:spcAft>
              <a:buClr>
                <a:schemeClr val="dk1"/>
              </a:buClr>
              <a:buSzPct val="100000"/>
              <a:buFont typeface="Noto Sans Symbols"/>
              <a:buNone/>
            </a:pPr>
            <a:endParaRPr/>
          </a:p>
          <a:p>
            <a:pPr marL="342900" lvl="0" indent="-292100" algn="just" rtl="0">
              <a:spcBef>
                <a:spcPts val="160"/>
              </a:spcBef>
              <a:spcAft>
                <a:spcPts val="0"/>
              </a:spcAft>
              <a:buClr>
                <a:schemeClr val="dk1"/>
              </a:buClr>
              <a:buSzPct val="100000"/>
              <a:buFont typeface="Noto Sans Symbols"/>
              <a:buNone/>
            </a:pPr>
            <a:endParaRPr/>
          </a:p>
          <a:p>
            <a:pPr marL="0" lvl="0" indent="0" algn="just" rtl="0">
              <a:spcBef>
                <a:spcPts val="160"/>
              </a:spcBef>
              <a:spcAft>
                <a:spcPts val="0"/>
              </a:spcAft>
              <a:buClr>
                <a:schemeClr val="dk1"/>
              </a:buClr>
              <a:buSzPct val="100000"/>
              <a:buNone/>
            </a:pPr>
            <a:endParaRPr/>
          </a:p>
          <a:p>
            <a:pPr marL="342900" lvl="0" indent="-292100" algn="l" rtl="0">
              <a:spcBef>
                <a:spcPts val="160"/>
              </a:spcBef>
              <a:spcAft>
                <a:spcPts val="0"/>
              </a:spcAft>
              <a:buClr>
                <a:schemeClr val="dk1"/>
              </a:buClr>
              <a:buSzPct val="100000"/>
              <a:buFont typeface="Noto Sans Symbols"/>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3"/>
          <p:cNvSpPr txBox="1">
            <a:spLocks noGrp="1"/>
          </p:cNvSpPr>
          <p:nvPr>
            <p:ph type="title"/>
          </p:nvPr>
        </p:nvSpPr>
        <p:spPr>
          <a:xfrm>
            <a:off x="518864" y="-99392"/>
            <a:ext cx="82296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Tips for Teacher and education sector:</a:t>
            </a:r>
            <a:endParaRPr sz="3200">
              <a:solidFill>
                <a:srgbClr val="C00000"/>
              </a:solidFill>
            </a:endParaRPr>
          </a:p>
        </p:txBody>
      </p:sp>
      <p:sp>
        <p:nvSpPr>
          <p:cNvPr id="647" name="Google Shape;647;p63"/>
          <p:cNvSpPr txBox="1">
            <a:spLocks noGrp="1"/>
          </p:cNvSpPr>
          <p:nvPr>
            <p:ph type="body" idx="1"/>
          </p:nvPr>
        </p:nvSpPr>
        <p:spPr>
          <a:xfrm>
            <a:off x="35496" y="476672"/>
            <a:ext cx="9108504" cy="6408712"/>
          </a:xfrm>
          <a:prstGeom prst="rect">
            <a:avLst/>
          </a:prstGeom>
          <a:solidFill>
            <a:srgbClr val="E5DFEC"/>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600"/>
              <a:buFont typeface="Noto Sans Symbols"/>
              <a:buChar char="▪"/>
            </a:pPr>
            <a:r>
              <a:rPr lang="en-US" sz="1600" b="1"/>
              <a:t>Teachers or parents cannot educate children in the best way by working alone. They need to collaborate as partners to help kids’ success and work hand-in-hand for the best learning experience.</a:t>
            </a:r>
            <a:endParaRPr/>
          </a:p>
          <a:p>
            <a:pPr marL="342900" lvl="0" indent="-241300" algn="just" rtl="0">
              <a:spcBef>
                <a:spcPts val="320"/>
              </a:spcBef>
              <a:spcAft>
                <a:spcPts val="0"/>
              </a:spcAft>
              <a:buClr>
                <a:schemeClr val="dk1"/>
              </a:buClr>
              <a:buSzPts val="1600"/>
              <a:buFont typeface="Noto Sans Symbols"/>
              <a:buNone/>
            </a:pPr>
            <a:endParaRPr sz="1600" b="1"/>
          </a:p>
          <a:p>
            <a:pPr marL="342900" lvl="0" indent="-342900" algn="just" rtl="0">
              <a:spcBef>
                <a:spcPts val="320"/>
              </a:spcBef>
              <a:spcAft>
                <a:spcPts val="0"/>
              </a:spcAft>
              <a:buClr>
                <a:schemeClr val="dk1"/>
              </a:buClr>
              <a:buSzPts val="1600"/>
              <a:buFont typeface="Noto Sans Symbols"/>
              <a:buChar char="▪"/>
            </a:pPr>
            <a:r>
              <a:rPr lang="en-US" sz="1600" b="1"/>
              <a:t>Teachers are especially called upon to enable students to deal confidently and individually with the media world, which undoubtedly enriches many areas of life but is also seductively tempting. Age-appropriate media competence should become a school subject.</a:t>
            </a:r>
            <a:endParaRPr/>
          </a:p>
          <a:p>
            <a:pPr marL="342900" lvl="0" indent="-241300" algn="just" rtl="0">
              <a:spcBef>
                <a:spcPts val="320"/>
              </a:spcBef>
              <a:spcAft>
                <a:spcPts val="0"/>
              </a:spcAft>
              <a:buClr>
                <a:schemeClr val="dk1"/>
              </a:buClr>
              <a:buSzPts val="1600"/>
              <a:buFont typeface="Noto Sans Symbols"/>
              <a:buNone/>
            </a:pPr>
            <a:endParaRPr sz="1600" b="1"/>
          </a:p>
          <a:p>
            <a:pPr marL="342900" lvl="0" indent="-342900" algn="just" rtl="0">
              <a:spcBef>
                <a:spcPts val="320"/>
              </a:spcBef>
              <a:spcAft>
                <a:spcPts val="0"/>
              </a:spcAft>
              <a:buClr>
                <a:schemeClr val="dk1"/>
              </a:buClr>
              <a:buSzPts val="1600"/>
              <a:buFont typeface="Noto Sans Symbols"/>
              <a:buChar char="▪"/>
            </a:pPr>
            <a:r>
              <a:rPr lang="en-US" sz="1600" b="1"/>
              <a:t>Students suffering from gaming addiction should be able to share their concerns about his or her gaming/social media use and their plans for change as a confidant to their teachers. Teachers should always be willing to listen to their intentions and support them in this regard.</a:t>
            </a:r>
            <a:endParaRPr/>
          </a:p>
          <a:p>
            <a:pPr marL="0" lvl="0" indent="0" algn="just" rtl="0">
              <a:spcBef>
                <a:spcPts val="320"/>
              </a:spcBef>
              <a:spcAft>
                <a:spcPts val="0"/>
              </a:spcAft>
              <a:buClr>
                <a:schemeClr val="dk1"/>
              </a:buClr>
              <a:buSzPts val="1600"/>
              <a:buNone/>
            </a:pPr>
            <a:endParaRPr sz="1600" b="1"/>
          </a:p>
          <a:p>
            <a:pPr marL="342900" lvl="0" indent="-342900" algn="just" rtl="0">
              <a:spcBef>
                <a:spcPts val="320"/>
              </a:spcBef>
              <a:spcAft>
                <a:spcPts val="0"/>
              </a:spcAft>
              <a:buClr>
                <a:schemeClr val="dk1"/>
              </a:buClr>
              <a:buSzPts val="1600"/>
              <a:buFont typeface="Noto Sans Symbols"/>
              <a:buChar char="▪"/>
            </a:pPr>
            <a:r>
              <a:rPr lang="en-US" sz="1600" b="1"/>
              <a:t>Teacher as a confidant should regularly reach out to students to see if he/she has made progress in decreasing the amount of time you use game/social media. </a:t>
            </a:r>
            <a:endParaRPr sz="1600" b="1"/>
          </a:p>
          <a:p>
            <a:pPr marL="342900" lvl="0" indent="-241300" algn="just" rtl="0">
              <a:spcBef>
                <a:spcPts val="320"/>
              </a:spcBef>
              <a:spcAft>
                <a:spcPts val="0"/>
              </a:spcAft>
              <a:buClr>
                <a:schemeClr val="dk1"/>
              </a:buClr>
              <a:buSzPts val="1600"/>
              <a:buFont typeface="Noto Sans Symbols"/>
              <a:buNone/>
            </a:pPr>
            <a:endParaRPr sz="1600" b="1"/>
          </a:p>
          <a:p>
            <a:pPr marL="342900" lvl="0" indent="-342900" algn="just" rtl="0">
              <a:spcBef>
                <a:spcPts val="320"/>
              </a:spcBef>
              <a:spcAft>
                <a:spcPts val="0"/>
              </a:spcAft>
              <a:buClr>
                <a:schemeClr val="dk1"/>
              </a:buClr>
              <a:buSzPts val="1600"/>
              <a:buFont typeface="Noto Sans Symbols"/>
              <a:buChar char="▪"/>
            </a:pPr>
            <a:r>
              <a:rPr lang="en-US" sz="1600" b="1"/>
              <a:t>Teacher and students can jointly set goals for themselves, and check on the achievement of these goals. The agreed upon goals should be written on a piece of paper. This gives both of them the opportunity to assess at any time the extent to which students have already achieved their goals and what the next steps are. Putting your agreement in writing also creates a greater sense of commitment. A confidant helps you to motivate yourself again and again and to successfully overcome difficult phases.</a:t>
            </a:r>
            <a:endParaRPr/>
          </a:p>
          <a:p>
            <a:pPr marL="342900" lvl="0" indent="-241300" algn="just" rtl="0">
              <a:spcBef>
                <a:spcPts val="320"/>
              </a:spcBef>
              <a:spcAft>
                <a:spcPts val="0"/>
              </a:spcAft>
              <a:buClr>
                <a:schemeClr val="dk1"/>
              </a:buClr>
              <a:buSzPts val="1600"/>
              <a:buFont typeface="Noto Sans Symbols"/>
              <a:buNone/>
            </a:pPr>
            <a:endParaRPr sz="1600" b="1"/>
          </a:p>
          <a:p>
            <a:pPr marL="342900" lvl="0" indent="-342900" algn="just" rtl="0">
              <a:spcBef>
                <a:spcPts val="320"/>
              </a:spcBef>
              <a:spcAft>
                <a:spcPts val="0"/>
              </a:spcAft>
              <a:buClr>
                <a:schemeClr val="dk1"/>
              </a:buClr>
              <a:buSzPts val="1600"/>
              <a:buFont typeface="Noto Sans Symbols"/>
              <a:buChar char="▪"/>
            </a:pPr>
            <a:r>
              <a:rPr lang="en-US" sz="1600" b="1"/>
              <a:t>Decisive action, targeted investment and more collaboration are needed in schools to protect especially pupils/student from the dangers of the connected world – and to unlock the power of the digital age for them without any risk. </a:t>
            </a:r>
            <a:endParaRPr sz="1600" b="1"/>
          </a:p>
          <a:p>
            <a:pPr marL="342900" lvl="0" indent="-241300" algn="l" rtl="0">
              <a:spcBef>
                <a:spcPts val="320"/>
              </a:spcBef>
              <a:spcAft>
                <a:spcPts val="0"/>
              </a:spcAft>
              <a:buClr>
                <a:schemeClr val="dk1"/>
              </a:buClr>
              <a:buSzPts val="1600"/>
              <a:buNone/>
            </a:pPr>
            <a:endParaRPr sz="1600"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4"/>
          <p:cNvSpPr txBox="1">
            <a:spLocks noGrp="1"/>
          </p:cNvSpPr>
          <p:nvPr>
            <p:ph type="title"/>
          </p:nvPr>
        </p:nvSpPr>
        <p:spPr>
          <a:xfrm>
            <a:off x="457200" y="-315416"/>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What can teachers do? </a:t>
            </a:r>
            <a:endParaRPr b="1">
              <a:solidFill>
                <a:srgbClr val="C00000"/>
              </a:solidFill>
            </a:endParaRPr>
          </a:p>
        </p:txBody>
      </p:sp>
      <p:sp>
        <p:nvSpPr>
          <p:cNvPr id="653" name="Google Shape;653;p64"/>
          <p:cNvSpPr txBox="1">
            <a:spLocks noGrp="1"/>
          </p:cNvSpPr>
          <p:nvPr>
            <p:ph type="body" idx="1"/>
          </p:nvPr>
        </p:nvSpPr>
        <p:spPr>
          <a:xfrm>
            <a:off x="107504" y="404664"/>
            <a:ext cx="8928992" cy="6696744"/>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800"/>
              <a:buFont typeface="Noto Sans Symbols"/>
              <a:buChar char="▪"/>
            </a:pPr>
            <a:r>
              <a:rPr lang="en-US" sz="1800"/>
              <a:t>Teachers should be especially aware of children's interest in technological devices in terms of observing, exploring, recognising and guiding them.</a:t>
            </a:r>
            <a:endParaRPr/>
          </a:p>
          <a:p>
            <a:pPr marL="342900" lvl="0" indent="-342900" algn="just" rtl="0">
              <a:spcBef>
                <a:spcPts val="360"/>
              </a:spcBef>
              <a:spcAft>
                <a:spcPts val="0"/>
              </a:spcAft>
              <a:buClr>
                <a:schemeClr val="dk1"/>
              </a:buClr>
              <a:buSzPts val="1800"/>
              <a:buFont typeface="Noto Sans Symbols"/>
              <a:buChar char="▪"/>
            </a:pPr>
            <a:r>
              <a:rPr lang="en-US" sz="1800"/>
              <a:t>Teachers should be aware of the signs of digital game addiction.</a:t>
            </a:r>
            <a:endParaRPr/>
          </a:p>
          <a:p>
            <a:pPr marL="342900" lvl="0" indent="-342900" algn="just" rtl="0">
              <a:spcBef>
                <a:spcPts val="360"/>
              </a:spcBef>
              <a:spcAft>
                <a:spcPts val="0"/>
              </a:spcAft>
              <a:buClr>
                <a:schemeClr val="dk1"/>
              </a:buClr>
              <a:buSzPts val="1800"/>
              <a:buFont typeface="Noto Sans Symbols"/>
              <a:buChar char="▪"/>
            </a:pPr>
            <a:r>
              <a:rPr lang="en-US" sz="1800"/>
              <a:t>Teachers should carry out awareness-raising activities with families about negative parental attitudes (such as overprotective family attitudes).</a:t>
            </a:r>
            <a:endParaRPr/>
          </a:p>
          <a:p>
            <a:pPr marL="342900" lvl="0" indent="-342900" algn="just" rtl="0">
              <a:spcBef>
                <a:spcPts val="360"/>
              </a:spcBef>
              <a:spcAft>
                <a:spcPts val="0"/>
              </a:spcAft>
              <a:buClr>
                <a:schemeClr val="dk1"/>
              </a:buClr>
              <a:buSzPts val="1800"/>
              <a:buFont typeface="Noto Sans Symbols"/>
              <a:buChar char="▪"/>
            </a:pPr>
            <a:r>
              <a:rPr lang="en-US" sz="1800"/>
              <a:t>Children should be directed to culture, art and sports activities.</a:t>
            </a:r>
            <a:endParaRPr/>
          </a:p>
          <a:p>
            <a:pPr marL="342900" lvl="0" indent="-342900" algn="just" rtl="0">
              <a:spcBef>
                <a:spcPts val="360"/>
              </a:spcBef>
              <a:spcAft>
                <a:spcPts val="0"/>
              </a:spcAft>
              <a:buClr>
                <a:schemeClr val="dk1"/>
              </a:buClr>
              <a:buSzPts val="1800"/>
              <a:buFont typeface="Noto Sans Symbols"/>
              <a:buChar char="▪"/>
            </a:pPr>
            <a:r>
              <a:rPr lang="en-US" sz="1800"/>
              <a:t>The education system should be reorganised in accordance with digital elements.</a:t>
            </a:r>
            <a:endParaRPr/>
          </a:p>
          <a:p>
            <a:pPr marL="342900" lvl="0" indent="-342900" algn="just" rtl="0">
              <a:spcBef>
                <a:spcPts val="360"/>
              </a:spcBef>
              <a:spcAft>
                <a:spcPts val="0"/>
              </a:spcAft>
              <a:buClr>
                <a:schemeClr val="dk1"/>
              </a:buClr>
              <a:buSzPts val="1800"/>
              <a:buFont typeface="Noto Sans Symbols"/>
              <a:buChar char="▪"/>
            </a:pPr>
            <a:r>
              <a:rPr lang="en-US" sz="1800"/>
              <a:t>Teachers should have the necessary equipment on information technologies and in-service trainings should be organised on this subject.</a:t>
            </a:r>
            <a:endParaRPr/>
          </a:p>
          <a:p>
            <a:pPr marL="342900" lvl="0" indent="-342900" algn="just" rtl="0">
              <a:spcBef>
                <a:spcPts val="360"/>
              </a:spcBef>
              <a:spcAft>
                <a:spcPts val="0"/>
              </a:spcAft>
              <a:buClr>
                <a:schemeClr val="dk1"/>
              </a:buClr>
              <a:buSzPts val="1800"/>
              <a:buFont typeface="Noto Sans Symbols"/>
              <a:buChar char="▪"/>
            </a:pPr>
            <a:r>
              <a:rPr lang="en-US" sz="1800"/>
              <a:t>"Student Friendly School" theme should be adopted and individual differences should be taken into consideration.</a:t>
            </a:r>
            <a:endParaRPr/>
          </a:p>
          <a:p>
            <a:pPr marL="342900" lvl="0" indent="-342900" algn="just" rtl="0">
              <a:spcBef>
                <a:spcPts val="360"/>
              </a:spcBef>
              <a:spcAft>
                <a:spcPts val="0"/>
              </a:spcAft>
              <a:buClr>
                <a:schemeClr val="dk1"/>
              </a:buClr>
              <a:buSzPts val="1800"/>
              <a:buFont typeface="Noto Sans Symbols"/>
              <a:buChar char="▪"/>
            </a:pPr>
            <a:r>
              <a:rPr lang="en-US" sz="1800"/>
              <a:t>When school-related problems are observed in children, the psychological counsellor and the family should communicate to determine whether the problem is related to digital games.</a:t>
            </a:r>
            <a:endParaRPr/>
          </a:p>
          <a:p>
            <a:pPr marL="342900" lvl="0" indent="-342900" algn="just" rtl="0">
              <a:spcBef>
                <a:spcPts val="360"/>
              </a:spcBef>
              <a:spcAft>
                <a:spcPts val="0"/>
              </a:spcAft>
              <a:buClr>
                <a:schemeClr val="dk1"/>
              </a:buClr>
              <a:buSzPts val="1800"/>
              <a:buFont typeface="Noto Sans Symbols"/>
              <a:buChar char="▪"/>
            </a:pPr>
            <a:r>
              <a:rPr lang="en-US" sz="1800"/>
              <a:t>Rules should be set to ensure that the child does not use technological tools for play purposes other than teaching in the school environment.</a:t>
            </a:r>
            <a:endParaRPr/>
          </a:p>
          <a:p>
            <a:pPr marL="342900" lvl="0" indent="-342900" algn="just" rtl="0">
              <a:spcBef>
                <a:spcPts val="360"/>
              </a:spcBef>
              <a:spcAft>
                <a:spcPts val="0"/>
              </a:spcAft>
              <a:buClr>
                <a:schemeClr val="dk1"/>
              </a:buClr>
              <a:buSzPts val="1800"/>
              <a:buFont typeface="Noto Sans Symbols"/>
              <a:buChar char="▪"/>
            </a:pPr>
            <a:r>
              <a:rPr lang="en-US" sz="1800"/>
              <a:t>Teachers should exhibit attitudes that will be role models for children about digital games.</a:t>
            </a:r>
            <a:endParaRPr/>
          </a:p>
          <a:p>
            <a:pPr marL="342900" lvl="0" indent="-342900" algn="just" rtl="0">
              <a:spcBef>
                <a:spcPts val="360"/>
              </a:spcBef>
              <a:spcAft>
                <a:spcPts val="0"/>
              </a:spcAft>
              <a:buClr>
                <a:schemeClr val="dk1"/>
              </a:buClr>
              <a:buSzPts val="1800"/>
              <a:buFont typeface="Noto Sans Symbols"/>
              <a:buChar char="▪"/>
            </a:pPr>
            <a:r>
              <a:rPr lang="en-US" sz="1800"/>
              <a:t>The teacher should be in co-operation with the family about digital games.</a:t>
            </a:r>
            <a:endParaRPr/>
          </a:p>
          <a:p>
            <a:pPr marL="342900" lvl="0" indent="-342900" algn="just" rtl="0">
              <a:spcBef>
                <a:spcPts val="360"/>
              </a:spcBef>
              <a:spcAft>
                <a:spcPts val="0"/>
              </a:spcAft>
              <a:buClr>
                <a:schemeClr val="dk1"/>
              </a:buClr>
              <a:buSzPts val="1800"/>
              <a:buFont typeface="Noto Sans Symbols"/>
              <a:buChar char="▪"/>
            </a:pPr>
            <a:r>
              <a:rPr lang="en-US" sz="1800"/>
              <a:t>Information technology teachers and psychological counsellors should cooperate to inform students and families about the risks and dangers of digital games and internet usage safety.</a:t>
            </a: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5"/>
          <p:cNvSpPr txBox="1">
            <a:spLocks noGrp="1"/>
          </p:cNvSpPr>
          <p:nvPr>
            <p:ph type="title"/>
          </p:nvPr>
        </p:nvSpPr>
        <p:spPr>
          <a:xfrm>
            <a:off x="457200" y="-315416"/>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What can teachers do? </a:t>
            </a:r>
            <a:endParaRPr b="1">
              <a:solidFill>
                <a:srgbClr val="C00000"/>
              </a:solidFill>
            </a:endParaRPr>
          </a:p>
        </p:txBody>
      </p:sp>
      <p:sp>
        <p:nvSpPr>
          <p:cNvPr id="659" name="Google Shape;659;p65"/>
          <p:cNvSpPr txBox="1">
            <a:spLocks noGrp="1"/>
          </p:cNvSpPr>
          <p:nvPr>
            <p:ph type="body" idx="1"/>
          </p:nvPr>
        </p:nvSpPr>
        <p:spPr>
          <a:xfrm>
            <a:off x="107504" y="548680"/>
            <a:ext cx="8928992" cy="6696744"/>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800"/>
              <a:buFont typeface="Noto Sans Symbols"/>
              <a:buChar char="▪"/>
            </a:pPr>
            <a:r>
              <a:rPr lang="en-US" sz="1800"/>
              <a:t>Through relevant non-governmental organizations, children and their families, teachers and students should be brought together to inform them about digital games.</a:t>
            </a:r>
            <a:endParaRPr sz="1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66"/>
          <p:cNvSpPr txBox="1">
            <a:spLocks noGrp="1"/>
          </p:cNvSpPr>
          <p:nvPr>
            <p:ph type="title"/>
          </p:nvPr>
        </p:nvSpPr>
        <p:spPr>
          <a:xfrm>
            <a:off x="467544" y="116632"/>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sz="3600" b="1">
                <a:solidFill>
                  <a:srgbClr val="C00000"/>
                </a:solidFill>
              </a:rPr>
              <a:t>How should digital games be used to support the development of the child?</a:t>
            </a:r>
            <a:endParaRPr b="1">
              <a:solidFill>
                <a:srgbClr val="C00000"/>
              </a:solidFill>
            </a:endParaRPr>
          </a:p>
        </p:txBody>
      </p:sp>
      <p:sp>
        <p:nvSpPr>
          <p:cNvPr id="665" name="Google Shape;665;p66"/>
          <p:cNvSpPr txBox="1">
            <a:spLocks noGrp="1"/>
          </p:cNvSpPr>
          <p:nvPr>
            <p:ph type="body" idx="1"/>
          </p:nvPr>
        </p:nvSpPr>
        <p:spPr>
          <a:xfrm>
            <a:off x="467544" y="1196752"/>
            <a:ext cx="8229600" cy="5472608"/>
          </a:xfrm>
          <a:prstGeom prst="rect">
            <a:avLst/>
          </a:prstGeom>
          <a:solidFill>
            <a:srgbClr val="E5B8B7"/>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r>
              <a:rPr lang="en-US" sz="2000" b="1"/>
              <a:t>Studies show that educational games contribute to the development of the child. However, it is necessary to consider the age appropriateness of the game and the time played. Children should play games with content appropriate for their developmental level. There are many digital games that support the development of the child. First of all, it is necessary to investigate the technological device preferences of children aged 0-18 and the duration of use of these devices. A national survey should be conducted to reveal the situation of children related to these:</a:t>
            </a:r>
            <a:endParaRPr/>
          </a:p>
          <a:p>
            <a:pPr marL="0" lvl="0" indent="0" algn="just" rtl="0">
              <a:spcBef>
                <a:spcPts val="400"/>
              </a:spcBef>
              <a:spcAft>
                <a:spcPts val="0"/>
              </a:spcAft>
              <a:buClr>
                <a:schemeClr val="dk1"/>
              </a:buClr>
              <a:buSzPts val="2000"/>
              <a:buNone/>
            </a:pPr>
            <a:endParaRPr sz="2000" b="1"/>
          </a:p>
          <a:p>
            <a:pPr marL="342900" lvl="0" indent="-342900" algn="just" rtl="0">
              <a:spcBef>
                <a:spcPts val="400"/>
              </a:spcBef>
              <a:spcAft>
                <a:spcPts val="0"/>
              </a:spcAft>
              <a:buClr>
                <a:schemeClr val="dk1"/>
              </a:buClr>
              <a:buSzPts val="2000"/>
              <a:buFont typeface="Noto Sans Symbols"/>
              <a:buChar char="▪"/>
            </a:pPr>
            <a:r>
              <a:rPr lang="en-US" sz="2000" b="1"/>
              <a:t>Training on digital literacy for the use of digital games can be provided.</a:t>
            </a:r>
            <a:endParaRPr/>
          </a:p>
          <a:p>
            <a:pPr marL="342900" lvl="0" indent="-342900" algn="just" rtl="0">
              <a:spcBef>
                <a:spcPts val="400"/>
              </a:spcBef>
              <a:spcAft>
                <a:spcPts val="0"/>
              </a:spcAft>
              <a:buClr>
                <a:schemeClr val="dk1"/>
              </a:buClr>
              <a:buSzPts val="2000"/>
              <a:buFont typeface="Noto Sans Symbols"/>
              <a:buChar char="▪"/>
            </a:pPr>
            <a:r>
              <a:rPr lang="en-US" sz="2000" b="1"/>
              <a:t>Digital games can be used interactively, under the guidance of adults, in a way that does not adversely affect the daily life order, provided that they are suitable for the development level of the child and limited to certain periods.</a:t>
            </a:r>
            <a:endParaRPr/>
          </a:p>
          <a:p>
            <a:pPr marL="342900" lvl="0" indent="-342900" algn="just" rtl="0">
              <a:spcBef>
                <a:spcPts val="400"/>
              </a:spcBef>
              <a:spcAft>
                <a:spcPts val="0"/>
              </a:spcAft>
              <a:buClr>
                <a:schemeClr val="dk1"/>
              </a:buClr>
              <a:buSzPts val="2000"/>
              <a:buFont typeface="Noto Sans Symbols"/>
              <a:buChar char="▪"/>
            </a:pPr>
            <a:r>
              <a:rPr lang="en-US" sz="2000" b="1"/>
              <a:t>Games that educate while entertaining should be preferred.</a:t>
            </a:r>
            <a:endParaRPr/>
          </a:p>
          <a:p>
            <a:pPr marL="342900" lvl="0" indent="-342900" algn="just" rtl="0">
              <a:spcBef>
                <a:spcPts val="400"/>
              </a:spcBef>
              <a:spcAft>
                <a:spcPts val="0"/>
              </a:spcAft>
              <a:buClr>
                <a:schemeClr val="dk1"/>
              </a:buClr>
              <a:buSzPts val="2000"/>
              <a:buFont typeface="Noto Sans Symbols"/>
              <a:buChar char="▪"/>
            </a:pPr>
            <a:r>
              <a:rPr lang="en-US" sz="2000" b="1"/>
              <a:t>Families can apply by establishing a national website that states the content and age-appropriateness of the games.</a:t>
            </a:r>
            <a:endParaRPr/>
          </a:p>
          <a:p>
            <a:pPr marL="0" lvl="0" indent="0" algn="just" rtl="0">
              <a:spcBef>
                <a:spcPts val="400"/>
              </a:spcBef>
              <a:spcAft>
                <a:spcPts val="0"/>
              </a:spcAft>
              <a:buClr>
                <a:schemeClr val="dk1"/>
              </a:buClr>
              <a:buSzPts val="2000"/>
              <a:buNone/>
            </a:pPr>
            <a:endParaRPr sz="2000" b="1"/>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67"/>
          <p:cNvSpPr txBox="1">
            <a:spLocks noGrp="1"/>
          </p:cNvSpPr>
          <p:nvPr>
            <p:ph type="title"/>
          </p:nvPr>
        </p:nvSpPr>
        <p:spPr>
          <a:xfrm>
            <a:off x="457200" y="0"/>
            <a:ext cx="8229600" cy="75557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General Solution Offers</a:t>
            </a:r>
            <a:endParaRPr b="1">
              <a:solidFill>
                <a:srgbClr val="C00000"/>
              </a:solidFill>
            </a:endParaRPr>
          </a:p>
        </p:txBody>
      </p:sp>
      <p:sp>
        <p:nvSpPr>
          <p:cNvPr id="671" name="Google Shape;671;p67"/>
          <p:cNvSpPr txBox="1">
            <a:spLocks noGrp="1"/>
          </p:cNvSpPr>
          <p:nvPr>
            <p:ph type="body" idx="1"/>
          </p:nvPr>
        </p:nvSpPr>
        <p:spPr>
          <a:xfrm>
            <a:off x="323528" y="836712"/>
            <a:ext cx="8568952" cy="5544616"/>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400"/>
              <a:buFont typeface="Noto Sans Symbols"/>
              <a:buChar char="▪"/>
            </a:pPr>
            <a:r>
              <a:rPr lang="en-US" sz="2400"/>
              <a:t>Social awareness on game addiction should be created.</a:t>
            </a:r>
            <a:endParaRPr/>
          </a:p>
          <a:p>
            <a:pPr marL="342900" lvl="0" indent="-342900" algn="just" rtl="0">
              <a:spcBef>
                <a:spcPts val="480"/>
              </a:spcBef>
              <a:spcAft>
                <a:spcPts val="0"/>
              </a:spcAft>
              <a:buClr>
                <a:schemeClr val="dk1"/>
              </a:buClr>
              <a:buSzPts val="2400"/>
              <a:buFont typeface="Noto Sans Symbols"/>
              <a:buChar char="▪"/>
            </a:pPr>
            <a:r>
              <a:rPr lang="en-US" sz="2400"/>
              <a:t>A large-scale research should be conducted to reveal the use of technology in the country, including the use of children.</a:t>
            </a:r>
            <a:endParaRPr/>
          </a:p>
          <a:p>
            <a:pPr marL="342900" lvl="0" indent="-342900" algn="just" rtl="0">
              <a:spcBef>
                <a:spcPts val="480"/>
              </a:spcBef>
              <a:spcAft>
                <a:spcPts val="0"/>
              </a:spcAft>
              <a:buClr>
                <a:schemeClr val="dk1"/>
              </a:buClr>
              <a:buSzPts val="2400"/>
              <a:buFont typeface="Noto Sans Symbols"/>
              <a:buChar char="▪"/>
            </a:pPr>
            <a:r>
              <a:rPr lang="en-US" sz="2400"/>
              <a:t>The child's interests should be directed to different areas rather than solutions for prohibition.</a:t>
            </a:r>
            <a:endParaRPr/>
          </a:p>
          <a:p>
            <a:pPr marL="342900" lvl="0" indent="-342900" algn="just" rtl="0">
              <a:spcBef>
                <a:spcPts val="480"/>
              </a:spcBef>
              <a:spcAft>
                <a:spcPts val="0"/>
              </a:spcAft>
              <a:buClr>
                <a:schemeClr val="dk1"/>
              </a:buClr>
              <a:buSzPts val="2400"/>
              <a:buFont typeface="Noto Sans Symbols"/>
              <a:buChar char="▪"/>
            </a:pPr>
            <a:r>
              <a:rPr lang="en-US" sz="2400"/>
              <a:t> Media literacy should be expanded and education should be made compulsory for parents outside of schools.</a:t>
            </a:r>
            <a:endParaRPr/>
          </a:p>
          <a:p>
            <a:pPr marL="342900" lvl="0" indent="-342900" algn="just" rtl="0">
              <a:spcBef>
                <a:spcPts val="480"/>
              </a:spcBef>
              <a:spcAft>
                <a:spcPts val="0"/>
              </a:spcAft>
              <a:buClr>
                <a:schemeClr val="dk1"/>
              </a:buClr>
              <a:buSzPts val="2400"/>
              <a:buFont typeface="Noto Sans Symbols"/>
              <a:buChar char="▪"/>
            </a:pPr>
            <a:r>
              <a:rPr lang="en-US" sz="2400"/>
              <a:t>A healthy communication should be established with the child.</a:t>
            </a:r>
            <a:endParaRPr/>
          </a:p>
          <a:p>
            <a:pPr marL="342900" lvl="0" indent="-342900" algn="just" rtl="0">
              <a:spcBef>
                <a:spcPts val="480"/>
              </a:spcBef>
              <a:spcAft>
                <a:spcPts val="0"/>
              </a:spcAft>
              <a:buClr>
                <a:schemeClr val="dk1"/>
              </a:buClr>
              <a:buSzPts val="2400"/>
              <a:buFont typeface="Noto Sans Symbols"/>
              <a:buChar char="▪"/>
            </a:pPr>
            <a:r>
              <a:rPr lang="en-US" sz="2400"/>
              <a:t>Parental control should be provided in physical and virtual environments.</a:t>
            </a:r>
            <a:endParaRPr/>
          </a:p>
          <a:p>
            <a:pPr marL="342900" lvl="0" indent="-342900" algn="just" rtl="0">
              <a:spcBef>
                <a:spcPts val="480"/>
              </a:spcBef>
              <a:spcAft>
                <a:spcPts val="0"/>
              </a:spcAft>
              <a:buClr>
                <a:schemeClr val="dk1"/>
              </a:buClr>
              <a:buSzPts val="2400"/>
              <a:buFont typeface="Noto Sans Symbols"/>
              <a:buChar char="▪"/>
            </a:pPr>
            <a:r>
              <a:rPr lang="en-US" sz="2400"/>
              <a:t>The child should be directed to physical activity.</a:t>
            </a:r>
            <a:endParaRPr/>
          </a:p>
          <a:p>
            <a:pPr marL="342900" lvl="0" indent="-342900" algn="just" rtl="0">
              <a:spcBef>
                <a:spcPts val="480"/>
              </a:spcBef>
              <a:spcAft>
                <a:spcPts val="0"/>
              </a:spcAft>
              <a:buClr>
                <a:schemeClr val="dk1"/>
              </a:buClr>
              <a:buSzPts val="2400"/>
              <a:buFont typeface="Noto Sans Symbols"/>
              <a:buChar char="▪"/>
            </a:pPr>
            <a:r>
              <a:rPr lang="en-US" sz="2400"/>
              <a:t>The game should not be offered as a reward and/or punishment.</a:t>
            </a:r>
            <a:endParaRPr/>
          </a:p>
          <a:p>
            <a:pPr marL="342900" lvl="0" indent="-342900" algn="just" rtl="0">
              <a:spcBef>
                <a:spcPts val="480"/>
              </a:spcBef>
              <a:spcAft>
                <a:spcPts val="0"/>
              </a:spcAft>
              <a:buClr>
                <a:schemeClr val="dk1"/>
              </a:buClr>
              <a:buSzPts val="2400"/>
              <a:buFont typeface="Noto Sans Symbols"/>
              <a:buChar char="▪"/>
            </a:pPr>
            <a:r>
              <a:rPr lang="en-US" sz="2400"/>
              <a:t>Software security measures should be taken.</a:t>
            </a:r>
            <a:endParaRPr/>
          </a:p>
          <a:p>
            <a:pPr marL="342900" lvl="0" indent="-342900" algn="just" rtl="0">
              <a:spcBef>
                <a:spcPts val="480"/>
              </a:spcBef>
              <a:spcAft>
                <a:spcPts val="0"/>
              </a:spcAft>
              <a:buClr>
                <a:schemeClr val="dk1"/>
              </a:buClr>
              <a:buSzPts val="2400"/>
              <a:buFont typeface="Noto Sans Symbols"/>
              <a:buChar char="▪"/>
            </a:pPr>
            <a:r>
              <a:rPr lang="en-US" sz="2400"/>
              <a:t>Family filters should be used in all technological vehicles.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8"/>
          <p:cNvSpPr txBox="1">
            <a:spLocks noGrp="1"/>
          </p:cNvSpPr>
          <p:nvPr>
            <p:ph type="title"/>
          </p:nvPr>
        </p:nvSpPr>
        <p:spPr>
          <a:xfrm>
            <a:off x="457200" y="0"/>
            <a:ext cx="8229600" cy="75557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General Solution Offers</a:t>
            </a:r>
            <a:endParaRPr b="1">
              <a:solidFill>
                <a:srgbClr val="C00000"/>
              </a:solidFill>
            </a:endParaRPr>
          </a:p>
        </p:txBody>
      </p:sp>
      <p:sp>
        <p:nvSpPr>
          <p:cNvPr id="677" name="Google Shape;677;p68"/>
          <p:cNvSpPr txBox="1">
            <a:spLocks noGrp="1"/>
          </p:cNvSpPr>
          <p:nvPr>
            <p:ph type="body" idx="1"/>
          </p:nvPr>
        </p:nvSpPr>
        <p:spPr>
          <a:xfrm>
            <a:off x="395536" y="620688"/>
            <a:ext cx="8352928" cy="5832648"/>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000"/>
              <a:buFont typeface="Noto Sans Symbols"/>
              <a:buChar char="▪"/>
            </a:pPr>
            <a:r>
              <a:rPr lang="en-US" sz="2000"/>
              <a:t>The child should be allowed to play games under the supervision of the family.</a:t>
            </a:r>
            <a:endParaRPr/>
          </a:p>
          <a:p>
            <a:pPr marL="342900" lvl="0" indent="-342900" algn="just" rtl="0">
              <a:spcBef>
                <a:spcPts val="400"/>
              </a:spcBef>
              <a:spcAft>
                <a:spcPts val="0"/>
              </a:spcAft>
              <a:buClr>
                <a:schemeClr val="dk1"/>
              </a:buClr>
              <a:buSzPts val="2000"/>
              <a:buFont typeface="Noto Sans Symbols"/>
              <a:buChar char="▪"/>
            </a:pPr>
            <a:r>
              <a:rPr lang="en-US" sz="2000"/>
              <a:t>It is important that the technological device used by the child is in the common areas of the house.</a:t>
            </a:r>
            <a:endParaRPr/>
          </a:p>
          <a:p>
            <a:pPr marL="342900" lvl="0" indent="-342900" algn="just" rtl="0">
              <a:spcBef>
                <a:spcPts val="400"/>
              </a:spcBef>
              <a:spcAft>
                <a:spcPts val="0"/>
              </a:spcAft>
              <a:buClr>
                <a:schemeClr val="dk1"/>
              </a:buClr>
              <a:buSzPts val="2000"/>
              <a:buFont typeface="Noto Sans Symbols"/>
              <a:buChar char="▪"/>
            </a:pPr>
            <a:r>
              <a:rPr lang="en-US" sz="2000"/>
              <a:t>Family members should be the right role models.</a:t>
            </a:r>
            <a:endParaRPr/>
          </a:p>
          <a:p>
            <a:pPr marL="342900" lvl="0" indent="-342900" algn="just" rtl="0">
              <a:spcBef>
                <a:spcPts val="400"/>
              </a:spcBef>
              <a:spcAft>
                <a:spcPts val="0"/>
              </a:spcAft>
              <a:buClr>
                <a:schemeClr val="dk1"/>
              </a:buClr>
              <a:buSzPts val="2000"/>
              <a:buFont typeface="Noto Sans Symbols"/>
              <a:buChar char="▪"/>
            </a:pPr>
            <a:r>
              <a:rPr lang="en-US" sz="2000"/>
              <a:t>The family should be consistent about where, when, how much and what kind of games the child will play.</a:t>
            </a:r>
            <a:endParaRPr/>
          </a:p>
          <a:p>
            <a:pPr marL="342900" lvl="0" indent="-342900" algn="just" rtl="0">
              <a:spcBef>
                <a:spcPts val="400"/>
              </a:spcBef>
              <a:spcAft>
                <a:spcPts val="0"/>
              </a:spcAft>
              <a:buClr>
                <a:schemeClr val="dk1"/>
              </a:buClr>
              <a:buSzPts val="2000"/>
              <a:buFont typeface="Noto Sans Symbols"/>
              <a:buChar char="▪"/>
            </a:pPr>
            <a:r>
              <a:rPr lang="en-US" sz="2000"/>
              <a:t> A time should be determined for the child and family to spend time without internet. Quality time should be spent with the child by playing games other than digital games.</a:t>
            </a:r>
            <a:endParaRPr/>
          </a:p>
          <a:p>
            <a:pPr marL="342900" lvl="0" indent="-342900" algn="just" rtl="0">
              <a:spcBef>
                <a:spcPts val="400"/>
              </a:spcBef>
              <a:spcAft>
                <a:spcPts val="0"/>
              </a:spcAft>
              <a:buClr>
                <a:schemeClr val="dk1"/>
              </a:buClr>
              <a:buSzPts val="2000"/>
              <a:buFont typeface="Noto Sans Symbols"/>
              <a:buChar char="▪"/>
            </a:pPr>
            <a:r>
              <a:rPr lang="en-US" sz="2000"/>
              <a:t>Parents should receive training on parental attitudes and communication.</a:t>
            </a:r>
            <a:endParaRPr/>
          </a:p>
          <a:p>
            <a:pPr marL="342900" lvl="0" indent="-342900" algn="just" rtl="0">
              <a:spcBef>
                <a:spcPts val="400"/>
              </a:spcBef>
              <a:spcAft>
                <a:spcPts val="0"/>
              </a:spcAft>
              <a:buClr>
                <a:schemeClr val="dk1"/>
              </a:buClr>
              <a:buSzPts val="2000"/>
              <a:buFont typeface="Noto Sans Symbols"/>
              <a:buChar char="▪"/>
            </a:pPr>
            <a:r>
              <a:rPr lang="en-US" sz="2000"/>
              <a:t> Employees at the school should receive in-service training on technological devices and digital games and know where to direct children when necessary.</a:t>
            </a:r>
            <a:endParaRPr/>
          </a:p>
          <a:p>
            <a:pPr marL="342900" lvl="0" indent="-342900" algn="just" rtl="0">
              <a:spcBef>
                <a:spcPts val="400"/>
              </a:spcBef>
              <a:spcAft>
                <a:spcPts val="0"/>
              </a:spcAft>
              <a:buClr>
                <a:schemeClr val="dk1"/>
              </a:buClr>
              <a:buSzPts val="2000"/>
              <a:buFont typeface="Noto Sans Symbols"/>
              <a:buChar char="▪"/>
            </a:pPr>
            <a:r>
              <a:rPr lang="en-US" sz="2000"/>
              <a:t>It is important for wellness centres to raise awareness of families about safe digital gaming and to cooperate with them.</a:t>
            </a:r>
            <a:endParaRPr sz="2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69"/>
          <p:cNvSpPr txBox="1">
            <a:spLocks noGrp="1"/>
          </p:cNvSpPr>
          <p:nvPr>
            <p:ph type="title"/>
          </p:nvPr>
        </p:nvSpPr>
        <p:spPr>
          <a:xfrm>
            <a:off x="457200" y="-9939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General Solution Offers</a:t>
            </a:r>
            <a:endParaRPr/>
          </a:p>
        </p:txBody>
      </p:sp>
      <p:sp>
        <p:nvSpPr>
          <p:cNvPr id="683" name="Google Shape;683;p69"/>
          <p:cNvSpPr txBox="1">
            <a:spLocks noGrp="1"/>
          </p:cNvSpPr>
          <p:nvPr>
            <p:ph type="body" idx="1"/>
          </p:nvPr>
        </p:nvSpPr>
        <p:spPr>
          <a:xfrm>
            <a:off x="251520" y="908720"/>
            <a:ext cx="8568952"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800"/>
              <a:buFont typeface="Noto Sans Symbols"/>
              <a:buChar char="▪"/>
            </a:pPr>
            <a:r>
              <a:rPr lang="en-US" sz="1800"/>
              <a:t>The physical conditions of kindergartens and the programmes to be implemented in kindergartens should be appropriate and the staff should be qualified.</a:t>
            </a:r>
            <a:endParaRPr/>
          </a:p>
          <a:p>
            <a:pPr marL="342900" lvl="0" indent="-342900" algn="just" rtl="0">
              <a:spcBef>
                <a:spcPts val="360"/>
              </a:spcBef>
              <a:spcAft>
                <a:spcPts val="0"/>
              </a:spcAft>
              <a:buClr>
                <a:schemeClr val="dk1"/>
              </a:buClr>
              <a:buSzPts val="1800"/>
              <a:buFont typeface="Noto Sans Symbols"/>
              <a:buChar char="▪"/>
            </a:pPr>
            <a:r>
              <a:rPr lang="en-US" sz="1800"/>
              <a:t>Awareness should be created and trainings should be given to parents about how and for how long they can use technological devices according to their children's age and developmental status. </a:t>
            </a:r>
            <a:endParaRPr/>
          </a:p>
          <a:p>
            <a:pPr marL="342900" lvl="0" indent="-342900" algn="just" rtl="0">
              <a:spcBef>
                <a:spcPts val="360"/>
              </a:spcBef>
              <a:spcAft>
                <a:spcPts val="0"/>
              </a:spcAft>
              <a:buClr>
                <a:schemeClr val="dk1"/>
              </a:buClr>
              <a:buSzPts val="1800"/>
              <a:buFont typeface="Noto Sans Symbols"/>
              <a:buChar char="▪"/>
            </a:pPr>
            <a:r>
              <a:rPr lang="en-US" sz="1800"/>
              <a:t>It is important for parents to learn the terms of digital games in terms of intervention. </a:t>
            </a:r>
            <a:endParaRPr/>
          </a:p>
          <a:p>
            <a:pPr marL="342900" lvl="0" indent="-342900" algn="just" rtl="0">
              <a:spcBef>
                <a:spcPts val="360"/>
              </a:spcBef>
              <a:spcAft>
                <a:spcPts val="0"/>
              </a:spcAft>
              <a:buClr>
                <a:schemeClr val="dk1"/>
              </a:buClr>
              <a:buSzPts val="1800"/>
              <a:buFont typeface="Noto Sans Symbols"/>
              <a:buChar char="▪"/>
            </a:pPr>
            <a:r>
              <a:rPr lang="en-US" sz="1800"/>
              <a:t>It is important to announce and disseminate the websites established to inform parents about the benefits and harms of the games played by children, as well as their content, in order to raise awareness of the danger. The prevalence of digital game addiction by age should be investigated and a risk map should be prepared.</a:t>
            </a:r>
            <a:endParaRPr/>
          </a:p>
          <a:p>
            <a:pPr marL="342900" lvl="0" indent="-342900" algn="just" rtl="0">
              <a:spcBef>
                <a:spcPts val="360"/>
              </a:spcBef>
              <a:spcAft>
                <a:spcPts val="0"/>
              </a:spcAft>
              <a:buClr>
                <a:schemeClr val="dk1"/>
              </a:buClr>
              <a:buSzPts val="1800"/>
              <a:buFont typeface="Noto Sans Symbols"/>
              <a:buChar char="▪"/>
            </a:pPr>
            <a:r>
              <a:rPr lang="en-US" sz="1800"/>
              <a:t>Science festivals should be organised for children not only to play games but also to write and develop games.</a:t>
            </a:r>
            <a:endParaRPr/>
          </a:p>
          <a:p>
            <a:pPr marL="342900" lvl="0" indent="-342900" algn="just" rtl="0">
              <a:spcBef>
                <a:spcPts val="360"/>
              </a:spcBef>
              <a:spcAft>
                <a:spcPts val="0"/>
              </a:spcAft>
              <a:buClr>
                <a:schemeClr val="dk1"/>
              </a:buClr>
              <a:buSzPts val="1800"/>
              <a:buFont typeface="Noto Sans Symbols"/>
              <a:buChar char="▪"/>
            </a:pPr>
            <a:r>
              <a:rPr lang="en-US" sz="1800"/>
              <a:t>Informative brochures and websites about games for children should be created. </a:t>
            </a:r>
            <a:endParaRPr/>
          </a:p>
          <a:p>
            <a:pPr marL="342900" lvl="0" indent="-342900" algn="just" rtl="0">
              <a:spcBef>
                <a:spcPts val="360"/>
              </a:spcBef>
              <a:spcAft>
                <a:spcPts val="0"/>
              </a:spcAft>
              <a:buClr>
                <a:schemeClr val="dk1"/>
              </a:buClr>
              <a:buSzPts val="1800"/>
              <a:buFont typeface="Noto Sans Symbols"/>
              <a:buChar char="▪"/>
            </a:pPr>
            <a:r>
              <a:rPr lang="en-US" sz="1800"/>
              <a:t>Life skills and social skills training should be provided systematically in schools.</a:t>
            </a:r>
            <a:endParaRPr/>
          </a:p>
          <a:p>
            <a:pPr marL="342900" lvl="0" indent="-342900" algn="just" rtl="0">
              <a:spcBef>
                <a:spcPts val="360"/>
              </a:spcBef>
              <a:spcAft>
                <a:spcPts val="0"/>
              </a:spcAft>
              <a:buClr>
                <a:schemeClr val="dk1"/>
              </a:buClr>
              <a:buSzPts val="1800"/>
              <a:buFont typeface="Noto Sans Symbols"/>
              <a:buChar char="▪"/>
            </a:pPr>
            <a:r>
              <a:rPr lang="en-US" sz="1800"/>
              <a:t>Child-friendly schools and spaces should be developed. </a:t>
            </a:r>
            <a:endParaRPr/>
          </a:p>
          <a:p>
            <a:pPr marL="342900" lvl="0" indent="-342900" algn="just" rtl="0">
              <a:spcBef>
                <a:spcPts val="360"/>
              </a:spcBef>
              <a:spcAft>
                <a:spcPts val="0"/>
              </a:spcAft>
              <a:buClr>
                <a:schemeClr val="dk1"/>
              </a:buClr>
              <a:buSzPts val="1800"/>
              <a:buFont typeface="Noto Sans Symbols"/>
              <a:buChar char="▪"/>
            </a:pPr>
            <a:r>
              <a:rPr lang="en-US" sz="1800"/>
              <a:t>Family-friendly TV series and films should be made. </a:t>
            </a:r>
            <a:endParaRPr/>
          </a:p>
          <a:p>
            <a:pPr marL="342900" lvl="0" indent="-342900" algn="just" rtl="0">
              <a:spcBef>
                <a:spcPts val="360"/>
              </a:spcBef>
              <a:spcAft>
                <a:spcPts val="0"/>
              </a:spcAft>
              <a:buClr>
                <a:schemeClr val="dk1"/>
              </a:buClr>
              <a:buSzPts val="1800"/>
              <a:buFont typeface="Noto Sans Symbols"/>
              <a:buChar char="▪"/>
            </a:pPr>
            <a:r>
              <a:rPr lang="en-US" sz="1800"/>
              <a:t>A system with an intervention mechanism through digital games should be established.</a:t>
            </a:r>
            <a:endParaRPr/>
          </a:p>
          <a:p>
            <a:pPr marL="342900" lvl="0" indent="-342900" algn="just" rtl="0">
              <a:spcBef>
                <a:spcPts val="360"/>
              </a:spcBef>
              <a:spcAft>
                <a:spcPts val="0"/>
              </a:spcAft>
              <a:buClr>
                <a:schemeClr val="dk1"/>
              </a:buClr>
              <a:buSzPts val="1800"/>
              <a:buFont typeface="Noto Sans Symbols"/>
              <a:buChar char="▪"/>
            </a:pPr>
            <a:r>
              <a:rPr lang="en-US" sz="1800"/>
              <a:t>A central digital life counselling unit should be established.</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467544" y="-30628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 Video Game Addiction</a:t>
            </a:r>
            <a:endParaRPr/>
          </a:p>
        </p:txBody>
      </p:sp>
      <p:pic>
        <p:nvPicPr>
          <p:cNvPr id="148" name="Google Shape;148;p7"/>
          <p:cNvPicPr preferRelativeResize="0"/>
          <p:nvPr/>
        </p:nvPicPr>
        <p:blipFill rotWithShape="1">
          <a:blip r:embed="rId3">
            <a:alphaModFix/>
          </a:blip>
          <a:srcRect/>
          <a:stretch/>
        </p:blipFill>
        <p:spPr>
          <a:xfrm>
            <a:off x="4932040" y="548680"/>
            <a:ext cx="4183156" cy="3114842"/>
          </a:xfrm>
          <a:prstGeom prst="rect">
            <a:avLst/>
          </a:prstGeom>
          <a:noFill/>
          <a:ln>
            <a:noFill/>
          </a:ln>
        </p:spPr>
      </p:pic>
      <p:pic>
        <p:nvPicPr>
          <p:cNvPr id="149" name="Google Shape;149;p7"/>
          <p:cNvPicPr preferRelativeResize="0"/>
          <p:nvPr/>
        </p:nvPicPr>
        <p:blipFill rotWithShape="1">
          <a:blip r:embed="rId4">
            <a:alphaModFix/>
          </a:blip>
          <a:srcRect b="8070"/>
          <a:stretch/>
        </p:blipFill>
        <p:spPr>
          <a:xfrm>
            <a:off x="4974084" y="3717032"/>
            <a:ext cx="4134420" cy="2852935"/>
          </a:xfrm>
          <a:prstGeom prst="rect">
            <a:avLst/>
          </a:prstGeom>
          <a:noFill/>
          <a:ln>
            <a:noFill/>
          </a:ln>
        </p:spPr>
      </p:pic>
      <p:graphicFrame>
        <p:nvGraphicFramePr>
          <p:cNvPr id="150" name="Google Shape;150;p7"/>
          <p:cNvGraphicFramePr/>
          <p:nvPr/>
        </p:nvGraphicFramePr>
        <p:xfrm>
          <a:off x="35496" y="907442"/>
          <a:ext cx="3000000" cy="3000000"/>
        </p:xfrm>
        <a:graphic>
          <a:graphicData uri="http://schemas.openxmlformats.org/drawingml/2006/table">
            <a:tbl>
              <a:tblPr firstRow="1" firstCol="1" bandRow="1">
                <a:noFill/>
                <a:tableStyleId>{BF031AB9-9A1C-4408-AE11-3D903A02F9D8}</a:tableStyleId>
              </a:tblPr>
              <a:tblGrid>
                <a:gridCol w="4752525">
                  <a:extLst>
                    <a:ext uri="{9D8B030D-6E8A-4147-A177-3AD203B41FA5}">
                      <a16:colId xmlns:a16="http://schemas.microsoft.com/office/drawing/2014/main" val="20000"/>
                    </a:ext>
                  </a:extLst>
                </a:gridCol>
              </a:tblGrid>
              <a:tr h="1440150">
                <a:tc>
                  <a:txBody>
                    <a:bodyPr/>
                    <a:lstStyle/>
                    <a:p>
                      <a:pPr marL="285750" marR="0" lvl="0" indent="-285750" algn="just" rtl="0">
                        <a:lnSpc>
                          <a:spcPct val="115000"/>
                        </a:lnSpc>
                        <a:spcBef>
                          <a:spcPts val="0"/>
                        </a:spcBef>
                        <a:spcAft>
                          <a:spcPts val="0"/>
                        </a:spcAft>
                        <a:buClr>
                          <a:schemeClr val="dk1"/>
                        </a:buClr>
                        <a:buSzPts val="1600"/>
                        <a:buFont typeface="Noto Sans Symbols"/>
                        <a:buChar char="▪"/>
                      </a:pPr>
                      <a:r>
                        <a:rPr lang="en-US" sz="1600" u="none" strike="noStrike" cap="none"/>
                        <a:t>One of the technology-based addictions is </a:t>
                      </a:r>
                      <a:r>
                        <a:rPr lang="en-US" sz="1600" u="none" strike="noStrike" cap="none">
                          <a:solidFill>
                            <a:srgbClr val="FF0000"/>
                          </a:solidFill>
                        </a:rPr>
                        <a:t>Gaming Addiction </a:t>
                      </a:r>
                      <a:r>
                        <a:rPr lang="en-US" sz="1600" u="none" strike="noStrike" cap="none"/>
                        <a:t>that commonly linked to the </a:t>
                      </a:r>
                      <a:r>
                        <a:rPr lang="en-US" sz="1600" u="none" strike="noStrike" cap="none">
                          <a:solidFill>
                            <a:srgbClr val="FF0000"/>
                          </a:solidFill>
                        </a:rPr>
                        <a:t>excessive and compulsive use of  digital/video games </a:t>
                      </a:r>
                      <a:r>
                        <a:rPr lang="en-US" sz="1600" u="none" strike="noStrike" cap="none"/>
                        <a:t>that can be played online or offline on digital devices (smartphone, tablet, computer, game console). </a:t>
                      </a:r>
                      <a:endParaRPr sz="1600" u="none" strike="noStrike" cap="none">
                        <a:latin typeface="Calibri"/>
                        <a:ea typeface="Calibri"/>
                        <a:cs typeface="Calibri"/>
                        <a:sym typeface="Calibri"/>
                      </a:endParaRPr>
                    </a:p>
                  </a:txBody>
                  <a:tcPr marL="68575" marR="68575" marT="0" marB="0">
                    <a:solidFill>
                      <a:srgbClr val="FABF8E"/>
                    </a:solidFill>
                  </a:tcPr>
                </a:tc>
                <a:extLst>
                  <a:ext uri="{0D108BD9-81ED-4DB2-BD59-A6C34878D82A}">
                    <a16:rowId xmlns:a16="http://schemas.microsoft.com/office/drawing/2014/main" val="10000"/>
                  </a:ext>
                </a:extLst>
              </a:tr>
              <a:tr h="1060475">
                <a:tc>
                  <a:txBody>
                    <a:bodyPr/>
                    <a:lstStyle/>
                    <a:p>
                      <a:pPr marL="342900" marR="0" lvl="0" indent="-342900" algn="just" rtl="0">
                        <a:lnSpc>
                          <a:spcPct val="115000"/>
                        </a:lnSpc>
                        <a:spcBef>
                          <a:spcPts val="0"/>
                        </a:spcBef>
                        <a:spcAft>
                          <a:spcPts val="0"/>
                        </a:spcAft>
                        <a:buClr>
                          <a:srgbClr val="FF0000"/>
                        </a:buClr>
                        <a:buSzPts val="1600"/>
                        <a:buFont typeface="Noto Sans Symbols"/>
                        <a:buChar char="▪"/>
                      </a:pPr>
                      <a:r>
                        <a:rPr lang="en-US" sz="1600" b="1" u="none" strike="noStrike" cap="none">
                          <a:solidFill>
                            <a:srgbClr val="FF0000"/>
                          </a:solidFill>
                        </a:rPr>
                        <a:t>Video Game Addiction </a:t>
                      </a:r>
                      <a:r>
                        <a:rPr lang="en-US" sz="1600" b="1" u="none" strike="noStrike" cap="none">
                          <a:solidFill>
                            <a:schemeClr val="dk1"/>
                          </a:solidFill>
                        </a:rPr>
                        <a:t>is considered as one of the so-called </a:t>
                      </a:r>
                      <a:r>
                        <a:rPr lang="en-US" sz="1600" b="1" u="none" strike="noStrike" cap="none">
                          <a:solidFill>
                            <a:srgbClr val="FF0000"/>
                          </a:solidFill>
                        </a:rPr>
                        <a:t>behavioral addictions</a:t>
                      </a:r>
                      <a:r>
                        <a:rPr lang="en-US" sz="1600" b="1" u="none" strike="noStrike" cap="none">
                          <a:solidFill>
                            <a:schemeClr val="dk1"/>
                          </a:solidFill>
                        </a:rPr>
                        <a:t>, such as shopping, gambling and eating. </a:t>
                      </a:r>
                      <a:r>
                        <a:rPr lang="en-US" sz="1600" u="none" strike="noStrike" cap="none">
                          <a:solidFill>
                            <a:srgbClr val="E36C09"/>
                          </a:solidFill>
                        </a:rPr>
                        <a:t>Studies suggest also that the reward system in the brain of gamers is activated in a similar way as in substance-related (physical) addictions such as alcohol, drugs, substances, smoking. </a:t>
                      </a:r>
                      <a:endParaRPr sz="1600" b="1" i="0" u="none" strike="noStrike" cap="none">
                        <a:solidFill>
                          <a:srgbClr val="FFFF00"/>
                        </a:solidFill>
                        <a:latin typeface="Calibri"/>
                        <a:ea typeface="Calibri"/>
                        <a:cs typeface="Calibri"/>
                        <a:sym typeface="Calibri"/>
                      </a:endParaRPr>
                    </a:p>
                  </a:txBody>
                  <a:tcPr marL="68575" marR="68575" marT="0" marB="0">
                    <a:solidFill>
                      <a:srgbClr val="B7CCE4"/>
                    </a:solidFill>
                  </a:tcPr>
                </a:tc>
                <a:extLst>
                  <a:ext uri="{0D108BD9-81ED-4DB2-BD59-A6C34878D82A}">
                    <a16:rowId xmlns:a16="http://schemas.microsoft.com/office/drawing/2014/main" val="10001"/>
                  </a:ext>
                </a:extLst>
              </a:tr>
              <a:tr h="596725">
                <a:tc>
                  <a:txBody>
                    <a:bodyPr/>
                    <a:lstStyle/>
                    <a:p>
                      <a:pPr marL="342900" marR="0" lvl="0" indent="-342900" algn="just" rtl="0">
                        <a:lnSpc>
                          <a:spcPct val="115000"/>
                        </a:lnSpc>
                        <a:spcBef>
                          <a:spcPts val="0"/>
                        </a:spcBef>
                        <a:spcAft>
                          <a:spcPts val="0"/>
                        </a:spcAft>
                        <a:buClr>
                          <a:schemeClr val="dk1"/>
                        </a:buClr>
                        <a:buSzPts val="1600"/>
                        <a:buFont typeface="Noto Sans Symbols"/>
                        <a:buChar char="▪"/>
                      </a:pPr>
                      <a:r>
                        <a:rPr lang="en-US" sz="1600" u="none" strike="noStrike" cap="none"/>
                        <a:t>Both of them affect negatively the life of the individuals.</a:t>
                      </a:r>
                      <a:endParaRPr sz="1600" u="none" strike="noStrike" cap="none">
                        <a:latin typeface="Calibri"/>
                        <a:ea typeface="Calibri"/>
                        <a:cs typeface="Calibri"/>
                        <a:sym typeface="Calibri"/>
                      </a:endParaRPr>
                    </a:p>
                  </a:txBody>
                  <a:tcPr marL="68575" marR="68575" marT="0" marB="0">
                    <a:solidFill>
                      <a:srgbClr val="595959"/>
                    </a:solidFill>
                  </a:tcPr>
                </a:tc>
                <a:extLst>
                  <a:ext uri="{0D108BD9-81ED-4DB2-BD59-A6C34878D82A}">
                    <a16:rowId xmlns:a16="http://schemas.microsoft.com/office/drawing/2014/main" val="10002"/>
                  </a:ext>
                </a:extLst>
              </a:tr>
              <a:tr h="530250">
                <a:tc>
                  <a:txBody>
                    <a:bodyPr/>
                    <a:lstStyle/>
                    <a:p>
                      <a:pPr marL="342900" marR="0" lvl="0" indent="-342900" algn="just" rtl="0">
                        <a:lnSpc>
                          <a:spcPct val="115000"/>
                        </a:lnSpc>
                        <a:spcBef>
                          <a:spcPts val="0"/>
                        </a:spcBef>
                        <a:spcAft>
                          <a:spcPts val="0"/>
                        </a:spcAft>
                        <a:buClr>
                          <a:srgbClr val="FFFF00"/>
                        </a:buClr>
                        <a:buSzPts val="1600"/>
                        <a:buFont typeface="Noto Sans Symbols"/>
                        <a:buChar char="▪"/>
                      </a:pPr>
                      <a:r>
                        <a:rPr lang="en-US" sz="1600" b="1" u="none" strike="noStrike" cap="none">
                          <a:solidFill>
                            <a:srgbClr val="FFFF00"/>
                          </a:solidFill>
                        </a:rPr>
                        <a:t>Diverse sources and studies indicate </a:t>
                      </a:r>
                      <a:r>
                        <a:rPr lang="en-US" sz="1600" b="1" i="0" u="none" strike="noStrike" cap="none">
                          <a:solidFill>
                            <a:srgbClr val="FFFF00"/>
                          </a:solidFill>
                          <a:latin typeface="Calibri"/>
                          <a:ea typeface="Calibri"/>
                          <a:cs typeface="Calibri"/>
                          <a:sym typeface="Calibri"/>
                        </a:rPr>
                        <a:t>Digital Games, especially Online Games, is a big risk factor for children and adolescents due to the easy access to the internet.</a:t>
                      </a:r>
                      <a:endParaRPr sz="1600" u="none" strike="noStrike" cap="none">
                        <a:latin typeface="Calibri"/>
                        <a:ea typeface="Calibri"/>
                        <a:cs typeface="Calibri"/>
                        <a:sym typeface="Calibri"/>
                      </a:endParaRPr>
                    </a:p>
                  </a:txBody>
                  <a:tcPr marL="68575" marR="68575" marT="0" marB="0">
                    <a:solidFill>
                      <a:srgbClr val="92CCD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Preventing a Gaming Problem </a:t>
            </a:r>
            <a:r>
              <a:rPr lang="en-US" sz="2000" b="1"/>
              <a:t>[17]</a:t>
            </a:r>
            <a:endParaRPr sz="2000"/>
          </a:p>
        </p:txBody>
      </p:sp>
      <p:sp>
        <p:nvSpPr>
          <p:cNvPr id="689" name="Google Shape;689;p7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47500" lnSpcReduction="20000"/>
          </a:bodyPr>
          <a:lstStyle/>
          <a:p>
            <a:pPr marL="342900" lvl="0" indent="-342931" algn="just" rtl="0">
              <a:spcBef>
                <a:spcPts val="0"/>
              </a:spcBef>
              <a:spcAft>
                <a:spcPts val="0"/>
              </a:spcAft>
              <a:buClr>
                <a:schemeClr val="dk1"/>
              </a:buClr>
              <a:buSzPct val="100000"/>
              <a:buFont typeface="Noto Sans Symbols"/>
              <a:buChar char="▪"/>
            </a:pPr>
            <a:r>
              <a:rPr lang="en-US" sz="3300"/>
              <a:t>In mild cases, parents or teachers can still try to help the person affected. It is important to approach them skillfully: </a:t>
            </a:r>
            <a:endParaRPr/>
          </a:p>
          <a:p>
            <a:pPr marL="342900" lvl="0" indent="-243395" algn="just" rtl="0">
              <a:spcBef>
                <a:spcPts val="313"/>
              </a:spcBef>
              <a:spcAft>
                <a:spcPts val="0"/>
              </a:spcAft>
              <a:buClr>
                <a:schemeClr val="dk1"/>
              </a:buClr>
              <a:buSzPct val="100000"/>
              <a:buFont typeface="Noto Sans Symbols"/>
              <a:buNone/>
            </a:pPr>
            <a:endParaRPr sz="3300"/>
          </a:p>
          <a:p>
            <a:pPr marL="342900" lvl="0" indent="-342931" algn="just" rtl="0">
              <a:spcBef>
                <a:spcPts val="313"/>
              </a:spcBef>
              <a:spcAft>
                <a:spcPts val="0"/>
              </a:spcAft>
              <a:buClr>
                <a:schemeClr val="dk1"/>
              </a:buClr>
              <a:buSzPct val="100000"/>
              <a:buFont typeface="Noto Sans Symbols"/>
              <a:buChar char="▪"/>
            </a:pPr>
            <a:r>
              <a:rPr lang="en-US" sz="3300"/>
              <a:t>The teachers and parents should think carefully in advance what they want to achieve with it: What is realistic? Goals can be: reducing playtime, taking up old hobbies again and showing that you care about him.</a:t>
            </a:r>
            <a:endParaRPr/>
          </a:p>
          <a:p>
            <a:pPr marL="342900" lvl="0" indent="-243395" algn="just" rtl="0">
              <a:spcBef>
                <a:spcPts val="313"/>
              </a:spcBef>
              <a:spcAft>
                <a:spcPts val="0"/>
              </a:spcAft>
              <a:buClr>
                <a:schemeClr val="dk1"/>
              </a:buClr>
              <a:buSzPct val="100000"/>
              <a:buFont typeface="Noto Sans Symbols"/>
              <a:buNone/>
            </a:pPr>
            <a:endParaRPr sz="3300"/>
          </a:p>
          <a:p>
            <a:pPr marL="342900" lvl="0" indent="-342931" algn="just" rtl="0">
              <a:spcBef>
                <a:spcPts val="313"/>
              </a:spcBef>
              <a:spcAft>
                <a:spcPts val="0"/>
              </a:spcAft>
              <a:buClr>
                <a:schemeClr val="dk1"/>
              </a:buClr>
              <a:buSzPct val="100000"/>
              <a:buFont typeface="Noto Sans Symbols"/>
              <a:buChar char="▪"/>
            </a:pPr>
            <a:r>
              <a:rPr lang="en-US" sz="3300"/>
              <a:t>If they want to try more, they can try 3 psychological techniques:</a:t>
            </a:r>
            <a:endParaRPr/>
          </a:p>
          <a:p>
            <a:pPr marL="342900" lvl="0" indent="-243395" algn="just" rtl="0">
              <a:spcBef>
                <a:spcPts val="313"/>
              </a:spcBef>
              <a:spcAft>
                <a:spcPts val="0"/>
              </a:spcAft>
              <a:buClr>
                <a:schemeClr val="dk1"/>
              </a:buClr>
              <a:buSzPct val="100000"/>
              <a:buNone/>
            </a:pPr>
            <a:endParaRPr sz="3300"/>
          </a:p>
          <a:p>
            <a:pPr marL="742950" lvl="1" indent="-285781" algn="just" rtl="0">
              <a:spcBef>
                <a:spcPts val="313"/>
              </a:spcBef>
              <a:spcAft>
                <a:spcPts val="0"/>
              </a:spcAft>
              <a:buClr>
                <a:schemeClr val="dk1"/>
              </a:buClr>
              <a:buSzPct val="100000"/>
              <a:buFont typeface="Noto Sans Symbols"/>
              <a:buChar char="❖"/>
            </a:pPr>
            <a:r>
              <a:rPr lang="en-US" sz="3300"/>
              <a:t>Reward schedule: A psychological tool from behavioral therapy that even lay people can try. Positive behavior is reinforced with rewards. Especially suitable for children and adolescents.</a:t>
            </a:r>
            <a:endParaRPr sz="3300"/>
          </a:p>
          <a:p>
            <a:pPr marL="742950" lvl="1" indent="-186245" algn="just" rtl="0">
              <a:spcBef>
                <a:spcPts val="313"/>
              </a:spcBef>
              <a:spcAft>
                <a:spcPts val="0"/>
              </a:spcAft>
              <a:buClr>
                <a:schemeClr val="dk1"/>
              </a:buClr>
              <a:buSzPct val="100000"/>
              <a:buFont typeface="Noto Sans Symbols"/>
              <a:buNone/>
            </a:pPr>
            <a:endParaRPr sz="3300"/>
          </a:p>
          <a:p>
            <a:pPr marL="742950" lvl="1" indent="-285781" algn="just" rtl="0">
              <a:spcBef>
                <a:spcPts val="313"/>
              </a:spcBef>
              <a:spcAft>
                <a:spcPts val="0"/>
              </a:spcAft>
              <a:buClr>
                <a:schemeClr val="dk1"/>
              </a:buClr>
              <a:buSzPct val="100000"/>
              <a:buFont typeface="Noto Sans Symbols"/>
              <a:buChar char="❖"/>
            </a:pPr>
            <a:r>
              <a:rPr lang="en-US" sz="3300"/>
              <a:t>Time-of-day cake: Playtime is logged to get an overview of the extent. Then alternatives are considered to make better use of the free time.</a:t>
            </a:r>
            <a:endParaRPr sz="3300"/>
          </a:p>
          <a:p>
            <a:pPr marL="742950" lvl="1" indent="-186245" algn="just" rtl="0">
              <a:spcBef>
                <a:spcPts val="313"/>
              </a:spcBef>
              <a:spcAft>
                <a:spcPts val="0"/>
              </a:spcAft>
              <a:buClr>
                <a:schemeClr val="dk1"/>
              </a:buClr>
              <a:buSzPct val="100000"/>
              <a:buFont typeface="Noto Sans Symbols"/>
              <a:buNone/>
            </a:pPr>
            <a:endParaRPr sz="3300"/>
          </a:p>
          <a:p>
            <a:pPr marL="742950" lvl="1" indent="-285781" algn="just" rtl="0">
              <a:spcBef>
                <a:spcPts val="313"/>
              </a:spcBef>
              <a:spcAft>
                <a:spcPts val="0"/>
              </a:spcAft>
              <a:buClr>
                <a:schemeClr val="dk1"/>
              </a:buClr>
              <a:buSzPct val="100000"/>
              <a:buFont typeface="Noto Sans Symbols"/>
              <a:buChar char="❖"/>
            </a:pPr>
            <a:r>
              <a:rPr lang="en-US" sz="3300"/>
              <a:t>Cost-benefit analysis: Motives and consequences of computer game addiction are examined. What causes and disease gains influence the addiction in the background?</a:t>
            </a:r>
            <a:endParaRPr/>
          </a:p>
          <a:p>
            <a:pPr marL="342900" lvl="0" indent="-246380" algn="just" rtl="0">
              <a:spcBef>
                <a:spcPts val="304"/>
              </a:spcBef>
              <a:spcAft>
                <a:spcPts val="0"/>
              </a:spcAft>
              <a:buClr>
                <a:schemeClr val="dk1"/>
              </a:buClr>
              <a:buSzPct val="100000"/>
              <a:buNone/>
            </a:pPr>
            <a:endParaRPr/>
          </a:p>
          <a:p>
            <a:pPr marL="342900" lvl="0" indent="-246380" algn="just" rtl="0">
              <a:spcBef>
                <a:spcPts val="304"/>
              </a:spcBef>
              <a:spcAft>
                <a:spcPts val="0"/>
              </a:spcAft>
              <a:buClr>
                <a:schemeClr val="dk1"/>
              </a:buClr>
              <a:buSzPct val="100000"/>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1"/>
          <p:cNvSpPr txBox="1">
            <a:spLocks noGrp="1"/>
          </p:cNvSpPr>
          <p:nvPr>
            <p:ph type="title"/>
          </p:nvPr>
        </p:nvSpPr>
        <p:spPr>
          <a:xfrm>
            <a:off x="0" y="0"/>
            <a:ext cx="9144000" cy="1417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244444"/>
              <a:buFont typeface="Times New Roman"/>
              <a:buNone/>
            </a:pPr>
            <a:r>
              <a:rPr lang="en-US" b="1">
                <a:solidFill>
                  <a:srgbClr val="C00000"/>
                </a:solidFill>
                <a:latin typeface="Times New Roman"/>
                <a:ea typeface="Times New Roman"/>
                <a:cs typeface="Times New Roman"/>
                <a:sym typeface="Times New Roman"/>
              </a:rPr>
              <a:t>Self-help: Tips and tricks for parents and teachers against video game addiction </a:t>
            </a:r>
            <a:r>
              <a:rPr lang="en-US" sz="1800" b="1"/>
              <a:t>[17]</a:t>
            </a:r>
            <a:endParaRPr sz="1800"/>
          </a:p>
        </p:txBody>
      </p:sp>
      <p:sp>
        <p:nvSpPr>
          <p:cNvPr id="695" name="Google Shape;695;p71"/>
          <p:cNvSpPr txBox="1"/>
          <p:nvPr/>
        </p:nvSpPr>
        <p:spPr>
          <a:xfrm>
            <a:off x="914400" y="3573016"/>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200"/>
              <a:buFont typeface="Calibri"/>
              <a:buNone/>
            </a:pPr>
            <a:endParaRPr sz="3200">
              <a:solidFill>
                <a:srgbClr val="C00000"/>
              </a:solidFill>
              <a:latin typeface="Times New Roman"/>
              <a:ea typeface="Times New Roman"/>
              <a:cs typeface="Times New Roman"/>
              <a:sym typeface="Times New Roman"/>
            </a:endParaRPr>
          </a:p>
        </p:txBody>
      </p:sp>
      <p:sp>
        <p:nvSpPr>
          <p:cNvPr id="696" name="Google Shape;696;p71"/>
          <p:cNvSpPr/>
          <p:nvPr/>
        </p:nvSpPr>
        <p:spPr>
          <a:xfrm>
            <a:off x="755576" y="1700808"/>
            <a:ext cx="7632848" cy="5167697"/>
          </a:xfrm>
          <a:prstGeom prst="rect">
            <a:avLst/>
          </a:prstGeom>
          <a:noFill/>
          <a:ln>
            <a:noFill/>
          </a:ln>
        </p:spPr>
        <p:txBody>
          <a:bodyPr spcFirstLastPara="1" wrap="square" lIns="91425" tIns="45700" rIns="91425" bIns="45700" anchor="t" anchorCtr="0">
            <a:spAutoFit/>
          </a:bodyPr>
          <a:lstStyle/>
          <a:p>
            <a:pPr marL="324485" marR="0" lvl="0" indent="-285750" algn="just" rtl="0">
              <a:lnSpc>
                <a:spcPct val="115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Children and adolescents need special protection against uncontrolled and excessive use of computer games. Parents and teacher often still have an influence on computer game addicts and those at risk.</a:t>
            </a:r>
            <a:r>
              <a:rPr lang="en-US" sz="1800">
                <a:solidFill>
                  <a:srgbClr val="000000"/>
                </a:solidFill>
                <a:latin typeface="Calibri"/>
                <a:ea typeface="Calibri"/>
                <a:cs typeface="Calibri"/>
                <a:sym typeface="Calibri"/>
              </a:rPr>
              <a:t> They can  make of use special tools such as skillful addressing, cost-benefit analysis, and reward plans to support them. </a:t>
            </a:r>
            <a:endParaRPr/>
          </a:p>
          <a:p>
            <a:pPr marL="324485" marR="0" lvl="0" indent="-171449" algn="just" rtl="0">
              <a:lnSpc>
                <a:spcPct val="115000"/>
              </a:lnSpc>
              <a:spcBef>
                <a:spcPts val="100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324485" marR="0" lvl="0" indent="-285750" algn="just" rtl="0">
              <a:lnSpc>
                <a:spcPct val="115000"/>
              </a:lnSpc>
              <a:spcBef>
                <a:spcPts val="100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Every wish and every regulation seems threatening to the addict at first. The addicted child or adult has forgotten how to enjoy other pursuits. Computers and the Internet have become the only means to still get fun and satisfaction.  </a:t>
            </a:r>
            <a:endParaRPr/>
          </a:p>
          <a:p>
            <a:pPr marL="324485" marR="0" lvl="0" indent="-171449" algn="just" rtl="0">
              <a:lnSpc>
                <a:spcPct val="115000"/>
              </a:lnSpc>
              <a:spcBef>
                <a:spcPts val="100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324485" marR="0" lvl="0" indent="-285750" algn="just" rtl="0">
              <a:lnSpc>
                <a:spcPct val="115000"/>
              </a:lnSpc>
              <a:spcBef>
                <a:spcPts val="100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Simple prohibitions no longer work. A simple ban will simply overwhelm them. It is better to work step by step towards a long-term solution.</a:t>
            </a:r>
            <a:endParaRPr sz="1800">
              <a:solidFill>
                <a:schemeClr val="dk1"/>
              </a:solidFill>
              <a:latin typeface="Calibri"/>
              <a:ea typeface="Calibri"/>
              <a:cs typeface="Calibri"/>
              <a:sym typeface="Calibri"/>
            </a:endParaRPr>
          </a:p>
          <a:p>
            <a:pPr marL="324485" marR="0" lvl="0" indent="-171449" algn="just" rtl="0">
              <a:lnSpc>
                <a:spcPct val="115000"/>
              </a:lnSpc>
              <a:spcBef>
                <a:spcPts val="1000"/>
              </a:spcBef>
              <a:spcAft>
                <a:spcPts val="0"/>
              </a:spcAft>
              <a:buClr>
                <a:schemeClr val="dk1"/>
              </a:buClr>
              <a:buSzPts val="1800"/>
              <a:buFont typeface="Noto Sans Symbols"/>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72"/>
          <p:cNvSpPr txBox="1">
            <a:spLocks noGrp="1"/>
          </p:cNvSpPr>
          <p:nvPr>
            <p:ph type="title"/>
          </p:nvPr>
        </p:nvSpPr>
        <p:spPr>
          <a:xfrm>
            <a:off x="0" y="-99392"/>
            <a:ext cx="925252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3200"/>
              <a:buFont typeface="Times New Roman"/>
              <a:buNone/>
            </a:pPr>
            <a:r>
              <a:rPr lang="en-US" sz="3200" b="1">
                <a:solidFill>
                  <a:srgbClr val="C00000"/>
                </a:solidFill>
                <a:latin typeface="Times New Roman"/>
                <a:ea typeface="Times New Roman"/>
                <a:cs typeface="Times New Roman"/>
                <a:sym typeface="Times New Roman"/>
              </a:rPr>
              <a:t>Self-help: Tips and tricks for parents and teachers against video game addiction </a:t>
            </a:r>
            <a:r>
              <a:rPr lang="en-US" sz="1800" b="1"/>
              <a:t>[17]</a:t>
            </a:r>
            <a:endParaRPr sz="1800">
              <a:solidFill>
                <a:srgbClr val="C00000"/>
              </a:solidFill>
              <a:latin typeface="Times New Roman"/>
              <a:ea typeface="Times New Roman"/>
              <a:cs typeface="Times New Roman"/>
              <a:sym typeface="Times New Roman"/>
            </a:endParaRPr>
          </a:p>
        </p:txBody>
      </p:sp>
      <p:graphicFrame>
        <p:nvGraphicFramePr>
          <p:cNvPr id="702" name="Google Shape;702;p72"/>
          <p:cNvGraphicFramePr/>
          <p:nvPr/>
        </p:nvGraphicFramePr>
        <p:xfrm>
          <a:off x="0" y="1052736"/>
          <a:ext cx="3000000" cy="3000000"/>
        </p:xfrm>
        <a:graphic>
          <a:graphicData uri="http://schemas.openxmlformats.org/drawingml/2006/table">
            <a:tbl>
              <a:tblPr firstRow="1" firstCol="1" bandRow="1">
                <a:noFill/>
                <a:tableStyleId>{BF031AB9-9A1C-4408-AE11-3D903A02F9D8}</a:tableStyleId>
              </a:tblPr>
              <a:tblGrid>
                <a:gridCol w="4752525">
                  <a:extLst>
                    <a:ext uri="{9D8B030D-6E8A-4147-A177-3AD203B41FA5}">
                      <a16:colId xmlns:a16="http://schemas.microsoft.com/office/drawing/2014/main" val="20000"/>
                    </a:ext>
                  </a:extLst>
                </a:gridCol>
              </a:tblGrid>
              <a:tr h="936100">
                <a:tc>
                  <a:txBody>
                    <a:bodyPr/>
                    <a:lstStyle/>
                    <a:p>
                      <a:pPr marL="0" marR="0" lvl="0" indent="0" algn="just" rtl="0">
                        <a:lnSpc>
                          <a:spcPct val="115000"/>
                        </a:lnSpc>
                        <a:spcBef>
                          <a:spcPts val="0"/>
                        </a:spcBef>
                        <a:spcAft>
                          <a:spcPts val="0"/>
                        </a:spcAft>
                        <a:buNone/>
                      </a:pPr>
                      <a:r>
                        <a:rPr lang="en-US" sz="1600" b="1" u="none" strike="noStrike" cap="none">
                          <a:solidFill>
                            <a:srgbClr val="FF0000"/>
                          </a:solidFill>
                          <a:latin typeface="Times New Roman"/>
                          <a:ea typeface="Times New Roman"/>
                          <a:cs typeface="Times New Roman"/>
                          <a:sym typeface="Times New Roman"/>
                        </a:rPr>
                        <a:t>1. Do you still have influence? </a:t>
                      </a:r>
                      <a:r>
                        <a:rPr lang="en-US" sz="1600" b="1" u="none" strike="noStrike" cap="none">
                          <a:solidFill>
                            <a:schemeClr val="accent2"/>
                          </a:solidFill>
                          <a:latin typeface="Times New Roman"/>
                          <a:ea typeface="Times New Roman"/>
                          <a:cs typeface="Times New Roman"/>
                          <a:sym typeface="Times New Roman"/>
                        </a:rPr>
                        <a:t>Use an online test to clarify whether you still have any influence on the person concerned. If not, it is better to seek professional help from a psychologist, counseling center or clinic. </a:t>
                      </a:r>
                      <a:endParaRPr sz="1100" b="1" u="none" strike="noStrike" cap="none">
                        <a:solidFill>
                          <a:schemeClr val="accent2"/>
                        </a:solidFill>
                        <a:latin typeface="Times New Roman"/>
                        <a:ea typeface="Times New Roman"/>
                        <a:cs typeface="Times New Roman"/>
                        <a:sym typeface="Times New Roman"/>
                      </a:endParaRPr>
                    </a:p>
                  </a:txBody>
                  <a:tcPr marL="68575" marR="68575" marT="0" marB="0">
                    <a:solidFill>
                      <a:srgbClr val="FBD4B4"/>
                    </a:solidFill>
                  </a:tcPr>
                </a:tc>
                <a:extLst>
                  <a:ext uri="{0D108BD9-81ED-4DB2-BD59-A6C34878D82A}">
                    <a16:rowId xmlns:a16="http://schemas.microsoft.com/office/drawing/2014/main" val="10000"/>
                  </a:ext>
                </a:extLst>
              </a:tr>
            </a:tbl>
          </a:graphicData>
        </a:graphic>
      </p:graphicFrame>
      <p:graphicFrame>
        <p:nvGraphicFramePr>
          <p:cNvPr id="703" name="Google Shape;703;p72"/>
          <p:cNvGraphicFramePr/>
          <p:nvPr/>
        </p:nvGraphicFramePr>
        <p:xfrm>
          <a:off x="16430" y="2492896"/>
          <a:ext cx="3000000" cy="3000000"/>
        </p:xfrm>
        <a:graphic>
          <a:graphicData uri="http://schemas.openxmlformats.org/drawingml/2006/table">
            <a:tbl>
              <a:tblPr>
                <a:noFill/>
                <a:tableStyleId>{BF031AB9-9A1C-4408-AE11-3D903A02F9D8}</a:tableStyleId>
              </a:tblPr>
              <a:tblGrid>
                <a:gridCol w="4716025">
                  <a:extLst>
                    <a:ext uri="{9D8B030D-6E8A-4147-A177-3AD203B41FA5}">
                      <a16:colId xmlns:a16="http://schemas.microsoft.com/office/drawing/2014/main" val="20000"/>
                    </a:ext>
                  </a:extLst>
                </a:gridCol>
              </a:tblGrid>
              <a:tr h="2852925">
                <a:tc>
                  <a:txBody>
                    <a:bodyPr/>
                    <a:lstStyle/>
                    <a:p>
                      <a:pPr marL="84455" marR="0" lvl="0" indent="0" algn="just" rtl="0">
                        <a:lnSpc>
                          <a:spcPct val="115000"/>
                        </a:lnSpc>
                        <a:spcBef>
                          <a:spcPts val="0"/>
                        </a:spcBef>
                        <a:spcAft>
                          <a:spcPts val="0"/>
                        </a:spcAft>
                        <a:buNone/>
                      </a:pPr>
                      <a:r>
                        <a:rPr lang="en-US" sz="1600" b="1" u="none" strike="noStrike" cap="none">
                          <a:solidFill>
                            <a:srgbClr val="FF0000"/>
                          </a:solidFill>
                          <a:latin typeface="Times New Roman"/>
                          <a:ea typeface="Times New Roman"/>
                          <a:cs typeface="Times New Roman"/>
                          <a:sym typeface="Times New Roman"/>
                        </a:rPr>
                        <a:t>2. Skillful addressing: </a:t>
                      </a:r>
                      <a:r>
                        <a:rPr lang="en-US" sz="1600" b="1" u="none" strike="noStrike" cap="none">
                          <a:latin typeface="Times New Roman"/>
                          <a:ea typeface="Times New Roman"/>
                          <a:cs typeface="Times New Roman"/>
                          <a:sym typeface="Times New Roman"/>
                        </a:rPr>
                        <a:t>Think about what your goal is beforehand. A complete ban on computer games is usually unrealistic. Your goal will be more like that</a:t>
                      </a:r>
                      <a:endParaRPr/>
                    </a:p>
                    <a:p>
                      <a:pPr marL="342900" marR="0" lvl="0" indent="-342900" algn="just" rtl="0">
                        <a:lnSpc>
                          <a:spcPct val="115000"/>
                        </a:lnSpc>
                        <a:spcBef>
                          <a:spcPts val="1000"/>
                        </a:spcBef>
                        <a:spcAft>
                          <a:spcPts val="0"/>
                        </a:spcAft>
                        <a:buClr>
                          <a:schemeClr val="dk1"/>
                        </a:buClr>
                        <a:buSzPts val="1600"/>
                        <a:buFont typeface="Noto Sans Symbols"/>
                        <a:buChar char="⮚"/>
                      </a:pPr>
                      <a:r>
                        <a:rPr lang="en-US" sz="1600" b="1" u="none" strike="noStrike" cap="none">
                          <a:latin typeface="Times New Roman"/>
                          <a:ea typeface="Times New Roman"/>
                          <a:cs typeface="Times New Roman"/>
                          <a:sym typeface="Times New Roman"/>
                        </a:rPr>
                        <a:t>the affected person plays less</a:t>
                      </a:r>
                      <a:endParaRPr/>
                    </a:p>
                    <a:p>
                      <a:pPr marL="342900" marR="0" lvl="0" indent="-342900" algn="just" rtl="0">
                        <a:lnSpc>
                          <a:spcPct val="115000"/>
                        </a:lnSpc>
                        <a:spcBef>
                          <a:spcPts val="0"/>
                        </a:spcBef>
                        <a:spcAft>
                          <a:spcPts val="0"/>
                        </a:spcAft>
                        <a:buClr>
                          <a:schemeClr val="dk1"/>
                        </a:buClr>
                        <a:buSzPts val="1600"/>
                        <a:buFont typeface="Noto Sans Symbols"/>
                        <a:buChar char="⮚"/>
                      </a:pPr>
                      <a:r>
                        <a:rPr lang="en-US" sz="1600" b="1" u="none" strike="noStrike" cap="none">
                          <a:latin typeface="Times New Roman"/>
                          <a:ea typeface="Times New Roman"/>
                          <a:cs typeface="Times New Roman"/>
                          <a:sym typeface="Times New Roman"/>
                        </a:rPr>
                        <a:t>she/he recognizes the difference between normal play and improper use,</a:t>
                      </a:r>
                      <a:endParaRPr/>
                    </a:p>
                    <a:p>
                      <a:pPr marL="342900" marR="0" lvl="0" indent="-342900" algn="just" rtl="0">
                        <a:lnSpc>
                          <a:spcPct val="115000"/>
                        </a:lnSpc>
                        <a:spcBef>
                          <a:spcPts val="0"/>
                        </a:spcBef>
                        <a:spcAft>
                          <a:spcPts val="0"/>
                        </a:spcAft>
                        <a:buClr>
                          <a:schemeClr val="dk1"/>
                        </a:buClr>
                        <a:buSzPts val="1600"/>
                        <a:buFont typeface="Noto Sans Symbols"/>
                        <a:buChar char="⮚"/>
                      </a:pPr>
                      <a:r>
                        <a:rPr lang="en-US" sz="1600" b="1" u="none" strike="noStrike" cap="none">
                          <a:latin typeface="Times New Roman"/>
                          <a:ea typeface="Times New Roman"/>
                          <a:cs typeface="Times New Roman"/>
                          <a:sym typeface="Times New Roman"/>
                        </a:rPr>
                        <a:t>she/he (re)discovers other hobbies and interests and</a:t>
                      </a:r>
                      <a:endParaRPr/>
                    </a:p>
                    <a:p>
                      <a:pPr marL="342900" marR="0" lvl="0" indent="-342900" algn="just" rtl="0">
                        <a:lnSpc>
                          <a:spcPct val="115000"/>
                        </a:lnSpc>
                        <a:spcBef>
                          <a:spcPts val="0"/>
                        </a:spcBef>
                        <a:spcAft>
                          <a:spcPts val="0"/>
                        </a:spcAft>
                        <a:buClr>
                          <a:schemeClr val="dk1"/>
                        </a:buClr>
                        <a:buSzPts val="1600"/>
                        <a:buFont typeface="Noto Sans Symbols"/>
                        <a:buChar char="⮚"/>
                      </a:pPr>
                      <a:r>
                        <a:rPr lang="en-US" sz="1600" b="1" u="none" strike="noStrike" cap="none">
                          <a:latin typeface="Times New Roman"/>
                          <a:ea typeface="Times New Roman"/>
                          <a:cs typeface="Times New Roman"/>
                          <a:sym typeface="Times New Roman"/>
                        </a:rPr>
                        <a:t>she/he sees that you are very worried.</a:t>
                      </a:r>
                      <a:endParaRPr/>
                    </a:p>
                    <a:p>
                      <a:pPr marL="0" marR="0" lvl="0" indent="0" algn="just" rtl="0">
                        <a:lnSpc>
                          <a:spcPct val="115000"/>
                        </a:lnSpc>
                        <a:spcBef>
                          <a:spcPts val="1000"/>
                        </a:spcBef>
                        <a:spcAft>
                          <a:spcPts val="0"/>
                        </a:spcAft>
                        <a:buClr>
                          <a:schemeClr val="dk1"/>
                        </a:buClr>
                        <a:buSzPts val="1600"/>
                        <a:buFont typeface="Noto Sans Symbols"/>
                        <a:buNone/>
                      </a:pPr>
                      <a:r>
                        <a:rPr lang="en-US" sz="1600" b="1" u="none" strike="noStrike" cap="none">
                          <a:latin typeface="Times New Roman"/>
                          <a:ea typeface="Times New Roman"/>
                          <a:cs typeface="Times New Roman"/>
                          <a:sym typeface="Times New Roman"/>
                        </a:rPr>
                        <a:t>The rules of active listening can help with this.</a:t>
                      </a:r>
                      <a:endParaRPr sz="1600" b="1" u="none" strike="noStrike" cap="none">
                        <a:latin typeface="Times New Roman"/>
                        <a:ea typeface="Times New Roman"/>
                        <a:cs typeface="Times New Roman"/>
                        <a:sym typeface="Times New Roman"/>
                      </a:endParaRPr>
                    </a:p>
                  </a:txBody>
                  <a:tcPr marL="68575" marR="68575" marT="0" marB="0">
                    <a:solidFill>
                      <a:srgbClr val="DAEEF3"/>
                    </a:solidFill>
                  </a:tcPr>
                </a:tc>
                <a:extLst>
                  <a:ext uri="{0D108BD9-81ED-4DB2-BD59-A6C34878D82A}">
                    <a16:rowId xmlns:a16="http://schemas.microsoft.com/office/drawing/2014/main" val="10000"/>
                  </a:ext>
                </a:extLst>
              </a:tr>
            </a:tbl>
          </a:graphicData>
        </a:graphic>
      </p:graphicFrame>
      <p:graphicFrame>
        <p:nvGraphicFramePr>
          <p:cNvPr id="704" name="Google Shape;704;p72"/>
          <p:cNvGraphicFramePr/>
          <p:nvPr/>
        </p:nvGraphicFramePr>
        <p:xfrm>
          <a:off x="0" y="5877272"/>
          <a:ext cx="3000000" cy="3000000"/>
        </p:xfrm>
        <a:graphic>
          <a:graphicData uri="http://schemas.openxmlformats.org/drawingml/2006/table">
            <a:tbl>
              <a:tblPr firstRow="1" firstCol="1" bandRow="1">
                <a:noFill/>
                <a:tableStyleId>{BF031AB9-9A1C-4408-AE11-3D903A02F9D8}</a:tableStyleId>
              </a:tblPr>
              <a:tblGrid>
                <a:gridCol w="4716025">
                  <a:extLst>
                    <a:ext uri="{9D8B030D-6E8A-4147-A177-3AD203B41FA5}">
                      <a16:colId xmlns:a16="http://schemas.microsoft.com/office/drawing/2014/main" val="20000"/>
                    </a:ext>
                  </a:extLst>
                </a:gridCol>
              </a:tblGrid>
              <a:tr h="896750">
                <a:tc>
                  <a:txBody>
                    <a:bodyPr/>
                    <a:lstStyle/>
                    <a:p>
                      <a:pPr marL="0" marR="0" lvl="0" indent="0" algn="just" rtl="0">
                        <a:lnSpc>
                          <a:spcPct val="115000"/>
                        </a:lnSpc>
                        <a:spcBef>
                          <a:spcPts val="0"/>
                        </a:spcBef>
                        <a:spcAft>
                          <a:spcPts val="0"/>
                        </a:spcAft>
                        <a:buNone/>
                      </a:pPr>
                      <a:r>
                        <a:rPr lang="en-US" sz="1600" u="none" strike="noStrike" cap="none">
                          <a:solidFill>
                            <a:srgbClr val="FF0000"/>
                          </a:solidFill>
                          <a:latin typeface="Times New Roman"/>
                          <a:ea typeface="Times New Roman"/>
                          <a:cs typeface="Times New Roman"/>
                          <a:sym typeface="Times New Roman"/>
                        </a:rPr>
                        <a:t>3. No general computer game ban: </a:t>
                      </a:r>
                      <a:r>
                        <a:rPr lang="en-US" sz="1600" u="none" strike="noStrike" cap="none">
                          <a:latin typeface="Times New Roman"/>
                          <a:ea typeface="Times New Roman"/>
                          <a:cs typeface="Times New Roman"/>
                          <a:sym typeface="Times New Roman"/>
                        </a:rPr>
                        <a:t>Bans mostly fail because they are not permanently enforceable. So it is better not to use it.</a:t>
                      </a:r>
                      <a:endParaRPr sz="1100" u="none" strike="noStrike" cap="none">
                        <a:latin typeface="Times New Roman"/>
                        <a:ea typeface="Times New Roman"/>
                        <a:cs typeface="Times New Roman"/>
                        <a:sym typeface="Times New Roman"/>
                      </a:endParaRPr>
                    </a:p>
                  </a:txBody>
                  <a:tcPr marL="68575" marR="68575" marT="0" marB="0">
                    <a:solidFill>
                      <a:srgbClr val="92CCDC"/>
                    </a:solidFill>
                  </a:tcPr>
                </a:tc>
                <a:extLst>
                  <a:ext uri="{0D108BD9-81ED-4DB2-BD59-A6C34878D82A}">
                    <a16:rowId xmlns:a16="http://schemas.microsoft.com/office/drawing/2014/main" val="10000"/>
                  </a:ext>
                </a:extLst>
              </a:tr>
            </a:tbl>
          </a:graphicData>
        </a:graphic>
      </p:graphicFrame>
      <p:graphicFrame>
        <p:nvGraphicFramePr>
          <p:cNvPr id="705" name="Google Shape;705;p72"/>
          <p:cNvGraphicFramePr/>
          <p:nvPr/>
        </p:nvGraphicFramePr>
        <p:xfrm>
          <a:off x="4747254" y="1052736"/>
          <a:ext cx="3000000" cy="3000000"/>
        </p:xfrm>
        <a:graphic>
          <a:graphicData uri="http://schemas.openxmlformats.org/drawingml/2006/table">
            <a:tbl>
              <a:tblPr firstRow="1" firstCol="1" bandRow="1">
                <a:noFill/>
                <a:tableStyleId>{BF031AB9-9A1C-4408-AE11-3D903A02F9D8}</a:tableStyleId>
              </a:tblPr>
              <a:tblGrid>
                <a:gridCol w="4427975">
                  <a:extLst>
                    <a:ext uri="{9D8B030D-6E8A-4147-A177-3AD203B41FA5}">
                      <a16:colId xmlns:a16="http://schemas.microsoft.com/office/drawing/2014/main" val="20000"/>
                    </a:ext>
                  </a:extLst>
                </a:gridCol>
              </a:tblGrid>
              <a:tr h="5733250">
                <a:tc>
                  <a:txBody>
                    <a:bodyPr/>
                    <a:lstStyle/>
                    <a:p>
                      <a:pPr marL="0" marR="0" lvl="0" indent="0" algn="just" rtl="0">
                        <a:lnSpc>
                          <a:spcPct val="115000"/>
                        </a:lnSpc>
                        <a:spcBef>
                          <a:spcPts val="0"/>
                        </a:spcBef>
                        <a:spcAft>
                          <a:spcPts val="0"/>
                        </a:spcAft>
                        <a:buNone/>
                      </a:pPr>
                      <a:r>
                        <a:rPr lang="en-US" sz="1600" u="none" strike="noStrike" cap="none">
                          <a:solidFill>
                            <a:srgbClr val="FF0000"/>
                          </a:solidFill>
                          <a:latin typeface="Times New Roman"/>
                          <a:ea typeface="Times New Roman"/>
                          <a:cs typeface="Times New Roman"/>
                          <a:sym typeface="Times New Roman"/>
                        </a:rPr>
                        <a:t>4. Technical obstacles: </a:t>
                      </a:r>
                      <a:r>
                        <a:rPr lang="en-US" sz="1600" u="none" strike="noStrike" cap="none">
                          <a:solidFill>
                            <a:srgbClr val="7030A0"/>
                          </a:solidFill>
                          <a:latin typeface="Times New Roman"/>
                          <a:ea typeface="Times New Roman"/>
                          <a:cs typeface="Times New Roman"/>
                          <a:sym typeface="Times New Roman"/>
                        </a:rPr>
                        <a:t>The first thought is often to hide the router, lock the computer with a password and limit the internet bandwidth. Such technical barriers can be easily circumvented by those concerned. They are much more experienced in dealing with hardware and software than parents or relatives. When the circumvention is finally exposed, there are new conflicts that push the goal even further away. Only when the insight of the person concerned and the will to change is there, technical obstacles make sense. For example, buying a computer without a dedicated graphics card or a feature phone without an internet connection. The further away the addictive substance video games are, the easier it is to give them up. In this way, one can support the addict's own efforts instead of forcing him/her with technical means.</a:t>
                      </a:r>
                      <a:endParaRPr sz="1600" u="none" strike="noStrike" cap="none">
                        <a:solidFill>
                          <a:srgbClr val="7030A0"/>
                        </a:solidFill>
                        <a:latin typeface="Times New Roman"/>
                        <a:ea typeface="Times New Roman"/>
                        <a:cs typeface="Times New Roman"/>
                        <a:sym typeface="Times New Roman"/>
                      </a:endParaRPr>
                    </a:p>
                  </a:txBody>
                  <a:tcPr marL="68575" marR="68575" marT="0" marB="0">
                    <a:solidFill>
                      <a:srgbClr val="CCC0D9"/>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73"/>
          <p:cNvSpPr txBox="1">
            <a:spLocks noGrp="1"/>
          </p:cNvSpPr>
          <p:nvPr>
            <p:ph type="title"/>
          </p:nvPr>
        </p:nvSpPr>
        <p:spPr>
          <a:xfrm>
            <a:off x="457200" y="-9939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Self-help, tips and tricks for parents and teachers against video game addiction </a:t>
            </a:r>
            <a:r>
              <a:rPr lang="en-US" sz="1400" b="1"/>
              <a:t>[17]</a:t>
            </a:r>
            <a:endParaRPr sz="1400">
              <a:solidFill>
                <a:srgbClr val="C00000"/>
              </a:solidFill>
            </a:endParaRPr>
          </a:p>
        </p:txBody>
      </p:sp>
      <p:graphicFrame>
        <p:nvGraphicFramePr>
          <p:cNvPr id="711" name="Google Shape;711;p73"/>
          <p:cNvGraphicFramePr/>
          <p:nvPr/>
        </p:nvGraphicFramePr>
        <p:xfrm>
          <a:off x="35496" y="3212976"/>
          <a:ext cx="3000000" cy="3000000"/>
        </p:xfrm>
        <a:graphic>
          <a:graphicData uri="http://schemas.openxmlformats.org/drawingml/2006/table">
            <a:tbl>
              <a:tblPr firstRow="1" firstCol="1" bandRow="1">
                <a:noFill/>
                <a:tableStyleId>{BF031AB9-9A1C-4408-AE11-3D903A02F9D8}</a:tableStyleId>
              </a:tblPr>
              <a:tblGrid>
                <a:gridCol w="4500000">
                  <a:extLst>
                    <a:ext uri="{9D8B030D-6E8A-4147-A177-3AD203B41FA5}">
                      <a16:colId xmlns:a16="http://schemas.microsoft.com/office/drawing/2014/main" val="20000"/>
                    </a:ext>
                  </a:extLst>
                </a:gridCol>
              </a:tblGrid>
              <a:tr h="3581025">
                <a:tc>
                  <a:txBody>
                    <a:bodyPr/>
                    <a:lstStyle/>
                    <a:p>
                      <a:pPr marL="0" marR="0" lvl="0" indent="0" algn="just" rtl="0">
                        <a:lnSpc>
                          <a:spcPct val="115000"/>
                        </a:lnSpc>
                        <a:spcBef>
                          <a:spcPts val="0"/>
                        </a:spcBef>
                        <a:spcAft>
                          <a:spcPts val="0"/>
                        </a:spcAft>
                        <a:buNone/>
                      </a:pPr>
                      <a:r>
                        <a:rPr lang="en-US" sz="1600" u="none" strike="noStrike" cap="none">
                          <a:solidFill>
                            <a:srgbClr val="FF0000"/>
                          </a:solidFill>
                          <a:latin typeface="Times New Roman"/>
                          <a:ea typeface="Times New Roman"/>
                          <a:cs typeface="Times New Roman"/>
                          <a:sym typeface="Times New Roman"/>
                        </a:rPr>
                        <a:t>6. Reward Plans: </a:t>
                      </a:r>
                      <a:r>
                        <a:rPr lang="en-US" sz="1600" u="none" strike="noStrike" cap="none">
                          <a:latin typeface="Times New Roman"/>
                          <a:ea typeface="Times New Roman"/>
                          <a:cs typeface="Times New Roman"/>
                          <a:sym typeface="Times New Roman"/>
                        </a:rPr>
                        <a:t>Reward or reinforcement plans are psychological tools from behavior therapy.</a:t>
                      </a:r>
                      <a:endParaRPr/>
                    </a:p>
                    <a:p>
                      <a:pPr marL="0" marR="0" lvl="0" indent="0" algn="just"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The rewards can be: </a:t>
                      </a:r>
                      <a:endParaRPr/>
                    </a:p>
                    <a:p>
                      <a:pPr marL="342900" marR="0" lvl="0" indent="-342900" algn="just" rtl="0">
                        <a:lnSpc>
                          <a:spcPct val="115000"/>
                        </a:lnSpc>
                        <a:spcBef>
                          <a:spcPts val="0"/>
                        </a:spcBef>
                        <a:spcAft>
                          <a:spcPts val="0"/>
                        </a:spcAft>
                        <a:buClr>
                          <a:schemeClr val="dk1"/>
                        </a:buClr>
                        <a:buSzPts val="1600"/>
                        <a:buFont typeface="Noto Sans Symbols"/>
                        <a:buChar char="⮚"/>
                      </a:pPr>
                      <a:r>
                        <a:rPr lang="en-US" sz="1600" u="none" strike="noStrike" cap="none">
                          <a:latin typeface="Times New Roman"/>
                          <a:ea typeface="Times New Roman"/>
                          <a:cs typeface="Times New Roman"/>
                          <a:sym typeface="Times New Roman"/>
                        </a:rPr>
                        <a:t>social (giving attention, praise)</a:t>
                      </a:r>
                      <a:endParaRPr/>
                    </a:p>
                    <a:p>
                      <a:pPr marL="342900" marR="0" lvl="0" indent="-342900" algn="just" rtl="0">
                        <a:lnSpc>
                          <a:spcPct val="115000"/>
                        </a:lnSpc>
                        <a:spcBef>
                          <a:spcPts val="0"/>
                        </a:spcBef>
                        <a:spcAft>
                          <a:spcPts val="0"/>
                        </a:spcAft>
                        <a:buClr>
                          <a:schemeClr val="dk1"/>
                        </a:buClr>
                        <a:buSzPts val="1600"/>
                        <a:buFont typeface="Noto Sans Symbols"/>
                        <a:buChar char="⮚"/>
                      </a:pPr>
                      <a:r>
                        <a:rPr lang="en-US" sz="1600" u="none" strike="noStrike" cap="none">
                          <a:latin typeface="Times New Roman"/>
                          <a:ea typeface="Times New Roman"/>
                          <a:cs typeface="Times New Roman"/>
                          <a:sym typeface="Times New Roman"/>
                        </a:rPr>
                        <a:t>material (going to the cinema, McDonald's menu)</a:t>
                      </a:r>
                      <a:endParaRPr/>
                    </a:p>
                    <a:p>
                      <a:pPr marL="342900" marR="0" lvl="0" indent="-342900" algn="just" rtl="0">
                        <a:lnSpc>
                          <a:spcPct val="115000"/>
                        </a:lnSpc>
                        <a:spcBef>
                          <a:spcPts val="0"/>
                        </a:spcBef>
                        <a:spcAft>
                          <a:spcPts val="0"/>
                        </a:spcAft>
                        <a:buClr>
                          <a:schemeClr val="dk1"/>
                        </a:buClr>
                        <a:buSzPts val="1600"/>
                        <a:buFont typeface="Noto Sans Symbols"/>
                        <a:buChar char="⮚"/>
                      </a:pPr>
                      <a:r>
                        <a:rPr lang="en-US" sz="1600" u="none" strike="noStrike" cap="none">
                          <a:latin typeface="Times New Roman"/>
                          <a:ea typeface="Times New Roman"/>
                          <a:cs typeface="Times New Roman"/>
                          <a:sym typeface="Times New Roman"/>
                        </a:rPr>
                        <a:t>symbolic (tokens)</a:t>
                      </a:r>
                      <a:endParaRPr/>
                    </a:p>
                    <a:p>
                      <a:pPr marL="0" marR="0" lvl="0" indent="0" algn="just"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Tokens in particular have proven to be very effective in psychotherapy. Rewards are given in the form of play money, chips or paper clips. The person affected can later exchange these tokens for a particularly large reward at a fixed exchange rate.     </a:t>
                      </a:r>
                      <a:endParaRPr sz="1600" u="none" strike="noStrike" cap="none">
                        <a:latin typeface="Times New Roman"/>
                        <a:ea typeface="Times New Roman"/>
                        <a:cs typeface="Times New Roman"/>
                        <a:sym typeface="Times New Roman"/>
                      </a:endParaRPr>
                    </a:p>
                  </a:txBody>
                  <a:tcPr marL="68575" marR="68575" marT="0" marB="0">
                    <a:solidFill>
                      <a:srgbClr val="3F3151"/>
                    </a:solidFill>
                  </a:tcPr>
                </a:tc>
                <a:extLst>
                  <a:ext uri="{0D108BD9-81ED-4DB2-BD59-A6C34878D82A}">
                    <a16:rowId xmlns:a16="http://schemas.microsoft.com/office/drawing/2014/main" val="10000"/>
                  </a:ext>
                </a:extLst>
              </a:tr>
            </a:tbl>
          </a:graphicData>
        </a:graphic>
      </p:graphicFrame>
      <p:graphicFrame>
        <p:nvGraphicFramePr>
          <p:cNvPr id="712" name="Google Shape;712;p73"/>
          <p:cNvGraphicFramePr/>
          <p:nvPr/>
        </p:nvGraphicFramePr>
        <p:xfrm>
          <a:off x="4608512" y="908720"/>
          <a:ext cx="3000000" cy="3000000"/>
        </p:xfrm>
        <a:graphic>
          <a:graphicData uri="http://schemas.openxmlformats.org/drawingml/2006/table">
            <a:tbl>
              <a:tblPr>
                <a:noFill/>
                <a:tableStyleId>{BF031AB9-9A1C-4408-AE11-3D903A02F9D8}</a:tableStyleId>
              </a:tblPr>
              <a:tblGrid>
                <a:gridCol w="4500000">
                  <a:extLst>
                    <a:ext uri="{9D8B030D-6E8A-4147-A177-3AD203B41FA5}">
                      <a16:colId xmlns:a16="http://schemas.microsoft.com/office/drawing/2014/main" val="20000"/>
                    </a:ext>
                  </a:extLst>
                </a:gridCol>
              </a:tblGrid>
              <a:tr h="1656175">
                <a:tc>
                  <a:txBody>
                    <a:bodyPr/>
                    <a:lstStyle/>
                    <a:p>
                      <a:pPr marL="0" marR="0" lvl="0" indent="0" algn="just" rtl="0">
                        <a:lnSpc>
                          <a:spcPct val="115000"/>
                        </a:lnSpc>
                        <a:spcBef>
                          <a:spcPts val="0"/>
                        </a:spcBef>
                        <a:spcAft>
                          <a:spcPts val="0"/>
                        </a:spcAft>
                        <a:buNone/>
                      </a:pPr>
                      <a:r>
                        <a:rPr lang="en-US" sz="1600" b="1" u="none" strike="noStrike" cap="none">
                          <a:solidFill>
                            <a:srgbClr val="FF0000"/>
                          </a:solidFill>
                          <a:latin typeface="Times New Roman"/>
                          <a:ea typeface="Times New Roman"/>
                          <a:cs typeface="Times New Roman"/>
                          <a:sym typeface="Times New Roman"/>
                        </a:rPr>
                        <a:t>7. Day-Time Pie: </a:t>
                      </a:r>
                      <a:r>
                        <a:rPr lang="en-US" sz="1600" b="1" u="none" strike="noStrike" cap="none">
                          <a:solidFill>
                            <a:srgbClr val="538CD5"/>
                          </a:solidFill>
                          <a:latin typeface="Times New Roman"/>
                          <a:ea typeface="Times New Roman"/>
                          <a:cs typeface="Times New Roman"/>
                          <a:sym typeface="Times New Roman"/>
                        </a:rPr>
                        <a:t>Time spend for playing game must be replaced by other activities and hobbies of equal value. Otherwise, the danger of relapse remains high. The worksheet with the time pie helps to distribute the free time of the day better and more sensibly. </a:t>
                      </a:r>
                      <a:endParaRPr sz="1600" b="1" u="none" strike="noStrike" cap="none">
                        <a:solidFill>
                          <a:srgbClr val="538CD5"/>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bl>
          </a:graphicData>
        </a:graphic>
      </p:graphicFrame>
      <p:graphicFrame>
        <p:nvGraphicFramePr>
          <p:cNvPr id="713" name="Google Shape;713;p73"/>
          <p:cNvGraphicFramePr/>
          <p:nvPr/>
        </p:nvGraphicFramePr>
        <p:xfrm>
          <a:off x="35496" y="1052736"/>
          <a:ext cx="3000000" cy="3000000"/>
        </p:xfrm>
        <a:graphic>
          <a:graphicData uri="http://schemas.openxmlformats.org/drawingml/2006/table">
            <a:tbl>
              <a:tblPr>
                <a:noFill/>
                <a:tableStyleId>{BF031AB9-9A1C-4408-AE11-3D903A02F9D8}</a:tableStyleId>
              </a:tblPr>
              <a:tblGrid>
                <a:gridCol w="4464500">
                  <a:extLst>
                    <a:ext uri="{9D8B030D-6E8A-4147-A177-3AD203B41FA5}">
                      <a16:colId xmlns:a16="http://schemas.microsoft.com/office/drawing/2014/main" val="20000"/>
                    </a:ext>
                  </a:extLst>
                </a:gridCol>
              </a:tblGrid>
              <a:tr h="1356350">
                <a:tc>
                  <a:txBody>
                    <a:bodyPr/>
                    <a:lstStyle/>
                    <a:p>
                      <a:pPr marL="0" marR="0" lvl="0" indent="0" algn="just" rtl="0">
                        <a:lnSpc>
                          <a:spcPct val="115000"/>
                        </a:lnSpc>
                        <a:spcBef>
                          <a:spcPts val="0"/>
                        </a:spcBef>
                        <a:spcAft>
                          <a:spcPts val="0"/>
                        </a:spcAft>
                        <a:buNone/>
                      </a:pPr>
                      <a:r>
                        <a:rPr lang="en-US" sz="1600" b="1" u="none" strike="noStrike" cap="none">
                          <a:solidFill>
                            <a:srgbClr val="FF0000"/>
                          </a:solidFill>
                          <a:latin typeface="Times New Roman"/>
                          <a:ea typeface="Times New Roman"/>
                          <a:cs typeface="Times New Roman"/>
                          <a:sym typeface="Times New Roman"/>
                        </a:rPr>
                        <a:t>5. The cost-benefit analysis: </a:t>
                      </a:r>
                      <a:r>
                        <a:rPr lang="en-US" sz="1600" b="1" u="none" strike="noStrike" cap="none">
                          <a:latin typeface="Times New Roman"/>
                          <a:ea typeface="Times New Roman"/>
                          <a:cs typeface="Times New Roman"/>
                          <a:sym typeface="Times New Roman"/>
                        </a:rPr>
                        <a:t>Addicts are usually not aware of the consequences that excessive gaming has on their lives - physically, psychologically, socially and financially. Worksheets that parents or teachers prepare together with the person concerned help to make these consequences visible.</a:t>
                      </a:r>
                      <a:endParaRPr sz="1100" b="1" u="none" strike="noStrike" cap="none">
                        <a:latin typeface="Times New Roman"/>
                        <a:ea typeface="Times New Roman"/>
                        <a:cs typeface="Times New Roman"/>
                        <a:sym typeface="Times New Roman"/>
                      </a:endParaRPr>
                    </a:p>
                  </a:txBody>
                  <a:tcPr marL="68575" marR="68575" marT="0" marB="0">
                    <a:solidFill>
                      <a:srgbClr val="E5B8B7"/>
                    </a:solidFill>
                  </a:tcPr>
                </a:tc>
                <a:extLst>
                  <a:ext uri="{0D108BD9-81ED-4DB2-BD59-A6C34878D82A}">
                    <a16:rowId xmlns:a16="http://schemas.microsoft.com/office/drawing/2014/main" val="10000"/>
                  </a:ext>
                </a:extLst>
              </a:tr>
            </a:tbl>
          </a:graphicData>
        </a:graphic>
      </p:graphicFrame>
      <p:graphicFrame>
        <p:nvGraphicFramePr>
          <p:cNvPr id="714" name="Google Shape;714;p73"/>
          <p:cNvGraphicFramePr/>
          <p:nvPr/>
        </p:nvGraphicFramePr>
        <p:xfrm>
          <a:off x="4608512" y="2636912"/>
          <a:ext cx="3000000" cy="3000000"/>
        </p:xfrm>
        <a:graphic>
          <a:graphicData uri="http://schemas.openxmlformats.org/drawingml/2006/table">
            <a:tbl>
              <a:tblPr firstRow="1" firstCol="1" bandRow="1">
                <a:noFill/>
                <a:tableStyleId>{BF031AB9-9A1C-4408-AE11-3D903A02F9D8}</a:tableStyleId>
              </a:tblPr>
              <a:tblGrid>
                <a:gridCol w="4500000">
                  <a:extLst>
                    <a:ext uri="{9D8B030D-6E8A-4147-A177-3AD203B41FA5}">
                      <a16:colId xmlns:a16="http://schemas.microsoft.com/office/drawing/2014/main" val="20000"/>
                    </a:ext>
                  </a:extLst>
                </a:gridCol>
              </a:tblGrid>
              <a:tr h="1385575">
                <a:tc>
                  <a:txBody>
                    <a:bodyPr/>
                    <a:lstStyle/>
                    <a:p>
                      <a:pPr marL="0" marR="0" lvl="0" indent="0" algn="just" rtl="0">
                        <a:lnSpc>
                          <a:spcPct val="115000"/>
                        </a:lnSpc>
                        <a:spcBef>
                          <a:spcPts val="0"/>
                        </a:spcBef>
                        <a:spcAft>
                          <a:spcPts val="0"/>
                        </a:spcAft>
                        <a:buNone/>
                      </a:pPr>
                      <a:r>
                        <a:rPr lang="en-US" sz="1600" u="none" strike="noStrike" cap="none">
                          <a:solidFill>
                            <a:srgbClr val="FF0000"/>
                          </a:solidFill>
                          <a:latin typeface="Times New Roman"/>
                          <a:ea typeface="Times New Roman"/>
                          <a:cs typeface="Times New Roman"/>
                          <a:sym typeface="Times New Roman"/>
                        </a:rPr>
                        <a:t>If none of this works</a:t>
                      </a:r>
                      <a:r>
                        <a:rPr lang="en-US" sz="1600" u="none" strike="noStrike" cap="none">
                          <a:solidFill>
                            <a:srgbClr val="3F3F3F"/>
                          </a:solidFill>
                          <a:latin typeface="Times New Roman"/>
                          <a:ea typeface="Times New Roman"/>
                          <a:cs typeface="Times New Roman"/>
                          <a:sym typeface="Times New Roman"/>
                        </a:rPr>
                        <a:t>: If you realize that addressing, cost benefit analysis and reward plans are not getting you anywhere, it is better to seek professional help anyway. The earlier you intervene effectively, the better.</a:t>
                      </a:r>
                      <a:endParaRPr sz="1100" u="none" strike="noStrike" cap="none">
                        <a:solidFill>
                          <a:srgbClr val="3F3F3F"/>
                        </a:solidFill>
                        <a:latin typeface="Times New Roman"/>
                        <a:ea typeface="Times New Roman"/>
                        <a:cs typeface="Times New Roman"/>
                        <a:sym typeface="Times New Roman"/>
                      </a:endParaRPr>
                    </a:p>
                  </a:txBody>
                  <a:tcPr marL="68575" marR="68575" marT="0" marB="0">
                    <a:solidFill>
                      <a:srgbClr val="C2D59B"/>
                    </a:solidFill>
                  </a:tcPr>
                </a:tc>
                <a:extLst>
                  <a:ext uri="{0D108BD9-81ED-4DB2-BD59-A6C34878D82A}">
                    <a16:rowId xmlns:a16="http://schemas.microsoft.com/office/drawing/2014/main" val="10000"/>
                  </a:ext>
                </a:extLst>
              </a:tr>
            </a:tbl>
          </a:graphicData>
        </a:graphic>
      </p:graphicFrame>
      <p:graphicFrame>
        <p:nvGraphicFramePr>
          <p:cNvPr id="715" name="Google Shape;715;p73"/>
          <p:cNvGraphicFramePr/>
          <p:nvPr/>
        </p:nvGraphicFramePr>
        <p:xfrm>
          <a:off x="4608512" y="4077072"/>
          <a:ext cx="3000000" cy="3000000"/>
        </p:xfrm>
        <a:graphic>
          <a:graphicData uri="http://schemas.openxmlformats.org/drawingml/2006/table">
            <a:tbl>
              <a:tblPr firstRow="1" firstCol="1" bandRow="1">
                <a:noFill/>
                <a:tableStyleId>{BF031AB9-9A1C-4408-AE11-3D903A02F9D8}</a:tableStyleId>
              </a:tblPr>
              <a:tblGrid>
                <a:gridCol w="4500000">
                  <a:extLst>
                    <a:ext uri="{9D8B030D-6E8A-4147-A177-3AD203B41FA5}">
                      <a16:colId xmlns:a16="http://schemas.microsoft.com/office/drawing/2014/main" val="20000"/>
                    </a:ext>
                  </a:extLst>
                </a:gridCol>
              </a:tblGrid>
              <a:tr h="2088225">
                <a:tc>
                  <a:txBody>
                    <a:bodyPr/>
                    <a:lstStyle/>
                    <a:p>
                      <a:pPr marL="0" marR="0" lvl="0" indent="0" algn="just" rtl="0">
                        <a:lnSpc>
                          <a:spcPct val="115000"/>
                        </a:lnSpc>
                        <a:spcBef>
                          <a:spcPts val="0"/>
                        </a:spcBef>
                        <a:spcAft>
                          <a:spcPts val="0"/>
                        </a:spcAft>
                        <a:buNone/>
                      </a:pPr>
                      <a:r>
                        <a:rPr lang="en-US" sz="1600" u="none" strike="noStrike" cap="none">
                          <a:solidFill>
                            <a:srgbClr val="C00000"/>
                          </a:solidFill>
                          <a:latin typeface="Times New Roman"/>
                          <a:ea typeface="Times New Roman"/>
                          <a:cs typeface="Times New Roman"/>
                          <a:sym typeface="Times New Roman"/>
                        </a:rPr>
                        <a:t>Conclusion: </a:t>
                      </a:r>
                      <a:r>
                        <a:rPr lang="en-US" sz="1600" u="none" strike="noStrike" cap="none">
                          <a:solidFill>
                            <a:srgbClr val="00B050"/>
                          </a:solidFill>
                          <a:latin typeface="Times New Roman"/>
                          <a:ea typeface="Times New Roman"/>
                          <a:cs typeface="Times New Roman"/>
                          <a:sym typeface="Times New Roman"/>
                        </a:rPr>
                        <a:t>Targeted self-help makes sense: Parents and relatives can certainly help with psychological and educational means. However, they are always in a supporting role; they cannot end an addiction on their own. Their cooperation is also important during therapy. If the person concerned is simultaneously receiving outpatient care from a psychologist, psychotherapist, psychiatrist or counseling center, it is essential to consult with them.</a:t>
                      </a:r>
                      <a:endParaRPr sz="1600" u="none" strike="noStrike" cap="none">
                        <a:solidFill>
                          <a:srgbClr val="00B050"/>
                        </a:solidFill>
                        <a:latin typeface="Times New Roman"/>
                        <a:ea typeface="Times New Roman"/>
                        <a:cs typeface="Times New Roman"/>
                        <a:sym typeface="Times New Roman"/>
                      </a:endParaRPr>
                    </a:p>
                  </a:txBody>
                  <a:tcPr marL="68575" marR="68575" marT="0" marB="0">
                    <a:solidFill>
                      <a:srgbClr val="FDE9D8"/>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74"/>
          <p:cNvSpPr txBox="1">
            <a:spLocks noGrp="1"/>
          </p:cNvSpPr>
          <p:nvPr>
            <p:ph type="title"/>
          </p:nvPr>
        </p:nvSpPr>
        <p:spPr>
          <a:xfrm>
            <a:off x="-108520" y="-27384"/>
            <a:ext cx="9217024" cy="86409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Professional-help:</a:t>
            </a:r>
            <a:r>
              <a:rPr lang="en-US" sz="2800">
                <a:solidFill>
                  <a:srgbClr val="C00000"/>
                </a:solidFill>
              </a:rPr>
              <a:t> </a:t>
            </a:r>
            <a:r>
              <a:rPr lang="en-US" sz="2800" b="1">
                <a:solidFill>
                  <a:srgbClr val="C00000"/>
                </a:solidFill>
              </a:rPr>
              <a:t>Therapies for video game addiction </a:t>
            </a:r>
            <a:r>
              <a:rPr lang="en-US" sz="1400" b="1"/>
              <a:t>[22] </a:t>
            </a:r>
            <a:endParaRPr sz="2800"/>
          </a:p>
        </p:txBody>
      </p:sp>
      <p:sp>
        <p:nvSpPr>
          <p:cNvPr id="721" name="Google Shape;721;p74"/>
          <p:cNvSpPr txBox="1">
            <a:spLocks noGrp="1"/>
          </p:cNvSpPr>
          <p:nvPr>
            <p:ph type="body" idx="1"/>
          </p:nvPr>
        </p:nvSpPr>
        <p:spPr>
          <a:xfrm>
            <a:off x="457200" y="1052736"/>
            <a:ext cx="8229600" cy="5472608"/>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just" rtl="0">
              <a:spcBef>
                <a:spcPts val="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In severe cases or if the problems in terms of game addiction have been going on for a long time, it is better to seek professional help.</a:t>
            </a:r>
            <a:endParaRPr/>
          </a:p>
          <a:p>
            <a:pPr marL="342900" lvl="0" indent="-228600" algn="just" rtl="0">
              <a:spcBef>
                <a:spcPts val="360"/>
              </a:spcBef>
              <a:spcAft>
                <a:spcPts val="0"/>
              </a:spcAft>
              <a:buClr>
                <a:schemeClr val="dk1"/>
              </a:buClr>
              <a:buSzPct val="100000"/>
              <a:buFont typeface="Noto Sans Symbols"/>
              <a:buNone/>
            </a:pPr>
            <a:endParaRPr sz="7200">
              <a:latin typeface="Times New Roman"/>
              <a:ea typeface="Times New Roman"/>
              <a:cs typeface="Times New Roman"/>
              <a:sym typeface="Times New Roman"/>
            </a:endParaRPr>
          </a:p>
          <a:p>
            <a:pPr marL="342900" lvl="0" indent="-342900" algn="just" rtl="0">
              <a:spcBef>
                <a:spcPts val="360"/>
              </a:spcBef>
              <a:spcAft>
                <a:spcPts val="0"/>
              </a:spcAft>
              <a:buClr>
                <a:schemeClr val="dk1"/>
              </a:buClr>
              <a:buSzPct val="100000"/>
              <a:buFont typeface="Noto Sans Symbols"/>
              <a:buChar char="▪"/>
            </a:pPr>
            <a:r>
              <a:rPr lang="en-US" sz="7200" b="1">
                <a:latin typeface="Times New Roman"/>
                <a:ea typeface="Times New Roman"/>
                <a:cs typeface="Times New Roman"/>
                <a:sym typeface="Times New Roman"/>
              </a:rPr>
              <a:t>There are special therapy programs for computer game addiction. In a few cases, an inpatient stay in a special clinic makes sense. As a rule, cold turkey is carried out there, often with the support of medication.</a:t>
            </a:r>
            <a:endParaRPr/>
          </a:p>
          <a:p>
            <a:pPr marL="342900" lvl="0" indent="-228600" algn="just" rtl="0">
              <a:spcBef>
                <a:spcPts val="360"/>
              </a:spcBef>
              <a:spcAft>
                <a:spcPts val="0"/>
              </a:spcAft>
              <a:buClr>
                <a:schemeClr val="dk1"/>
              </a:buClr>
              <a:buSzPct val="100000"/>
              <a:buFont typeface="Noto Sans Symbols"/>
              <a:buNone/>
            </a:pPr>
            <a:endParaRPr sz="7200" b="1">
              <a:latin typeface="Times New Roman"/>
              <a:ea typeface="Times New Roman"/>
              <a:cs typeface="Times New Roman"/>
              <a:sym typeface="Times New Roman"/>
            </a:endParaRPr>
          </a:p>
          <a:p>
            <a:pPr marL="342900" lvl="0" indent="-342900" algn="just" rtl="0">
              <a:spcBef>
                <a:spcPts val="36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A good first contact is your family doctor, because he or she already knows you and/or the addict. Addiction counseling centers in your area may also have suitable offers.</a:t>
            </a:r>
            <a:endParaRPr/>
          </a:p>
          <a:p>
            <a:pPr marL="342900" lvl="0" indent="-228600" algn="just" rtl="0">
              <a:spcBef>
                <a:spcPts val="360"/>
              </a:spcBef>
              <a:spcAft>
                <a:spcPts val="0"/>
              </a:spcAft>
              <a:buClr>
                <a:schemeClr val="dk1"/>
              </a:buClr>
              <a:buSzPct val="100000"/>
              <a:buFont typeface="Noto Sans Symbols"/>
              <a:buNone/>
            </a:pPr>
            <a:endParaRPr sz="7200">
              <a:latin typeface="Times New Roman"/>
              <a:ea typeface="Times New Roman"/>
              <a:cs typeface="Times New Roman"/>
              <a:sym typeface="Times New Roman"/>
            </a:endParaRPr>
          </a:p>
          <a:p>
            <a:pPr marL="342900" lvl="0" indent="-342900" algn="just" rtl="0">
              <a:spcBef>
                <a:spcPts val="36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Psychological treatment and psychotherapy for computer game addiction usually use techniques from behavioral therapy and family therapy. In addition to individual sessions, group therapies are also possible. </a:t>
            </a:r>
            <a:endParaRPr sz="7200">
              <a:latin typeface="Times New Roman"/>
              <a:ea typeface="Times New Roman"/>
              <a:cs typeface="Times New Roman"/>
              <a:sym typeface="Times New Roman"/>
            </a:endParaRPr>
          </a:p>
          <a:p>
            <a:pPr marL="342900" lvl="0" indent="-228600" algn="just" rtl="0">
              <a:spcBef>
                <a:spcPts val="360"/>
              </a:spcBef>
              <a:spcAft>
                <a:spcPts val="0"/>
              </a:spcAft>
              <a:buClr>
                <a:schemeClr val="dk1"/>
              </a:buClr>
              <a:buSzPct val="100000"/>
              <a:buFont typeface="Noto Sans Symbols"/>
              <a:buNone/>
            </a:pPr>
            <a:endParaRPr sz="7200">
              <a:latin typeface="Times New Roman"/>
              <a:ea typeface="Times New Roman"/>
              <a:cs typeface="Times New Roman"/>
              <a:sym typeface="Times New Roman"/>
            </a:endParaRPr>
          </a:p>
          <a:p>
            <a:pPr marL="742950" lvl="1" indent="-285750" algn="just" rtl="0">
              <a:spcBef>
                <a:spcPts val="360"/>
              </a:spcBef>
              <a:spcAft>
                <a:spcPts val="0"/>
              </a:spcAft>
              <a:buClr>
                <a:schemeClr val="dk1"/>
              </a:buClr>
              <a:buSzPct val="100000"/>
              <a:buFont typeface="Noto Sans Symbols"/>
              <a:buChar char="❖"/>
            </a:pPr>
            <a:r>
              <a:rPr lang="en-US" sz="7200" b="1">
                <a:latin typeface="Times New Roman"/>
                <a:ea typeface="Times New Roman"/>
                <a:cs typeface="Times New Roman"/>
                <a:sym typeface="Times New Roman"/>
              </a:rPr>
              <a:t>Behavioral therapy</a:t>
            </a:r>
            <a:r>
              <a:rPr lang="en-US" sz="7200">
                <a:latin typeface="Times New Roman"/>
                <a:ea typeface="Times New Roman"/>
                <a:cs typeface="Times New Roman"/>
                <a:sym typeface="Times New Roman"/>
              </a:rPr>
              <a:t>: with information, exploring the causes, making concrete plans and learning strategies against setbacks.</a:t>
            </a:r>
            <a:endParaRPr/>
          </a:p>
          <a:p>
            <a:pPr marL="742950" lvl="1" indent="-171450" algn="just" rtl="0">
              <a:spcBef>
                <a:spcPts val="360"/>
              </a:spcBef>
              <a:spcAft>
                <a:spcPts val="0"/>
              </a:spcAft>
              <a:buClr>
                <a:schemeClr val="dk1"/>
              </a:buClr>
              <a:buSzPct val="100000"/>
              <a:buFont typeface="Noto Sans Symbols"/>
              <a:buNone/>
            </a:pPr>
            <a:endParaRPr sz="7200" b="1">
              <a:latin typeface="Times New Roman"/>
              <a:ea typeface="Times New Roman"/>
              <a:cs typeface="Times New Roman"/>
              <a:sym typeface="Times New Roman"/>
            </a:endParaRPr>
          </a:p>
          <a:p>
            <a:pPr marL="742950" lvl="1" indent="-285750" algn="just" rtl="0">
              <a:spcBef>
                <a:spcPts val="360"/>
              </a:spcBef>
              <a:spcAft>
                <a:spcPts val="0"/>
              </a:spcAft>
              <a:buClr>
                <a:schemeClr val="dk1"/>
              </a:buClr>
              <a:buSzPct val="100000"/>
              <a:buFont typeface="Noto Sans Symbols"/>
              <a:buChar char="❖"/>
            </a:pPr>
            <a:r>
              <a:rPr lang="en-US" sz="7200" b="1">
                <a:latin typeface="Times New Roman"/>
                <a:ea typeface="Times New Roman"/>
                <a:cs typeface="Times New Roman"/>
                <a:sym typeface="Times New Roman"/>
              </a:rPr>
              <a:t>Family therapy:</a:t>
            </a:r>
            <a:r>
              <a:rPr lang="en-US" sz="7200">
                <a:latin typeface="Times New Roman"/>
                <a:ea typeface="Times New Roman"/>
                <a:cs typeface="Times New Roman"/>
                <a:sym typeface="Times New Roman"/>
              </a:rPr>
              <a:t> to change bad behavior patterns and defuse conflicts.</a:t>
            </a:r>
            <a:endParaRPr/>
          </a:p>
          <a:p>
            <a:pPr marL="742950" lvl="1" indent="-171450" algn="just" rtl="0">
              <a:spcBef>
                <a:spcPts val="360"/>
              </a:spcBef>
              <a:spcAft>
                <a:spcPts val="0"/>
              </a:spcAft>
              <a:buClr>
                <a:schemeClr val="dk1"/>
              </a:buClr>
              <a:buSzPct val="100000"/>
              <a:buFont typeface="Noto Sans Symbols"/>
              <a:buNone/>
            </a:pPr>
            <a:endParaRPr sz="7200" b="1">
              <a:latin typeface="Times New Roman"/>
              <a:ea typeface="Times New Roman"/>
              <a:cs typeface="Times New Roman"/>
              <a:sym typeface="Times New Roman"/>
            </a:endParaRPr>
          </a:p>
          <a:p>
            <a:pPr marL="742950" lvl="1" indent="-285750" algn="just" rtl="0">
              <a:spcBef>
                <a:spcPts val="360"/>
              </a:spcBef>
              <a:spcAft>
                <a:spcPts val="0"/>
              </a:spcAft>
              <a:buClr>
                <a:schemeClr val="dk1"/>
              </a:buClr>
              <a:buSzPct val="100000"/>
              <a:buFont typeface="Noto Sans Symbols"/>
              <a:buChar char="❖"/>
            </a:pPr>
            <a:r>
              <a:rPr lang="en-US" sz="7200" b="1">
                <a:latin typeface="Times New Roman"/>
                <a:ea typeface="Times New Roman"/>
                <a:cs typeface="Times New Roman"/>
                <a:sym typeface="Times New Roman"/>
              </a:rPr>
              <a:t>Group therapy:</a:t>
            </a:r>
            <a:r>
              <a:rPr lang="en-US" sz="7200">
                <a:latin typeface="Times New Roman"/>
                <a:ea typeface="Times New Roman"/>
                <a:cs typeface="Times New Roman"/>
                <a:sym typeface="Times New Roman"/>
              </a:rPr>
              <a:t> where people practice social skills, gain self-confidence and support each other.</a:t>
            </a:r>
            <a:endParaRPr/>
          </a:p>
          <a:p>
            <a:pPr marL="457200" lvl="1" indent="0" algn="just" rtl="0">
              <a:spcBef>
                <a:spcPts val="360"/>
              </a:spcBef>
              <a:spcAft>
                <a:spcPts val="0"/>
              </a:spcAft>
              <a:buClr>
                <a:schemeClr val="dk1"/>
              </a:buClr>
              <a:buSzPct val="100000"/>
              <a:buNone/>
            </a:pPr>
            <a:endParaRPr sz="7200">
              <a:latin typeface="Times New Roman"/>
              <a:ea typeface="Times New Roman"/>
              <a:cs typeface="Times New Roman"/>
              <a:sym typeface="Times New Roman"/>
            </a:endParaRPr>
          </a:p>
          <a:p>
            <a:pPr marL="342900" lvl="0" indent="-292100" algn="l" rtl="0">
              <a:spcBef>
                <a:spcPts val="160"/>
              </a:spcBef>
              <a:spcAft>
                <a:spcPts val="0"/>
              </a:spcAft>
              <a:buClr>
                <a:schemeClr val="dk1"/>
              </a:buClr>
              <a:buSzPct val="100000"/>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75"/>
          <p:cNvSpPr txBox="1">
            <a:spLocks noGrp="1"/>
          </p:cNvSpPr>
          <p:nvPr>
            <p:ph type="title"/>
          </p:nvPr>
        </p:nvSpPr>
        <p:spPr>
          <a:xfrm>
            <a:off x="36512" y="-27384"/>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600"/>
              <a:buFont typeface="Calibri"/>
              <a:buNone/>
            </a:pPr>
            <a:r>
              <a:rPr lang="en-US" sz="3600" b="1">
                <a:solidFill>
                  <a:srgbClr val="C00000"/>
                </a:solidFill>
              </a:rPr>
              <a:t>Behavioral Therapy </a:t>
            </a:r>
            <a:r>
              <a:rPr lang="en-US" sz="1400" b="1"/>
              <a:t>[22] </a:t>
            </a:r>
            <a:endParaRPr sz="3600">
              <a:solidFill>
                <a:srgbClr val="C00000"/>
              </a:solidFill>
            </a:endParaRPr>
          </a:p>
        </p:txBody>
      </p:sp>
      <p:sp>
        <p:nvSpPr>
          <p:cNvPr id="727" name="Google Shape;727;p75"/>
          <p:cNvSpPr txBox="1">
            <a:spLocks noGrp="1"/>
          </p:cNvSpPr>
          <p:nvPr>
            <p:ph type="body" idx="1"/>
          </p:nvPr>
        </p:nvSpPr>
        <p:spPr>
          <a:xfrm>
            <a:off x="0" y="476672"/>
            <a:ext cx="9144000" cy="144016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000"/>
              <a:buNone/>
            </a:pPr>
            <a:r>
              <a:rPr lang="en-US" sz="2000">
                <a:latin typeface="Times New Roman"/>
                <a:ea typeface="Times New Roman"/>
                <a:cs typeface="Times New Roman"/>
                <a:sym typeface="Times New Roman"/>
              </a:rPr>
              <a:t>The basic idea of modern, cognitive behavioral therapy is to change or discard inappropriate thoughts and beliefs. These beliefs can affect many areas: one's own body, one's environment, one's relationship to others, and many more. Behavioral therapy for computer game addiction should include these points:</a:t>
            </a:r>
            <a:endParaRPr/>
          </a:p>
          <a:p>
            <a:pPr marL="0" lvl="0" indent="0" algn="just" rtl="0">
              <a:spcBef>
                <a:spcPts val="640"/>
              </a:spcBef>
              <a:spcAft>
                <a:spcPts val="0"/>
              </a:spcAft>
              <a:buClr>
                <a:schemeClr val="dk1"/>
              </a:buClr>
              <a:buSzPts val="3200"/>
              <a:buNone/>
            </a:pPr>
            <a:endParaRPr>
              <a:latin typeface="Times New Roman"/>
              <a:ea typeface="Times New Roman"/>
              <a:cs typeface="Times New Roman"/>
              <a:sym typeface="Times New Roman"/>
            </a:endParaRPr>
          </a:p>
          <a:p>
            <a:pPr marL="342900" lvl="0" indent="-139700" algn="l" rtl="0">
              <a:spcBef>
                <a:spcPts val="640"/>
              </a:spcBef>
              <a:spcAft>
                <a:spcPts val="0"/>
              </a:spcAft>
              <a:buClr>
                <a:schemeClr val="dk1"/>
              </a:buClr>
              <a:buSzPts val="3200"/>
              <a:buNone/>
            </a:pPr>
            <a:endParaRPr>
              <a:latin typeface="Times New Roman"/>
              <a:ea typeface="Times New Roman"/>
              <a:cs typeface="Times New Roman"/>
              <a:sym typeface="Times New Roman"/>
            </a:endParaRPr>
          </a:p>
        </p:txBody>
      </p:sp>
      <p:graphicFrame>
        <p:nvGraphicFramePr>
          <p:cNvPr id="728" name="Google Shape;728;p75"/>
          <p:cNvGraphicFramePr/>
          <p:nvPr/>
        </p:nvGraphicFramePr>
        <p:xfrm>
          <a:off x="0" y="1844824"/>
          <a:ext cx="3000000" cy="3000000"/>
        </p:xfrm>
        <a:graphic>
          <a:graphicData uri="http://schemas.openxmlformats.org/drawingml/2006/table">
            <a:tbl>
              <a:tblPr firstRow="1" firstCol="1" bandRow="1">
                <a:noFill/>
                <a:tableStyleId>{BF031AB9-9A1C-4408-AE11-3D903A02F9D8}</a:tableStyleId>
              </a:tblPr>
              <a:tblGrid>
                <a:gridCol w="9144000">
                  <a:extLst>
                    <a:ext uri="{9D8B030D-6E8A-4147-A177-3AD203B41FA5}">
                      <a16:colId xmlns:a16="http://schemas.microsoft.com/office/drawing/2014/main" val="20000"/>
                    </a:ext>
                  </a:extLst>
                </a:gridCol>
              </a:tblGrid>
              <a:tr h="1033150">
                <a:tc>
                  <a:txBody>
                    <a:bodyPr/>
                    <a:lstStyle/>
                    <a:p>
                      <a:pPr marL="0" marR="0" lvl="0" indent="0" algn="just" rtl="0">
                        <a:lnSpc>
                          <a:spcPct val="115000"/>
                        </a:lnSpc>
                        <a:spcBef>
                          <a:spcPts val="0"/>
                        </a:spcBef>
                        <a:spcAft>
                          <a:spcPts val="0"/>
                        </a:spcAft>
                        <a:buNone/>
                      </a:pPr>
                      <a:r>
                        <a:rPr lang="en-US" sz="1600" u="none" strike="noStrike" cap="none">
                          <a:solidFill>
                            <a:srgbClr val="FF0000"/>
                          </a:solidFill>
                        </a:rPr>
                        <a:t>a) Psycho education: </a:t>
                      </a:r>
                      <a:r>
                        <a:rPr lang="en-US" sz="1600" u="none" strike="noStrike" cap="none">
                          <a:solidFill>
                            <a:srgbClr val="E36C09"/>
                          </a:solidFill>
                        </a:rPr>
                        <a:t>Those affected get to know themselves and their disorder better: Symptoms, cause, consequences and correlations. It helps to get concrete information. Even bad news can often be more pleasant than uncertainty</a:t>
                      </a:r>
                      <a:r>
                        <a:rPr lang="en-US" sz="1600" u="none" strike="noStrike" cap="none"/>
                        <a:t>.</a:t>
                      </a:r>
                      <a:endParaRPr sz="1100" u="none" strike="noStrike" cap="none">
                        <a:latin typeface="Calibri"/>
                        <a:ea typeface="Calibri"/>
                        <a:cs typeface="Calibri"/>
                        <a:sym typeface="Calibri"/>
                      </a:endParaRPr>
                    </a:p>
                  </a:txBody>
                  <a:tcPr marL="68575" marR="68575" marT="0" marB="0">
                    <a:solidFill>
                      <a:srgbClr val="FDE9D8"/>
                    </a:solidFill>
                  </a:tcPr>
                </a:tc>
                <a:extLst>
                  <a:ext uri="{0D108BD9-81ED-4DB2-BD59-A6C34878D82A}">
                    <a16:rowId xmlns:a16="http://schemas.microsoft.com/office/drawing/2014/main" val="10000"/>
                  </a:ext>
                </a:extLst>
              </a:tr>
            </a:tbl>
          </a:graphicData>
        </a:graphic>
      </p:graphicFrame>
      <p:graphicFrame>
        <p:nvGraphicFramePr>
          <p:cNvPr id="729" name="Google Shape;729;p75"/>
          <p:cNvGraphicFramePr/>
          <p:nvPr/>
        </p:nvGraphicFramePr>
        <p:xfrm>
          <a:off x="0" y="2924944"/>
          <a:ext cx="3000000" cy="3000000"/>
        </p:xfrm>
        <a:graphic>
          <a:graphicData uri="http://schemas.openxmlformats.org/drawingml/2006/table">
            <a:tbl>
              <a:tblPr firstRow="1" firstCol="1" bandRow="1">
                <a:noFill/>
                <a:tableStyleId>{BF031AB9-9A1C-4408-AE11-3D903A02F9D8}</a:tableStyleId>
              </a:tblPr>
              <a:tblGrid>
                <a:gridCol w="9144000">
                  <a:extLst>
                    <a:ext uri="{9D8B030D-6E8A-4147-A177-3AD203B41FA5}">
                      <a16:colId xmlns:a16="http://schemas.microsoft.com/office/drawing/2014/main" val="20000"/>
                    </a:ext>
                  </a:extLst>
                </a:gridCol>
              </a:tblGrid>
              <a:tr h="203200">
                <a:tc>
                  <a:txBody>
                    <a:bodyPr/>
                    <a:lstStyle/>
                    <a:p>
                      <a:pPr marL="0" marR="0" lvl="0" indent="0" algn="just" rtl="0">
                        <a:lnSpc>
                          <a:spcPct val="115000"/>
                        </a:lnSpc>
                        <a:spcBef>
                          <a:spcPts val="0"/>
                        </a:spcBef>
                        <a:spcAft>
                          <a:spcPts val="0"/>
                        </a:spcAft>
                        <a:buNone/>
                      </a:pPr>
                      <a:r>
                        <a:rPr lang="en-US" sz="1600" b="1" u="none" strike="noStrike" cap="none">
                          <a:solidFill>
                            <a:srgbClr val="FF0000"/>
                          </a:solidFill>
                        </a:rPr>
                        <a:t>b) Learning to recognize the triggers of addictive behavior: </a:t>
                      </a:r>
                      <a:r>
                        <a:rPr lang="en-US" sz="1600" u="none" strike="noStrike" cap="none">
                          <a:solidFill>
                            <a:srgbClr val="00B0F0"/>
                          </a:solidFill>
                        </a:rPr>
                        <a:t>Addictions always satisfy needs. Recognizing these needs makes it easier to counteract them. It is then also possible to come up with an emergency plan.</a:t>
                      </a:r>
                      <a:endParaRPr sz="1100" u="none" strike="noStrike" cap="none">
                        <a:solidFill>
                          <a:srgbClr val="00B0F0"/>
                        </a:solidFill>
                        <a:latin typeface="Calibri"/>
                        <a:ea typeface="Calibri"/>
                        <a:cs typeface="Calibri"/>
                        <a:sym typeface="Calibri"/>
                      </a:endParaRPr>
                    </a:p>
                  </a:txBody>
                  <a:tcPr marL="68575" marR="68575" marT="0" marB="0">
                    <a:solidFill>
                      <a:srgbClr val="F2F2F2"/>
                    </a:solidFill>
                  </a:tcPr>
                </a:tc>
                <a:extLst>
                  <a:ext uri="{0D108BD9-81ED-4DB2-BD59-A6C34878D82A}">
                    <a16:rowId xmlns:a16="http://schemas.microsoft.com/office/drawing/2014/main" val="10000"/>
                  </a:ext>
                </a:extLst>
              </a:tr>
            </a:tbl>
          </a:graphicData>
        </a:graphic>
      </p:graphicFrame>
      <p:graphicFrame>
        <p:nvGraphicFramePr>
          <p:cNvPr id="730" name="Google Shape;730;p75"/>
          <p:cNvGraphicFramePr/>
          <p:nvPr/>
        </p:nvGraphicFramePr>
        <p:xfrm>
          <a:off x="0" y="3789040"/>
          <a:ext cx="3000000" cy="3000000"/>
        </p:xfrm>
        <a:graphic>
          <a:graphicData uri="http://schemas.openxmlformats.org/drawingml/2006/table">
            <a:tbl>
              <a:tblPr firstRow="1" firstCol="1" bandRow="1">
                <a:noFill/>
                <a:tableStyleId>{BF031AB9-9A1C-4408-AE11-3D903A02F9D8}</a:tableStyleId>
              </a:tblPr>
              <a:tblGrid>
                <a:gridCol w="9144000">
                  <a:extLst>
                    <a:ext uri="{9D8B030D-6E8A-4147-A177-3AD203B41FA5}">
                      <a16:colId xmlns:a16="http://schemas.microsoft.com/office/drawing/2014/main" val="20000"/>
                    </a:ext>
                  </a:extLst>
                </a:gridCol>
              </a:tblGrid>
              <a:tr h="110600">
                <a:tc>
                  <a:txBody>
                    <a:bodyPr/>
                    <a:lstStyle/>
                    <a:p>
                      <a:pPr marL="0" marR="0" lvl="0" indent="0" algn="just" rtl="0">
                        <a:lnSpc>
                          <a:spcPct val="115000"/>
                        </a:lnSpc>
                        <a:spcBef>
                          <a:spcPts val="0"/>
                        </a:spcBef>
                        <a:spcAft>
                          <a:spcPts val="0"/>
                        </a:spcAft>
                        <a:buNone/>
                      </a:pPr>
                      <a:r>
                        <a:rPr lang="en-US" sz="1600" u="none" strike="noStrike" cap="none">
                          <a:solidFill>
                            <a:srgbClr val="FF0000"/>
                          </a:solidFill>
                        </a:rPr>
                        <a:t>c) Learning strategies to deal with low mood and setbacks: </a:t>
                      </a:r>
                      <a:r>
                        <a:rPr lang="en-US" sz="1600" u="none" strike="noStrike" cap="none"/>
                        <a:t>Computer gaming is often used as a self-medication for depressive symptoms sadness, low mood and endless brooding. Learning better coping strategies, on the other hand, can prevent a relapse. Who can I call in an emergency? What can I distract myself with?</a:t>
                      </a:r>
                      <a:endParaRPr sz="1100" u="none" strike="noStrike" cap="none">
                        <a:latin typeface="Calibri"/>
                        <a:ea typeface="Calibri"/>
                        <a:cs typeface="Calibri"/>
                        <a:sym typeface="Calibri"/>
                      </a:endParaRPr>
                    </a:p>
                  </a:txBody>
                  <a:tcPr marL="68575" marR="68575" marT="0" marB="0">
                    <a:solidFill>
                      <a:srgbClr val="C2D59B"/>
                    </a:solidFill>
                  </a:tcPr>
                </a:tc>
                <a:extLst>
                  <a:ext uri="{0D108BD9-81ED-4DB2-BD59-A6C34878D82A}">
                    <a16:rowId xmlns:a16="http://schemas.microsoft.com/office/drawing/2014/main" val="10000"/>
                  </a:ext>
                </a:extLst>
              </a:tr>
            </a:tbl>
          </a:graphicData>
        </a:graphic>
      </p:graphicFrame>
      <p:graphicFrame>
        <p:nvGraphicFramePr>
          <p:cNvPr id="731" name="Google Shape;731;p75"/>
          <p:cNvGraphicFramePr/>
          <p:nvPr/>
        </p:nvGraphicFramePr>
        <p:xfrm>
          <a:off x="0" y="4941168"/>
          <a:ext cx="3000000" cy="3000000"/>
        </p:xfrm>
        <a:graphic>
          <a:graphicData uri="http://schemas.openxmlformats.org/drawingml/2006/table">
            <a:tbl>
              <a:tblPr firstRow="1" firstCol="1" bandRow="1">
                <a:noFill/>
                <a:tableStyleId>{BF031AB9-9A1C-4408-AE11-3D903A02F9D8}</a:tableStyleId>
              </a:tblPr>
              <a:tblGrid>
                <a:gridCol w="9144000">
                  <a:extLst>
                    <a:ext uri="{9D8B030D-6E8A-4147-A177-3AD203B41FA5}">
                      <a16:colId xmlns:a16="http://schemas.microsoft.com/office/drawing/2014/main" val="20000"/>
                    </a:ext>
                  </a:extLst>
                </a:gridCol>
              </a:tblGrid>
              <a:tr h="203200">
                <a:tc>
                  <a:txBody>
                    <a:bodyPr/>
                    <a:lstStyle/>
                    <a:p>
                      <a:pPr marL="0" marR="0" lvl="0" indent="0" algn="just" rtl="0">
                        <a:lnSpc>
                          <a:spcPct val="115000"/>
                        </a:lnSpc>
                        <a:spcBef>
                          <a:spcPts val="0"/>
                        </a:spcBef>
                        <a:spcAft>
                          <a:spcPts val="0"/>
                        </a:spcAft>
                        <a:buNone/>
                      </a:pPr>
                      <a:r>
                        <a:rPr lang="en-US" sz="1600" u="none" strike="noStrike" cap="none">
                          <a:solidFill>
                            <a:srgbClr val="FF0000"/>
                          </a:solidFill>
                        </a:rPr>
                        <a:t>d) Learning to observe oneself and others better: </a:t>
                      </a:r>
                      <a:r>
                        <a:rPr lang="en-US" sz="1600" u="none" strike="noStrike" cap="none"/>
                        <a:t>This enables the person concerned to recognize critical situations more quickly. They are able to take better precautions so that they do not get into this situation in the first place.</a:t>
                      </a:r>
                      <a:endParaRPr sz="1100" u="none" strike="noStrike" cap="none">
                        <a:latin typeface="Calibri"/>
                        <a:ea typeface="Calibri"/>
                        <a:cs typeface="Calibri"/>
                        <a:sym typeface="Calibri"/>
                      </a:endParaRPr>
                    </a:p>
                  </a:txBody>
                  <a:tcPr marL="68575" marR="68575" marT="0" marB="0">
                    <a:solidFill>
                      <a:srgbClr val="1D1B10"/>
                    </a:solidFill>
                  </a:tcPr>
                </a:tc>
                <a:extLst>
                  <a:ext uri="{0D108BD9-81ED-4DB2-BD59-A6C34878D82A}">
                    <a16:rowId xmlns:a16="http://schemas.microsoft.com/office/drawing/2014/main" val="10000"/>
                  </a:ext>
                </a:extLst>
              </a:tr>
            </a:tbl>
          </a:graphicData>
        </a:graphic>
      </p:graphicFrame>
      <p:graphicFrame>
        <p:nvGraphicFramePr>
          <p:cNvPr id="732" name="Google Shape;732;p75"/>
          <p:cNvGraphicFramePr/>
          <p:nvPr/>
        </p:nvGraphicFramePr>
        <p:xfrm>
          <a:off x="-36512" y="5835728"/>
          <a:ext cx="3000000" cy="3000000"/>
        </p:xfrm>
        <a:graphic>
          <a:graphicData uri="http://schemas.openxmlformats.org/drawingml/2006/table">
            <a:tbl>
              <a:tblPr firstRow="1" firstCol="1" bandRow="1">
                <a:noFill/>
                <a:tableStyleId>{BF031AB9-9A1C-4408-AE11-3D903A02F9D8}</a:tableStyleId>
              </a:tblPr>
              <a:tblGrid>
                <a:gridCol w="9217025">
                  <a:extLst>
                    <a:ext uri="{9D8B030D-6E8A-4147-A177-3AD203B41FA5}">
                      <a16:colId xmlns:a16="http://schemas.microsoft.com/office/drawing/2014/main" val="20000"/>
                    </a:ext>
                  </a:extLst>
                </a:gridCol>
              </a:tblGrid>
              <a:tr h="203200">
                <a:tc>
                  <a:txBody>
                    <a:bodyPr/>
                    <a:lstStyle/>
                    <a:p>
                      <a:pPr marL="0" marR="0" lvl="0" indent="0" algn="just" rtl="0">
                        <a:lnSpc>
                          <a:spcPct val="115000"/>
                        </a:lnSpc>
                        <a:spcBef>
                          <a:spcPts val="0"/>
                        </a:spcBef>
                        <a:spcAft>
                          <a:spcPts val="0"/>
                        </a:spcAft>
                        <a:buNone/>
                      </a:pPr>
                      <a:r>
                        <a:rPr lang="en-US" sz="1600" u="none" strike="noStrike" cap="none"/>
                        <a:t>e) Learning to manage free time better: If you plan your daily routine and free time, you avoid boredom and depressive brooding. Moreover, the day is filled with joy and positive experiences. In a study with 114 internet and computer addicts, most addicts succeeded in controlling their addiction better in the next 6 months after only 8 sessions.</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76"/>
          <p:cNvSpPr txBox="1">
            <a:spLocks noGrp="1"/>
          </p:cNvSpPr>
          <p:nvPr>
            <p:ph type="title"/>
          </p:nvPr>
        </p:nvSpPr>
        <p:spPr>
          <a:xfrm>
            <a:off x="446856" y="-27384"/>
            <a:ext cx="8229600" cy="93610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Calibri"/>
              <a:buNone/>
            </a:pPr>
            <a:r>
              <a:rPr lang="en-US" b="1">
                <a:solidFill>
                  <a:srgbClr val="FF0000"/>
                </a:solidFill>
              </a:rPr>
              <a:t>Family therapy </a:t>
            </a:r>
            <a:r>
              <a:rPr lang="en-US" sz="1600" b="1"/>
              <a:t>[22] </a:t>
            </a:r>
            <a:endParaRPr sz="1600">
              <a:solidFill>
                <a:srgbClr val="FF0000"/>
              </a:solidFill>
            </a:endParaRPr>
          </a:p>
        </p:txBody>
      </p:sp>
      <p:sp>
        <p:nvSpPr>
          <p:cNvPr id="738" name="Google Shape;738;p76"/>
          <p:cNvSpPr/>
          <p:nvPr/>
        </p:nvSpPr>
        <p:spPr>
          <a:xfrm>
            <a:off x="0" y="908720"/>
            <a:ext cx="9144000"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An addiction is always embedded in a web of relationships. Family therapy focuses on changing this system of family, communication, and interaction with the addict. The system can also look at school and teachers or friends and clique.</a:t>
            </a:r>
            <a:endParaRPr/>
          </a:p>
        </p:txBody>
      </p:sp>
      <p:graphicFrame>
        <p:nvGraphicFramePr>
          <p:cNvPr id="739" name="Google Shape;739;p76"/>
          <p:cNvGraphicFramePr/>
          <p:nvPr/>
        </p:nvGraphicFramePr>
        <p:xfrm>
          <a:off x="-1826" y="2348880"/>
          <a:ext cx="3000000" cy="3000000"/>
        </p:xfrm>
        <a:graphic>
          <a:graphicData uri="http://schemas.openxmlformats.org/drawingml/2006/table">
            <a:tbl>
              <a:tblPr firstRow="1" firstCol="1" bandRow="1">
                <a:noFill/>
                <a:tableStyleId>{BF031AB9-9A1C-4408-AE11-3D903A02F9D8}</a:tableStyleId>
              </a:tblPr>
              <a:tblGrid>
                <a:gridCol w="9145825">
                  <a:extLst>
                    <a:ext uri="{9D8B030D-6E8A-4147-A177-3AD203B41FA5}">
                      <a16:colId xmlns:a16="http://schemas.microsoft.com/office/drawing/2014/main" val="20000"/>
                    </a:ext>
                  </a:extLst>
                </a:gridCol>
              </a:tblGrid>
              <a:tr h="203200">
                <a:tc>
                  <a:txBody>
                    <a:bodyPr/>
                    <a:lstStyle/>
                    <a:p>
                      <a:pPr marL="0" marR="0" lvl="0" indent="0" algn="just" rtl="0">
                        <a:lnSpc>
                          <a:spcPct val="115000"/>
                        </a:lnSpc>
                        <a:spcBef>
                          <a:spcPts val="0"/>
                        </a:spcBef>
                        <a:spcAft>
                          <a:spcPts val="0"/>
                        </a:spcAft>
                        <a:buNone/>
                      </a:pPr>
                      <a:r>
                        <a:rPr lang="en-US" sz="1600" u="none" strike="noStrike" cap="none">
                          <a:solidFill>
                            <a:srgbClr val="FF0000"/>
                          </a:solidFill>
                        </a:rPr>
                        <a:t>Working on the family of the addict: </a:t>
                      </a:r>
                      <a:r>
                        <a:rPr lang="en-US" sz="1600" u="none" strike="noStrike" cap="none">
                          <a:solidFill>
                            <a:srgbClr val="17365D"/>
                          </a:solidFill>
                        </a:rPr>
                        <a:t>Family therapy assumes that every family is a system of parts. If a single part changes, it automatically changes all the other parts. This also happens when one family member becomes an addict there are consequences for all the others: Siblings get less attention, quarrels and conflicts dominate everyday family life. Lies and secrets drive the members apart.</a:t>
                      </a:r>
                      <a:endParaRPr sz="1100" u="none" strike="noStrike" cap="none">
                        <a:solidFill>
                          <a:srgbClr val="17365D"/>
                        </a:solidFill>
                        <a:latin typeface="Calibri"/>
                        <a:ea typeface="Calibri"/>
                        <a:cs typeface="Calibri"/>
                        <a:sym typeface="Calibri"/>
                      </a:endParaRPr>
                    </a:p>
                  </a:txBody>
                  <a:tcPr marL="68575" marR="68575" marT="0" marB="0">
                    <a:solidFill>
                      <a:srgbClr val="B6DDE7"/>
                    </a:solidFill>
                  </a:tcPr>
                </a:tc>
                <a:extLst>
                  <a:ext uri="{0D108BD9-81ED-4DB2-BD59-A6C34878D82A}">
                    <a16:rowId xmlns:a16="http://schemas.microsoft.com/office/drawing/2014/main" val="10000"/>
                  </a:ext>
                </a:extLst>
              </a:tr>
            </a:tbl>
          </a:graphicData>
        </a:graphic>
      </p:graphicFrame>
      <p:graphicFrame>
        <p:nvGraphicFramePr>
          <p:cNvPr id="740" name="Google Shape;740;p76"/>
          <p:cNvGraphicFramePr/>
          <p:nvPr/>
        </p:nvGraphicFramePr>
        <p:xfrm>
          <a:off x="0" y="4005063"/>
          <a:ext cx="3000000" cy="3000000"/>
        </p:xfrm>
        <a:graphic>
          <a:graphicData uri="http://schemas.openxmlformats.org/drawingml/2006/table">
            <a:tbl>
              <a:tblPr firstRow="1" firstCol="1" bandRow="1">
                <a:noFill/>
                <a:tableStyleId>{BF031AB9-9A1C-4408-AE11-3D903A02F9D8}</a:tableStyleId>
              </a:tblPr>
              <a:tblGrid>
                <a:gridCol w="9144000">
                  <a:extLst>
                    <a:ext uri="{9D8B030D-6E8A-4147-A177-3AD203B41FA5}">
                      <a16:colId xmlns:a16="http://schemas.microsoft.com/office/drawing/2014/main" val="20000"/>
                    </a:ext>
                  </a:extLst>
                </a:gridCol>
              </a:tblGrid>
              <a:tr h="1553700">
                <a:tc>
                  <a:txBody>
                    <a:bodyPr/>
                    <a:lstStyle/>
                    <a:p>
                      <a:pPr marL="0" marR="0" lvl="0" indent="0" algn="just" rtl="0">
                        <a:lnSpc>
                          <a:spcPct val="115000"/>
                        </a:lnSpc>
                        <a:spcBef>
                          <a:spcPts val="0"/>
                        </a:spcBef>
                        <a:spcAft>
                          <a:spcPts val="0"/>
                        </a:spcAft>
                        <a:buNone/>
                      </a:pPr>
                      <a:r>
                        <a:rPr lang="en-US" sz="1600" u="none" strike="noStrike" cap="none">
                          <a:solidFill>
                            <a:srgbClr val="FF0000"/>
                          </a:solidFill>
                        </a:rPr>
                        <a:t>Trying to solve computer game addiction at the family level</a:t>
                      </a:r>
                      <a:r>
                        <a:rPr lang="en-US" sz="1600" u="none" strike="noStrike" cap="none">
                          <a:solidFill>
                            <a:srgbClr val="953734"/>
                          </a:solidFill>
                        </a:rPr>
                        <a:t>: When working with children and young people, family therapy has proven itself. This systemic approach looks at how family, friends and society create and maintain the addiction. Growing up is also a challenge independent of computers, consoles, smartphones and PCs. If children and young people play excessively, this could be a (bad) strategy for overcoming this challenge. Then it makes sense to see what role the family climate plays.</a:t>
                      </a:r>
                      <a:endParaRPr sz="1100" u="none" strike="noStrike" cap="none">
                        <a:solidFill>
                          <a:srgbClr val="953734"/>
                        </a:solidFill>
                        <a:latin typeface="Calibri"/>
                        <a:ea typeface="Calibri"/>
                        <a:cs typeface="Calibri"/>
                        <a:sym typeface="Calibri"/>
                      </a:endParaRPr>
                    </a:p>
                  </a:txBody>
                  <a:tcPr marL="68575" marR="68575" marT="0" marB="0">
                    <a:solidFill>
                      <a:srgbClr val="E5DFE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77"/>
          <p:cNvSpPr txBox="1">
            <a:spLocks noGrp="1"/>
          </p:cNvSpPr>
          <p:nvPr>
            <p:ph type="title"/>
          </p:nvPr>
        </p:nvSpPr>
        <p:spPr>
          <a:xfrm>
            <a:off x="446856" y="-27384"/>
            <a:ext cx="8229600" cy="93610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Calibri"/>
              <a:buNone/>
            </a:pPr>
            <a:r>
              <a:rPr lang="en-US" b="1">
                <a:solidFill>
                  <a:srgbClr val="FF0000"/>
                </a:solidFill>
              </a:rPr>
              <a:t>Family therapy </a:t>
            </a:r>
            <a:r>
              <a:rPr lang="en-US" sz="1800" b="1"/>
              <a:t>[22] </a:t>
            </a:r>
            <a:endParaRPr sz="1800">
              <a:solidFill>
                <a:srgbClr val="FF0000"/>
              </a:solidFill>
            </a:endParaRPr>
          </a:p>
        </p:txBody>
      </p:sp>
      <p:sp>
        <p:nvSpPr>
          <p:cNvPr id="746" name="Google Shape;746;p77"/>
          <p:cNvSpPr/>
          <p:nvPr/>
        </p:nvSpPr>
        <p:spPr>
          <a:xfrm>
            <a:off x="0" y="908720"/>
            <a:ext cx="9144000"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An addiction is always embedded in a web of relationships. Family therapy focuses on changing this system of family, communication, and interaction with the addict. The system can also look at school and teachers or friends and clique.</a:t>
            </a:r>
            <a:endParaRPr/>
          </a:p>
        </p:txBody>
      </p:sp>
      <p:graphicFrame>
        <p:nvGraphicFramePr>
          <p:cNvPr id="747" name="Google Shape;747;p77"/>
          <p:cNvGraphicFramePr/>
          <p:nvPr/>
        </p:nvGraphicFramePr>
        <p:xfrm>
          <a:off x="0" y="4365104"/>
          <a:ext cx="3000000" cy="3000000"/>
        </p:xfrm>
        <a:graphic>
          <a:graphicData uri="http://schemas.openxmlformats.org/drawingml/2006/table">
            <a:tbl>
              <a:tblPr firstRow="1" firstCol="1" bandRow="1">
                <a:noFill/>
                <a:tableStyleId>{BF031AB9-9A1C-4408-AE11-3D903A02F9D8}</a:tableStyleId>
              </a:tblPr>
              <a:tblGrid>
                <a:gridCol w="9144000">
                  <a:extLst>
                    <a:ext uri="{9D8B030D-6E8A-4147-A177-3AD203B41FA5}">
                      <a16:colId xmlns:a16="http://schemas.microsoft.com/office/drawing/2014/main" val="20000"/>
                    </a:ext>
                  </a:extLst>
                </a:gridCol>
              </a:tblGrid>
              <a:tr h="203200">
                <a:tc>
                  <a:txBody>
                    <a:bodyPr/>
                    <a:lstStyle/>
                    <a:p>
                      <a:pPr marL="0" marR="0" lvl="0" indent="0" algn="just" rtl="0">
                        <a:lnSpc>
                          <a:spcPct val="115000"/>
                        </a:lnSpc>
                        <a:spcBef>
                          <a:spcPts val="0"/>
                        </a:spcBef>
                        <a:spcAft>
                          <a:spcPts val="0"/>
                        </a:spcAft>
                        <a:buNone/>
                      </a:pPr>
                      <a:r>
                        <a:rPr lang="en-US" sz="1600" u="none" strike="noStrike" cap="none">
                          <a:solidFill>
                            <a:srgbClr val="FF0000"/>
                          </a:solidFill>
                        </a:rPr>
                        <a:t>Family as a buffer against stress: </a:t>
                      </a:r>
                      <a:r>
                        <a:rPr lang="en-US" sz="1600" u="none" strike="noStrike" cap="none"/>
                        <a:t>Stress can also come from other problems: Health problems, developmental problems, mental health problems, difficulties in school or training. If the family climate does not offer support here, the resort to digital distraction is tempting. When family therapy is used, the system around the addict is strengthened. This reduces both the daily stress level and builds up the family as a resource for difficult times. In order for this to work, everyone involved is included in the therapy: parents, siblings, sometimes friends, grandparents and of course the addict himself.</a:t>
                      </a:r>
                      <a:endParaRPr sz="1100" u="none" strike="noStrike" cap="none">
                        <a:latin typeface="Calibri"/>
                        <a:ea typeface="Calibri"/>
                        <a:cs typeface="Calibri"/>
                        <a:sym typeface="Calibri"/>
                      </a:endParaRPr>
                    </a:p>
                  </a:txBody>
                  <a:tcPr marL="68575" marR="68575" marT="0" marB="0">
                    <a:solidFill>
                      <a:srgbClr val="B2A0C7"/>
                    </a:solidFill>
                  </a:tcPr>
                </a:tc>
                <a:extLst>
                  <a:ext uri="{0D108BD9-81ED-4DB2-BD59-A6C34878D82A}">
                    <a16:rowId xmlns:a16="http://schemas.microsoft.com/office/drawing/2014/main" val="10000"/>
                  </a:ext>
                </a:extLst>
              </a:tr>
            </a:tbl>
          </a:graphicData>
        </a:graphic>
      </p:graphicFrame>
      <p:graphicFrame>
        <p:nvGraphicFramePr>
          <p:cNvPr id="748" name="Google Shape;748;p77"/>
          <p:cNvGraphicFramePr/>
          <p:nvPr/>
        </p:nvGraphicFramePr>
        <p:xfrm>
          <a:off x="0" y="2060848"/>
          <a:ext cx="3000000" cy="3000000"/>
        </p:xfrm>
        <a:graphic>
          <a:graphicData uri="http://schemas.openxmlformats.org/drawingml/2006/table">
            <a:tbl>
              <a:tblPr firstRow="1" firstCol="1" bandRow="1">
                <a:noFill/>
                <a:tableStyleId>{BF031AB9-9A1C-4408-AE11-3D903A02F9D8}</a:tableStyleId>
              </a:tblPr>
              <a:tblGrid>
                <a:gridCol w="9144000">
                  <a:extLst>
                    <a:ext uri="{9D8B030D-6E8A-4147-A177-3AD203B41FA5}">
                      <a16:colId xmlns:a16="http://schemas.microsoft.com/office/drawing/2014/main" val="20000"/>
                    </a:ext>
                  </a:extLst>
                </a:gridCol>
              </a:tblGrid>
              <a:tr h="203200">
                <a:tc>
                  <a:txBody>
                    <a:bodyPr/>
                    <a:lstStyle/>
                    <a:p>
                      <a:pPr marL="0" marR="0" lvl="0" indent="0" algn="just" rtl="0">
                        <a:lnSpc>
                          <a:spcPct val="115000"/>
                        </a:lnSpc>
                        <a:spcBef>
                          <a:spcPts val="0"/>
                        </a:spcBef>
                        <a:spcAft>
                          <a:spcPts val="0"/>
                        </a:spcAft>
                        <a:buNone/>
                      </a:pPr>
                      <a:r>
                        <a:rPr lang="en-US" sz="1600" u="none" strike="noStrike" cap="none">
                          <a:solidFill>
                            <a:srgbClr val="FF0000"/>
                          </a:solidFill>
                        </a:rPr>
                        <a:t>Computer gaming friends and parental substance abuse: </a:t>
                      </a:r>
                      <a:r>
                        <a:rPr lang="en-US" sz="1600" u="none" strike="noStrike" cap="none">
                          <a:solidFill>
                            <a:srgbClr val="002060"/>
                          </a:solidFill>
                        </a:rPr>
                        <a:t>According to family therapists, the biggest influences on gaming behavior are peer pressure and stress. The friends of the person concerned are often excessive computer gamers themselves. This creates pressure to join in  if only to have a say or not to be left out. The second major influence is stress, frequent conflicts and arguments in family life. This is most evident in families with addicted parents. Their children have a massively increased risk of developing a computer game addiction. Family therapists attribute this to a failure to cope with stress. In the short term, the computer games help the child to suppress and forget the problems. In the long term, they find themselves in the vicious circle of addiction.</a:t>
                      </a:r>
                      <a:endParaRPr sz="1100" u="none" strike="noStrike" cap="none">
                        <a:solidFill>
                          <a:srgbClr val="002060"/>
                        </a:solidFill>
                        <a:latin typeface="Calibri"/>
                        <a:ea typeface="Calibri"/>
                        <a:cs typeface="Calibri"/>
                        <a:sym typeface="Calibri"/>
                      </a:endParaRPr>
                    </a:p>
                  </a:txBody>
                  <a:tcPr marL="68575" marR="68575" marT="0" marB="0">
                    <a:solidFill>
                      <a:srgbClr val="E5B8B7"/>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78"/>
          <p:cNvSpPr txBox="1">
            <a:spLocks noGrp="1"/>
          </p:cNvSpPr>
          <p:nvPr>
            <p:ph type="title"/>
          </p:nvPr>
        </p:nvSpPr>
        <p:spPr>
          <a:xfrm>
            <a:off x="35496" y="-99392"/>
            <a:ext cx="9001000" cy="93610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br>
              <a:rPr lang="en-US" b="1">
                <a:solidFill>
                  <a:srgbClr val="C00000"/>
                </a:solidFill>
              </a:rPr>
            </a:br>
            <a:r>
              <a:rPr lang="en-US" sz="4000" b="1">
                <a:solidFill>
                  <a:srgbClr val="C00000"/>
                </a:solidFill>
              </a:rPr>
              <a:t>Family Therapy: Therapeutic Techniques </a:t>
            </a:r>
            <a:r>
              <a:rPr lang="en-US" sz="2000" b="1"/>
              <a:t>[22] </a:t>
            </a:r>
            <a:r>
              <a:rPr lang="en-US" sz="2000" b="1">
                <a:solidFill>
                  <a:srgbClr val="C00000"/>
                </a:solidFill>
              </a:rPr>
              <a:t> </a:t>
            </a:r>
            <a:br>
              <a:rPr lang="en-US">
                <a:solidFill>
                  <a:srgbClr val="C00000"/>
                </a:solidFill>
              </a:rPr>
            </a:br>
            <a:endParaRPr>
              <a:solidFill>
                <a:srgbClr val="C00000"/>
              </a:solidFill>
            </a:endParaRPr>
          </a:p>
        </p:txBody>
      </p:sp>
      <p:sp>
        <p:nvSpPr>
          <p:cNvPr id="755" name="Google Shape;755;p78"/>
          <p:cNvSpPr/>
          <p:nvPr/>
        </p:nvSpPr>
        <p:spPr>
          <a:xfrm>
            <a:off x="0" y="993502"/>
            <a:ext cx="9144000"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Times New Roman"/>
                <a:ea typeface="Times New Roman"/>
                <a:cs typeface="Times New Roman"/>
                <a:sym typeface="Times New Roman"/>
              </a:rPr>
              <a:t>Family therapy uses three techniques to address the full spectrum of issues involving family communication and conflict, mental health, learning difficulties, school problems and truancy:</a:t>
            </a:r>
            <a:endParaRPr/>
          </a:p>
        </p:txBody>
      </p:sp>
      <p:graphicFrame>
        <p:nvGraphicFramePr>
          <p:cNvPr id="756" name="Google Shape;756;p78"/>
          <p:cNvGraphicFramePr/>
          <p:nvPr/>
        </p:nvGraphicFramePr>
        <p:xfrm>
          <a:off x="0" y="1916832"/>
          <a:ext cx="3000000" cy="3000000"/>
        </p:xfrm>
        <a:graphic>
          <a:graphicData uri="http://schemas.openxmlformats.org/drawingml/2006/table">
            <a:tbl>
              <a:tblPr firstRow="1" firstCol="1" bandRow="1">
                <a:noFill/>
                <a:tableStyleId>{BF031AB9-9A1C-4408-AE11-3D903A02F9D8}</a:tableStyleId>
              </a:tblPr>
              <a:tblGrid>
                <a:gridCol w="9144000">
                  <a:extLst>
                    <a:ext uri="{9D8B030D-6E8A-4147-A177-3AD203B41FA5}">
                      <a16:colId xmlns:a16="http://schemas.microsoft.com/office/drawing/2014/main" val="20000"/>
                    </a:ext>
                  </a:extLst>
                </a:gridCol>
              </a:tblGrid>
              <a:tr h="985275">
                <a:tc>
                  <a:txBody>
                    <a:bodyPr/>
                    <a:lstStyle/>
                    <a:p>
                      <a:pPr marL="0" marR="0" lvl="0" indent="0" algn="just" rtl="0">
                        <a:lnSpc>
                          <a:spcPct val="115000"/>
                        </a:lnSpc>
                        <a:spcBef>
                          <a:spcPts val="0"/>
                        </a:spcBef>
                        <a:spcAft>
                          <a:spcPts val="0"/>
                        </a:spcAft>
                        <a:buClr>
                          <a:srgbClr val="FF0000"/>
                        </a:buClr>
                        <a:buSzPts val="1800"/>
                        <a:buFont typeface="Times New Roman"/>
                        <a:buNone/>
                      </a:pPr>
                      <a:r>
                        <a:rPr lang="en-US" sz="1800" u="none" strike="noStrike" cap="none">
                          <a:solidFill>
                            <a:srgbClr val="FF0000"/>
                          </a:solidFill>
                          <a:latin typeface="Times New Roman"/>
                          <a:ea typeface="Times New Roman"/>
                          <a:cs typeface="Times New Roman"/>
                          <a:sym typeface="Times New Roman"/>
                        </a:rPr>
                        <a:t>1. Bringing together: </a:t>
                      </a:r>
                      <a:endParaRPr/>
                    </a:p>
                    <a:p>
                      <a:pPr marL="0" marR="0" lvl="0" indent="0" algn="just" rtl="0">
                        <a:lnSpc>
                          <a:spcPct val="115000"/>
                        </a:lnSpc>
                        <a:spcBef>
                          <a:spcPts val="0"/>
                        </a:spcBef>
                        <a:spcAft>
                          <a:spcPts val="0"/>
                        </a:spcAft>
                        <a:buClr>
                          <a:srgbClr val="17365D"/>
                        </a:buClr>
                        <a:buSzPts val="1800"/>
                        <a:buFont typeface="Times New Roman"/>
                        <a:buNone/>
                      </a:pPr>
                      <a:r>
                        <a:rPr lang="en-US" sz="1800" u="none" strike="noStrike" cap="none">
                          <a:solidFill>
                            <a:srgbClr val="17365D"/>
                          </a:solidFill>
                          <a:latin typeface="Times New Roman"/>
                          <a:ea typeface="Times New Roman"/>
                          <a:cs typeface="Times New Roman"/>
                          <a:sym typeface="Times New Roman"/>
                        </a:rPr>
                        <a:t>Forming a therapeutic alliance that unites all family members. If one part of a system changes, it automatically affects all the others. Therefore, every member can contribute to the improvement.</a:t>
                      </a:r>
                      <a:endParaRPr sz="1800" u="none" strike="noStrike" cap="none">
                        <a:solidFill>
                          <a:srgbClr val="17365D"/>
                        </a:solidFill>
                        <a:latin typeface="Times New Roman"/>
                        <a:ea typeface="Times New Roman"/>
                        <a:cs typeface="Times New Roman"/>
                        <a:sym typeface="Times New Roman"/>
                      </a:endParaRPr>
                    </a:p>
                  </a:txBody>
                  <a:tcPr marL="68575" marR="68575" marT="0" marB="0">
                    <a:solidFill>
                      <a:srgbClr val="C2D59B"/>
                    </a:solidFill>
                  </a:tcPr>
                </a:tc>
                <a:extLst>
                  <a:ext uri="{0D108BD9-81ED-4DB2-BD59-A6C34878D82A}">
                    <a16:rowId xmlns:a16="http://schemas.microsoft.com/office/drawing/2014/main" val="10000"/>
                  </a:ext>
                </a:extLst>
              </a:tr>
            </a:tbl>
          </a:graphicData>
        </a:graphic>
      </p:graphicFrame>
      <p:graphicFrame>
        <p:nvGraphicFramePr>
          <p:cNvPr id="757" name="Google Shape;757;p78"/>
          <p:cNvGraphicFramePr/>
          <p:nvPr/>
        </p:nvGraphicFramePr>
        <p:xfrm>
          <a:off x="36512" y="3584938"/>
          <a:ext cx="3000000" cy="3000000"/>
        </p:xfrm>
        <a:graphic>
          <a:graphicData uri="http://schemas.openxmlformats.org/drawingml/2006/table">
            <a:tbl>
              <a:tblPr firstRow="1" firstCol="1" bandRow="1">
                <a:noFill/>
                <a:tableStyleId>{BF031AB9-9A1C-4408-AE11-3D903A02F9D8}</a:tableStyleId>
              </a:tblPr>
              <a:tblGrid>
                <a:gridCol w="9107500">
                  <a:extLst>
                    <a:ext uri="{9D8B030D-6E8A-4147-A177-3AD203B41FA5}">
                      <a16:colId xmlns:a16="http://schemas.microsoft.com/office/drawing/2014/main" val="20000"/>
                    </a:ext>
                  </a:extLst>
                </a:gridCol>
              </a:tblGrid>
              <a:tr h="228600">
                <a:tc>
                  <a:txBody>
                    <a:bodyPr/>
                    <a:lstStyle/>
                    <a:p>
                      <a:pPr marL="0" marR="0" lvl="0" indent="0" algn="just" rtl="0">
                        <a:lnSpc>
                          <a:spcPct val="115000"/>
                        </a:lnSpc>
                        <a:spcBef>
                          <a:spcPts val="0"/>
                        </a:spcBef>
                        <a:spcAft>
                          <a:spcPts val="0"/>
                        </a:spcAft>
                        <a:buNone/>
                      </a:pPr>
                      <a:r>
                        <a:rPr lang="en-US" sz="1800" u="none" strike="noStrike" cap="none">
                          <a:solidFill>
                            <a:srgbClr val="FF0000"/>
                          </a:solidFill>
                          <a:latin typeface="Times New Roman"/>
                          <a:ea typeface="Times New Roman"/>
                          <a:cs typeface="Times New Roman"/>
                          <a:sym typeface="Times New Roman"/>
                        </a:rPr>
                        <a:t>2. Identifying behavioral patterns: </a:t>
                      </a:r>
                      <a:endParaRPr sz="1800" u="none" strike="noStrike" cap="none">
                        <a:solidFill>
                          <a:srgbClr val="FF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1800" u="none" strike="noStrike" cap="none">
                          <a:latin typeface="Times New Roman"/>
                          <a:ea typeface="Times New Roman"/>
                          <a:cs typeface="Times New Roman"/>
                          <a:sym typeface="Times New Roman"/>
                        </a:rPr>
                        <a:t>In the diagnosis, the therapist tries to uncover those behavioral patterns that allow or promote computer game addiction.</a:t>
                      </a:r>
                      <a:endParaRPr sz="1800" u="none" strike="noStrike" cap="none">
                        <a:latin typeface="Times New Roman"/>
                        <a:ea typeface="Times New Roman"/>
                        <a:cs typeface="Times New Roman"/>
                        <a:sym typeface="Times New Roman"/>
                      </a:endParaRPr>
                    </a:p>
                  </a:txBody>
                  <a:tcPr marL="68575" marR="68575" marT="0" marB="0">
                    <a:solidFill>
                      <a:srgbClr val="D99593"/>
                    </a:solidFill>
                  </a:tcPr>
                </a:tc>
                <a:extLst>
                  <a:ext uri="{0D108BD9-81ED-4DB2-BD59-A6C34878D82A}">
                    <a16:rowId xmlns:a16="http://schemas.microsoft.com/office/drawing/2014/main" val="10000"/>
                  </a:ext>
                </a:extLst>
              </a:tr>
            </a:tbl>
          </a:graphicData>
        </a:graphic>
      </p:graphicFrame>
      <p:graphicFrame>
        <p:nvGraphicFramePr>
          <p:cNvPr id="758" name="Google Shape;758;p78"/>
          <p:cNvGraphicFramePr/>
          <p:nvPr/>
        </p:nvGraphicFramePr>
        <p:xfrm>
          <a:off x="0" y="4869160"/>
          <a:ext cx="3000000" cy="3000000"/>
        </p:xfrm>
        <a:graphic>
          <a:graphicData uri="http://schemas.openxmlformats.org/drawingml/2006/table">
            <a:tbl>
              <a:tblPr firstRow="1" firstCol="1" bandRow="1">
                <a:noFill/>
                <a:tableStyleId>{BF031AB9-9A1C-4408-AE11-3D903A02F9D8}</a:tableStyleId>
              </a:tblPr>
              <a:tblGrid>
                <a:gridCol w="9107500">
                  <a:extLst>
                    <a:ext uri="{9D8B030D-6E8A-4147-A177-3AD203B41FA5}">
                      <a16:colId xmlns:a16="http://schemas.microsoft.com/office/drawing/2014/main" val="20000"/>
                    </a:ext>
                  </a:extLst>
                </a:gridCol>
              </a:tblGrid>
              <a:tr h="228600">
                <a:tc>
                  <a:txBody>
                    <a:bodyPr/>
                    <a:lstStyle/>
                    <a:p>
                      <a:pPr marL="0" marR="0" lvl="0" indent="0" algn="just" rtl="0">
                        <a:lnSpc>
                          <a:spcPct val="115000"/>
                        </a:lnSpc>
                        <a:spcBef>
                          <a:spcPts val="0"/>
                        </a:spcBef>
                        <a:spcAft>
                          <a:spcPts val="0"/>
                        </a:spcAft>
                        <a:buNone/>
                      </a:pPr>
                      <a:r>
                        <a:rPr lang="en-US" sz="1800" u="none" strike="noStrike" cap="none">
                          <a:solidFill>
                            <a:srgbClr val="FF0000"/>
                          </a:solidFill>
                          <a:latin typeface="Times New Roman"/>
                          <a:ea typeface="Times New Roman"/>
                          <a:cs typeface="Times New Roman"/>
                          <a:sym typeface="Times New Roman"/>
                        </a:rPr>
                        <a:t>3. Restructuring: </a:t>
                      </a:r>
                      <a:endParaRPr sz="1800" u="none" strike="noStrike" cap="none">
                        <a:solidFill>
                          <a:srgbClr val="FF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1800" u="none" strike="noStrike" cap="none">
                          <a:latin typeface="Times New Roman"/>
                          <a:ea typeface="Times New Roman"/>
                          <a:cs typeface="Times New Roman"/>
                          <a:sym typeface="Times New Roman"/>
                        </a:rPr>
                        <a:t>Now the therapist tries to change the behavior patterns that have been found. So it's less about forcing a new lifestyle on the addict. Luring him away from the computer for a while does not solve the problem from a family therapy point of view. Instead, interactions in the family should be improved. He should also find his place in the family structure so that the family becomes an emotional resource.</a:t>
                      </a:r>
                      <a:endParaRPr sz="1800" u="none" strike="noStrike" cap="none">
                        <a:latin typeface="Times New Roman"/>
                        <a:ea typeface="Times New Roman"/>
                        <a:cs typeface="Times New Roman"/>
                        <a:sym typeface="Times New Roman"/>
                      </a:endParaRPr>
                    </a:p>
                  </a:txBody>
                  <a:tcPr marL="68575" marR="68575" marT="0" marB="0">
                    <a:solidFill>
                      <a:srgbClr val="31859B"/>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79"/>
          <p:cNvSpPr txBox="1">
            <a:spLocks noGrp="1"/>
          </p:cNvSpPr>
          <p:nvPr>
            <p:ph type="title"/>
          </p:nvPr>
        </p:nvSpPr>
        <p:spPr>
          <a:xfrm>
            <a:off x="0" y="44624"/>
            <a:ext cx="9144000" cy="93610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br>
              <a:rPr lang="en-US" sz="3200" b="1">
                <a:solidFill>
                  <a:srgbClr val="C00000"/>
                </a:solidFill>
              </a:rPr>
            </a:br>
            <a:r>
              <a:rPr lang="en-US" sz="3200" b="1">
                <a:solidFill>
                  <a:srgbClr val="C00000"/>
                </a:solidFill>
              </a:rPr>
              <a:t>Family Therapy: Therapeutic Techniques </a:t>
            </a:r>
            <a:r>
              <a:rPr lang="en-US" sz="1200" b="1"/>
              <a:t>[22]  </a:t>
            </a:r>
            <a:br>
              <a:rPr lang="en-US" sz="3200">
                <a:solidFill>
                  <a:srgbClr val="C00000"/>
                </a:solidFill>
              </a:rPr>
            </a:br>
            <a:endParaRPr sz="3200">
              <a:solidFill>
                <a:srgbClr val="C00000"/>
              </a:solidFill>
            </a:endParaRPr>
          </a:p>
        </p:txBody>
      </p:sp>
      <p:graphicFrame>
        <p:nvGraphicFramePr>
          <p:cNvPr id="765" name="Google Shape;765;p79"/>
          <p:cNvGraphicFramePr/>
          <p:nvPr/>
        </p:nvGraphicFramePr>
        <p:xfrm>
          <a:off x="6694" y="2497048"/>
          <a:ext cx="3000000" cy="3000000"/>
        </p:xfrm>
        <a:graphic>
          <a:graphicData uri="http://schemas.openxmlformats.org/drawingml/2006/table">
            <a:tbl>
              <a:tblPr firstRow="1" firstCol="1" bandRow="1">
                <a:noFill/>
                <a:tableStyleId>{BF031AB9-9A1C-4408-AE11-3D903A02F9D8}</a:tableStyleId>
              </a:tblPr>
              <a:tblGrid>
                <a:gridCol w="9166725">
                  <a:extLst>
                    <a:ext uri="{9D8B030D-6E8A-4147-A177-3AD203B41FA5}">
                      <a16:colId xmlns:a16="http://schemas.microsoft.com/office/drawing/2014/main" val="20000"/>
                    </a:ext>
                  </a:extLst>
                </a:gridCol>
              </a:tblGrid>
              <a:tr h="2308575">
                <a:tc>
                  <a:txBody>
                    <a:bodyPr/>
                    <a:lstStyle/>
                    <a:p>
                      <a:pPr marL="0" marR="0" lvl="0" indent="0" algn="just" rtl="0">
                        <a:lnSpc>
                          <a:spcPct val="115000"/>
                        </a:lnSpc>
                        <a:spcBef>
                          <a:spcPts val="0"/>
                        </a:spcBef>
                        <a:spcAft>
                          <a:spcPts val="0"/>
                        </a:spcAft>
                        <a:buNone/>
                      </a:pPr>
                      <a:r>
                        <a:rPr lang="en-US" sz="2400" u="none" strike="noStrike" cap="none">
                          <a:solidFill>
                            <a:srgbClr val="FF0000"/>
                          </a:solidFill>
                          <a:latin typeface="Times New Roman"/>
                          <a:ea typeface="Times New Roman"/>
                          <a:cs typeface="Times New Roman"/>
                          <a:sym typeface="Times New Roman"/>
                        </a:rPr>
                        <a:t>From the perspective of others: </a:t>
                      </a:r>
                      <a:endParaRPr sz="2400" u="none" strike="noStrike" cap="none">
                        <a:solidFill>
                          <a:srgbClr val="FF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1600" u="none" strike="noStrike" cap="none">
                          <a:solidFill>
                            <a:srgbClr val="C00000"/>
                          </a:solidFill>
                          <a:latin typeface="Times New Roman"/>
                          <a:ea typeface="Times New Roman"/>
                          <a:cs typeface="Times New Roman"/>
                          <a:sym typeface="Times New Roman"/>
                        </a:rPr>
                        <a:t>The therapist can use reframing to attempt change. When reframing (frame = picture frame) family members are given the task of looking at the problem from the perspective of the other. This helps to understand the behavior and feelings of the other person. Ultimately, in family therapy, better communication, a better family climate, and greater support and care should help the person concerned. Therefore, family therapists pay special attention to poor communication styles, aggressive parenting methods, and neglect. Digital games offer a beautiful and exciting world. This can indicate unmet needs in the real world. Sometimes triggers are easy to find: deaths, divorces, or problems at school. There should be an alternative to withdrawing into the computer game: the family as a safe haven. Or as minimal variants: A family from which one does not have to flee.</a:t>
                      </a:r>
                      <a:endParaRPr sz="1600" u="none" strike="noStrike" cap="none">
                        <a:solidFill>
                          <a:srgbClr val="C00000"/>
                        </a:solidFill>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6E3BC"/>
                    </a:solidFill>
                  </a:tcPr>
                </a:tc>
                <a:extLst>
                  <a:ext uri="{0D108BD9-81ED-4DB2-BD59-A6C34878D82A}">
                    <a16:rowId xmlns:a16="http://schemas.microsoft.com/office/drawing/2014/main" val="10000"/>
                  </a:ext>
                </a:extLst>
              </a:tr>
            </a:tbl>
          </a:graphicData>
        </a:graphic>
      </p:graphicFrame>
      <p:graphicFrame>
        <p:nvGraphicFramePr>
          <p:cNvPr id="766" name="Google Shape;766;p79"/>
          <p:cNvGraphicFramePr/>
          <p:nvPr/>
        </p:nvGraphicFramePr>
        <p:xfrm>
          <a:off x="-9128" y="1196752"/>
          <a:ext cx="3000000" cy="3000000"/>
        </p:xfrm>
        <a:graphic>
          <a:graphicData uri="http://schemas.openxmlformats.org/drawingml/2006/table">
            <a:tbl>
              <a:tblPr firstRow="1" firstCol="1" bandRow="1">
                <a:noFill/>
                <a:tableStyleId>{BF031AB9-9A1C-4408-AE11-3D903A02F9D8}</a:tableStyleId>
              </a:tblPr>
              <a:tblGrid>
                <a:gridCol w="9144000">
                  <a:extLst>
                    <a:ext uri="{9D8B030D-6E8A-4147-A177-3AD203B41FA5}">
                      <a16:colId xmlns:a16="http://schemas.microsoft.com/office/drawing/2014/main" val="20000"/>
                    </a:ext>
                  </a:extLst>
                </a:gridCol>
              </a:tblGrid>
              <a:tr h="864100">
                <a:tc>
                  <a:txBody>
                    <a:bodyPr/>
                    <a:lstStyle/>
                    <a:p>
                      <a:pPr marL="0" marR="0" lvl="0" indent="0" algn="just" rtl="0">
                        <a:lnSpc>
                          <a:spcPct val="115000"/>
                        </a:lnSpc>
                        <a:spcBef>
                          <a:spcPts val="0"/>
                        </a:spcBef>
                        <a:spcAft>
                          <a:spcPts val="0"/>
                        </a:spcAft>
                        <a:buNone/>
                      </a:pPr>
                      <a:r>
                        <a:rPr lang="en-US" sz="2400" u="none" strike="noStrike" cap="none">
                          <a:solidFill>
                            <a:srgbClr val="FF0000"/>
                          </a:solidFill>
                          <a:latin typeface="Times New Roman"/>
                          <a:ea typeface="Times New Roman"/>
                          <a:cs typeface="Times New Roman"/>
                          <a:sym typeface="Times New Roman"/>
                        </a:rPr>
                        <a:t>Talking to each other:  </a:t>
                      </a:r>
                      <a:endParaRPr/>
                    </a:p>
                    <a:p>
                      <a:pPr marL="0" marR="0" lvl="0" indent="0" algn="just"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Therefore, in the therapy session, family members talk to each other rather than to the therapist in turn. The therapist can see from these interactions where problems lie. Does the family blame (rather than offer to help)? Is the family denying the problem (rather than addressing it)?</a:t>
                      </a:r>
                      <a:endParaRPr sz="1100" u="none" strike="noStrike" cap="none">
                        <a:latin typeface="Times New Roman"/>
                        <a:ea typeface="Times New Roman"/>
                        <a:cs typeface="Times New Roman"/>
                        <a:sym typeface="Times New Roman"/>
                      </a:endParaRPr>
                    </a:p>
                  </a:txBody>
                  <a:tcPr marL="68575" marR="68575" marT="0" marB="0">
                    <a:solidFill>
                      <a:srgbClr val="D99593"/>
                    </a:solidFill>
                  </a:tcPr>
                </a:tc>
                <a:extLst>
                  <a:ext uri="{0D108BD9-81ED-4DB2-BD59-A6C34878D82A}">
                    <a16:rowId xmlns:a16="http://schemas.microsoft.com/office/drawing/2014/main" val="10000"/>
                  </a:ext>
                </a:extLst>
              </a:tr>
            </a:tbl>
          </a:graphicData>
        </a:graphic>
      </p:graphicFrame>
      <p:graphicFrame>
        <p:nvGraphicFramePr>
          <p:cNvPr id="767" name="Google Shape;767;p79"/>
          <p:cNvGraphicFramePr/>
          <p:nvPr/>
        </p:nvGraphicFramePr>
        <p:xfrm>
          <a:off x="36512" y="5517232"/>
          <a:ext cx="3000000" cy="3000000"/>
        </p:xfrm>
        <a:graphic>
          <a:graphicData uri="http://schemas.openxmlformats.org/drawingml/2006/table">
            <a:tbl>
              <a:tblPr firstRow="1" firstCol="1" bandRow="1">
                <a:noFill/>
                <a:tableStyleId>{BF031AB9-9A1C-4408-AE11-3D903A02F9D8}</a:tableStyleId>
              </a:tblPr>
              <a:tblGrid>
                <a:gridCol w="9144000">
                  <a:extLst>
                    <a:ext uri="{9D8B030D-6E8A-4147-A177-3AD203B41FA5}">
                      <a16:colId xmlns:a16="http://schemas.microsoft.com/office/drawing/2014/main" val="20000"/>
                    </a:ext>
                  </a:extLst>
                </a:gridCol>
              </a:tblGrid>
              <a:tr h="824725">
                <a:tc>
                  <a:txBody>
                    <a:bodyPr/>
                    <a:lstStyle/>
                    <a:p>
                      <a:pPr marL="0" marR="0" lvl="0" indent="0" algn="just" rtl="0">
                        <a:lnSpc>
                          <a:spcPct val="115000"/>
                        </a:lnSpc>
                        <a:spcBef>
                          <a:spcPts val="0"/>
                        </a:spcBef>
                        <a:spcAft>
                          <a:spcPts val="0"/>
                        </a:spcAft>
                        <a:buNone/>
                      </a:pPr>
                      <a:r>
                        <a:rPr lang="en-US" sz="2400" u="none" strike="noStrike" cap="none">
                          <a:solidFill>
                            <a:srgbClr val="FF0000"/>
                          </a:solidFill>
                          <a:latin typeface="Times New Roman"/>
                          <a:ea typeface="Times New Roman"/>
                          <a:cs typeface="Times New Roman"/>
                          <a:sym typeface="Times New Roman"/>
                        </a:rPr>
                        <a:t>A family also needs to recover after an addiction: </a:t>
                      </a:r>
                      <a:endParaRPr sz="2400" u="none" strike="noStrike" cap="none">
                        <a:solidFill>
                          <a:srgbClr val="FF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1600" u="none" strike="noStrike" cap="none">
                          <a:solidFill>
                            <a:srgbClr val="17365D"/>
                          </a:solidFill>
                          <a:latin typeface="Times New Roman"/>
                          <a:ea typeface="Times New Roman"/>
                          <a:cs typeface="Times New Roman"/>
                          <a:sym typeface="Times New Roman"/>
                        </a:rPr>
                        <a:t>When the situation of the computer game addict improves, families often remain stuck in the difficult circumstances and unfavorable behavior patterns. Lies and reservations persist. Then family therapy can help the family to heal as a whole.</a:t>
                      </a:r>
                      <a:endParaRPr sz="1100" u="none" strike="noStrike" cap="none">
                        <a:solidFill>
                          <a:srgbClr val="17365D"/>
                        </a:solidFill>
                        <a:latin typeface="Times New Roman"/>
                        <a:ea typeface="Times New Roman"/>
                        <a:cs typeface="Times New Roman"/>
                        <a:sym typeface="Times New Roman"/>
                      </a:endParaRPr>
                    </a:p>
                  </a:txBody>
                  <a:tcPr marL="68575" marR="68575" marT="0" marB="0">
                    <a:solidFill>
                      <a:srgbClr val="FBD4B4"/>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216024" y="-315416"/>
            <a:ext cx="961256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Some Statistics on the Game Addiction: Germany, Worldwide</a:t>
            </a:r>
            <a:endParaRPr sz="2800" b="1"/>
          </a:p>
        </p:txBody>
      </p:sp>
      <p:sp>
        <p:nvSpPr>
          <p:cNvPr id="156" name="Google Shape;156;p8"/>
          <p:cNvSpPr txBox="1">
            <a:spLocks noGrp="1"/>
          </p:cNvSpPr>
          <p:nvPr>
            <p:ph type="body" idx="1"/>
          </p:nvPr>
        </p:nvSpPr>
        <p:spPr>
          <a:xfrm>
            <a:off x="-36512" y="792088"/>
            <a:ext cx="6336704" cy="6453336"/>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600"/>
              <a:buFont typeface="Noto Sans Symbols"/>
              <a:buChar char="▪"/>
            </a:pPr>
            <a:r>
              <a:rPr lang="en-US" sz="1600" b="1">
                <a:latin typeface="Calibri"/>
                <a:ea typeface="Calibri"/>
                <a:cs typeface="Calibri"/>
                <a:sym typeface="Calibri"/>
              </a:rPr>
              <a:t>Children and adolescents </a:t>
            </a:r>
            <a:r>
              <a:rPr lang="en-US" sz="1600" b="1">
                <a:solidFill>
                  <a:srgbClr val="00B050"/>
                </a:solidFill>
                <a:latin typeface="Calibri"/>
                <a:ea typeface="Calibri"/>
                <a:cs typeface="Calibri"/>
                <a:sym typeface="Calibri"/>
              </a:rPr>
              <a:t>represent a particularly vulnerable group for the development of </a:t>
            </a:r>
            <a:r>
              <a:rPr lang="en-US" sz="1600" b="1">
                <a:solidFill>
                  <a:srgbClr val="FF0000"/>
                </a:solidFill>
                <a:latin typeface="Calibri"/>
                <a:ea typeface="Calibri"/>
                <a:cs typeface="Calibri"/>
                <a:sym typeface="Calibri"/>
              </a:rPr>
              <a:t>risky and pathological patterns </a:t>
            </a:r>
            <a:r>
              <a:rPr lang="en-US" sz="1600" b="1">
                <a:latin typeface="Calibri"/>
                <a:ea typeface="Calibri"/>
                <a:cs typeface="Calibri"/>
                <a:sym typeface="Calibri"/>
              </a:rPr>
              <a:t>in the use of digital media </a:t>
            </a:r>
            <a:r>
              <a:rPr lang="en-US" sz="1600">
                <a:latin typeface="Calibri"/>
                <a:ea typeface="Calibri"/>
                <a:cs typeface="Calibri"/>
                <a:sym typeface="Calibri"/>
              </a:rPr>
              <a:t>due to the incomplete </a:t>
            </a:r>
            <a:r>
              <a:rPr lang="en-US" sz="1600" b="1">
                <a:solidFill>
                  <a:srgbClr val="E36C09"/>
                </a:solidFill>
                <a:latin typeface="Calibri"/>
                <a:ea typeface="Calibri"/>
                <a:cs typeface="Calibri"/>
                <a:sym typeface="Calibri"/>
              </a:rPr>
              <a:t>neuronal maturation processes and extensive developmental tasks to be mastered in adolescence.</a:t>
            </a:r>
            <a:endParaRPr/>
          </a:p>
          <a:p>
            <a:pPr marL="342900" lvl="0" indent="-241300" algn="just" rtl="0">
              <a:spcBef>
                <a:spcPts val="320"/>
              </a:spcBef>
              <a:spcAft>
                <a:spcPts val="0"/>
              </a:spcAft>
              <a:buClr>
                <a:schemeClr val="dk1"/>
              </a:buClr>
              <a:buSzPts val="1600"/>
              <a:buFont typeface="Noto Sans Symbols"/>
              <a:buNone/>
            </a:pPr>
            <a:endParaRPr sz="1600">
              <a:latin typeface="Calibri"/>
              <a:ea typeface="Calibri"/>
              <a:cs typeface="Calibri"/>
              <a:sym typeface="Calibri"/>
            </a:endParaRPr>
          </a:p>
          <a:p>
            <a:pPr marL="342900" lvl="0" indent="-342900" algn="just" rtl="0">
              <a:spcBef>
                <a:spcPts val="320"/>
              </a:spcBef>
              <a:spcAft>
                <a:spcPts val="0"/>
              </a:spcAft>
              <a:buClr>
                <a:srgbClr val="FFC000"/>
              </a:buClr>
              <a:buSzPts val="1600"/>
              <a:buFont typeface="Noto Sans Symbols"/>
              <a:buChar char="▪"/>
            </a:pPr>
            <a:r>
              <a:rPr lang="en-US" sz="1600" b="1">
                <a:solidFill>
                  <a:srgbClr val="FFC000"/>
                </a:solidFill>
                <a:latin typeface="Calibri"/>
                <a:ea typeface="Calibri"/>
                <a:cs typeface="Calibri"/>
                <a:sym typeface="Calibri"/>
              </a:rPr>
              <a:t>Under certain conditions, risky use can turn into pathological use. </a:t>
            </a:r>
            <a:r>
              <a:rPr lang="en-US" sz="1600" b="1">
                <a:latin typeface="Calibri"/>
                <a:ea typeface="Calibri"/>
                <a:cs typeface="Calibri"/>
                <a:sym typeface="Calibri"/>
              </a:rPr>
              <a:t>Before the pandemic, global prevalence of problem gaming among children and adolescents </a:t>
            </a:r>
            <a:r>
              <a:rPr lang="en-US" sz="1600" b="1">
                <a:solidFill>
                  <a:srgbClr val="0070C0"/>
                </a:solidFill>
                <a:latin typeface="Calibri"/>
                <a:ea typeface="Calibri"/>
                <a:cs typeface="Calibri"/>
                <a:sym typeface="Calibri"/>
              </a:rPr>
              <a:t>were estimated to range from 1.2% to 5.9% </a:t>
            </a:r>
            <a:r>
              <a:rPr lang="en-US" sz="1600" b="1">
                <a:latin typeface="Calibri"/>
                <a:ea typeface="Calibri"/>
                <a:cs typeface="Calibri"/>
                <a:sym typeface="Calibri"/>
              </a:rPr>
              <a:t>[1]</a:t>
            </a:r>
            <a:r>
              <a:rPr lang="en-US" sz="1600" b="1">
                <a:solidFill>
                  <a:srgbClr val="0070C0"/>
                </a:solidFill>
                <a:latin typeface="Calibri"/>
                <a:ea typeface="Calibri"/>
                <a:cs typeface="Calibri"/>
                <a:sym typeface="Calibri"/>
              </a:rPr>
              <a:t>. </a:t>
            </a:r>
            <a:endParaRPr/>
          </a:p>
          <a:p>
            <a:pPr marL="342900" lvl="0" indent="-241300" algn="just" rtl="0">
              <a:spcBef>
                <a:spcPts val="320"/>
              </a:spcBef>
              <a:spcAft>
                <a:spcPts val="0"/>
              </a:spcAft>
              <a:buClr>
                <a:schemeClr val="dk1"/>
              </a:buClr>
              <a:buSzPts val="1600"/>
              <a:buFont typeface="Noto Sans Symbols"/>
              <a:buNone/>
            </a:pPr>
            <a:endParaRPr sz="1600" b="1">
              <a:solidFill>
                <a:srgbClr val="0070C0"/>
              </a:solidFill>
              <a:latin typeface="Calibri"/>
              <a:ea typeface="Calibri"/>
              <a:cs typeface="Calibri"/>
              <a:sym typeface="Calibri"/>
            </a:endParaRPr>
          </a:p>
          <a:p>
            <a:pPr marL="342900" lvl="0" indent="-342900" algn="just" rtl="0">
              <a:spcBef>
                <a:spcPts val="320"/>
              </a:spcBef>
              <a:spcAft>
                <a:spcPts val="0"/>
              </a:spcAft>
              <a:buClr>
                <a:schemeClr val="dk1"/>
              </a:buClr>
              <a:buSzPts val="1600"/>
              <a:buFont typeface="Noto Sans Symbols"/>
              <a:buChar char="▪"/>
            </a:pPr>
            <a:r>
              <a:rPr lang="en-US" sz="1600" b="1">
                <a:latin typeface="Calibri"/>
                <a:ea typeface="Calibri"/>
                <a:cs typeface="Calibri"/>
                <a:sym typeface="Calibri"/>
              </a:rPr>
              <a:t>The prevalence of digital game addiction is a disease with cultural aspects that vary from country to country. </a:t>
            </a:r>
            <a:r>
              <a:rPr lang="en-US" sz="1600" b="1">
                <a:solidFill>
                  <a:srgbClr val="7030A0"/>
                </a:solidFill>
                <a:latin typeface="Calibri"/>
                <a:ea typeface="Calibri"/>
                <a:cs typeface="Calibri"/>
                <a:sym typeface="Calibri"/>
              </a:rPr>
              <a:t>In a 2021 systematic review and meta-analysis, the global prevalence of gaming disorder was found to be 3.05%. </a:t>
            </a:r>
            <a:r>
              <a:rPr lang="en-US" sz="1600" b="1">
                <a:solidFill>
                  <a:srgbClr val="FF0000"/>
                </a:solidFill>
                <a:latin typeface="Calibri"/>
                <a:ea typeface="Calibri"/>
                <a:cs typeface="Calibri"/>
                <a:sym typeface="Calibri"/>
              </a:rPr>
              <a:t>That means there can be as many as 60 million people (or more) suffering from gaming disorder in the world </a:t>
            </a:r>
            <a:r>
              <a:rPr lang="en-US" sz="1600">
                <a:latin typeface="Calibri"/>
                <a:ea typeface="Calibri"/>
                <a:cs typeface="Calibri"/>
                <a:sym typeface="Calibri"/>
              </a:rPr>
              <a:t> </a:t>
            </a:r>
            <a:r>
              <a:rPr lang="en-US" sz="1600" b="1">
                <a:latin typeface="Calibri"/>
                <a:ea typeface="Calibri"/>
                <a:cs typeface="Calibri"/>
                <a:sym typeface="Calibri"/>
              </a:rPr>
              <a:t>[2]</a:t>
            </a:r>
            <a:r>
              <a:rPr lang="en-US" sz="1600">
                <a:latin typeface="Calibri"/>
                <a:ea typeface="Calibri"/>
                <a:cs typeface="Calibri"/>
                <a:sym typeface="Calibri"/>
              </a:rPr>
              <a:t>. </a:t>
            </a:r>
            <a:endParaRPr/>
          </a:p>
          <a:p>
            <a:pPr marL="342900" lvl="0" indent="-241300" algn="just" rtl="0">
              <a:spcBef>
                <a:spcPts val="320"/>
              </a:spcBef>
              <a:spcAft>
                <a:spcPts val="0"/>
              </a:spcAft>
              <a:buClr>
                <a:schemeClr val="dk1"/>
              </a:buClr>
              <a:buSzPts val="1600"/>
              <a:buFont typeface="Noto Sans Symbols"/>
              <a:buNone/>
            </a:pPr>
            <a:endParaRPr sz="1600">
              <a:latin typeface="Calibri"/>
              <a:ea typeface="Calibri"/>
              <a:cs typeface="Calibri"/>
              <a:sym typeface="Calibri"/>
            </a:endParaRPr>
          </a:p>
          <a:p>
            <a:pPr marL="342900" lvl="0" indent="-342900" algn="just" rtl="0">
              <a:spcBef>
                <a:spcPts val="320"/>
              </a:spcBef>
              <a:spcAft>
                <a:spcPts val="0"/>
              </a:spcAft>
              <a:buClr>
                <a:srgbClr val="00B050"/>
              </a:buClr>
              <a:buSzPts val="1600"/>
              <a:buFont typeface="Noto Sans Symbols"/>
              <a:buChar char="▪"/>
            </a:pPr>
            <a:r>
              <a:rPr lang="en-US" sz="1600" b="1">
                <a:solidFill>
                  <a:srgbClr val="00B050"/>
                </a:solidFill>
                <a:latin typeface="Calibri"/>
                <a:ea typeface="Calibri"/>
                <a:cs typeface="Calibri"/>
                <a:sym typeface="Calibri"/>
              </a:rPr>
              <a:t>Currently, 4.1 per cent of all 10 to 17-year-olds in Germany use computer games in a pathological way.</a:t>
            </a:r>
            <a:r>
              <a:rPr lang="en-US" sz="1600" b="1">
                <a:latin typeface="Calibri"/>
                <a:ea typeface="Calibri"/>
                <a:cs typeface="Calibri"/>
                <a:sym typeface="Calibri"/>
              </a:rPr>
              <a:t> Extrapolated, around 220,000 boys and girls would be affected, which means an increase of 52 percent compared to 2019. </a:t>
            </a:r>
            <a:r>
              <a:rPr lang="en-US" sz="1600" b="1">
                <a:solidFill>
                  <a:srgbClr val="00B050"/>
                </a:solidFill>
                <a:latin typeface="Calibri"/>
                <a:ea typeface="Calibri"/>
                <a:cs typeface="Calibri"/>
                <a:sym typeface="Calibri"/>
              </a:rPr>
              <a:t>This is shown by the results of the joint longitudinal study by the DAK-Gesundheit and the University Medical Centre Hamburg-Eppendorf (UKE) </a:t>
            </a:r>
            <a:r>
              <a:rPr lang="en-US" sz="1600" b="1">
                <a:latin typeface="Calibri"/>
                <a:ea typeface="Calibri"/>
                <a:cs typeface="Calibri"/>
                <a:sym typeface="Calibri"/>
              </a:rPr>
              <a:t>[3]</a:t>
            </a:r>
            <a:r>
              <a:rPr lang="en-US" sz="1600" b="1">
                <a:solidFill>
                  <a:srgbClr val="00B050"/>
                </a:solidFill>
                <a:latin typeface="Calibri"/>
                <a:ea typeface="Calibri"/>
                <a:cs typeface="Calibri"/>
                <a:sym typeface="Calibri"/>
              </a:rPr>
              <a:t>. </a:t>
            </a:r>
            <a:endParaRPr sz="1600" b="1">
              <a:solidFill>
                <a:srgbClr val="00B050"/>
              </a:solidFill>
              <a:latin typeface="Calibri"/>
              <a:ea typeface="Calibri"/>
              <a:cs typeface="Calibri"/>
              <a:sym typeface="Calibri"/>
            </a:endParaRPr>
          </a:p>
          <a:p>
            <a:pPr marL="0" lvl="0" indent="0" algn="just" rtl="0">
              <a:spcBef>
                <a:spcPts val="320"/>
              </a:spcBef>
              <a:spcAft>
                <a:spcPts val="0"/>
              </a:spcAft>
              <a:buClr>
                <a:schemeClr val="dk1"/>
              </a:buClr>
              <a:buSzPts val="1600"/>
              <a:buNone/>
            </a:pPr>
            <a:endParaRPr sz="1600">
              <a:latin typeface="Times New Roman"/>
              <a:ea typeface="Times New Roman"/>
              <a:cs typeface="Times New Roman"/>
              <a:sym typeface="Times New Roman"/>
            </a:endParaRPr>
          </a:p>
          <a:p>
            <a:pPr marL="342900" lvl="0" indent="-241300" algn="just" rtl="0">
              <a:spcBef>
                <a:spcPts val="320"/>
              </a:spcBef>
              <a:spcAft>
                <a:spcPts val="0"/>
              </a:spcAft>
              <a:buClr>
                <a:schemeClr val="dk1"/>
              </a:buClr>
              <a:buSzPts val="1600"/>
              <a:buNone/>
            </a:pPr>
            <a:endParaRPr sz="1600">
              <a:latin typeface="Times New Roman"/>
              <a:ea typeface="Times New Roman"/>
              <a:cs typeface="Times New Roman"/>
              <a:sym typeface="Times New Roman"/>
            </a:endParaRPr>
          </a:p>
          <a:p>
            <a:pPr marL="342900" lvl="0" indent="-241300" algn="just" rtl="0">
              <a:spcBef>
                <a:spcPts val="320"/>
              </a:spcBef>
              <a:spcAft>
                <a:spcPts val="0"/>
              </a:spcAft>
              <a:buClr>
                <a:schemeClr val="dk1"/>
              </a:buClr>
              <a:buSzPts val="1600"/>
              <a:buNone/>
            </a:pPr>
            <a:endParaRPr sz="1600">
              <a:latin typeface="Times New Roman"/>
              <a:ea typeface="Times New Roman"/>
              <a:cs typeface="Times New Roman"/>
              <a:sym typeface="Times New Roman"/>
            </a:endParaRPr>
          </a:p>
          <a:p>
            <a:pPr marL="0" lvl="0" indent="0" algn="just" rtl="0">
              <a:spcBef>
                <a:spcPts val="320"/>
              </a:spcBef>
              <a:spcAft>
                <a:spcPts val="0"/>
              </a:spcAft>
              <a:buClr>
                <a:schemeClr val="dk1"/>
              </a:buClr>
              <a:buSzPts val="1600"/>
              <a:buNone/>
            </a:pPr>
            <a:endParaRPr sz="1600">
              <a:latin typeface="Times New Roman"/>
              <a:ea typeface="Times New Roman"/>
              <a:cs typeface="Times New Roman"/>
              <a:sym typeface="Times New Roman"/>
            </a:endParaRPr>
          </a:p>
          <a:p>
            <a:pPr marL="0" lvl="0" indent="0" algn="just" rtl="0">
              <a:spcBef>
                <a:spcPts val="320"/>
              </a:spcBef>
              <a:spcAft>
                <a:spcPts val="0"/>
              </a:spcAft>
              <a:buClr>
                <a:schemeClr val="dk1"/>
              </a:buClr>
              <a:buSzPts val="1600"/>
              <a:buNone/>
            </a:pPr>
            <a:endParaRPr sz="1600">
              <a:latin typeface="Times New Roman"/>
              <a:ea typeface="Times New Roman"/>
              <a:cs typeface="Times New Roman"/>
              <a:sym typeface="Times New Roman"/>
            </a:endParaRPr>
          </a:p>
          <a:p>
            <a:pPr marL="0" lvl="0" indent="0" algn="just" rtl="0">
              <a:spcBef>
                <a:spcPts val="320"/>
              </a:spcBef>
              <a:spcAft>
                <a:spcPts val="0"/>
              </a:spcAft>
              <a:buClr>
                <a:schemeClr val="dk1"/>
              </a:buClr>
              <a:buSzPts val="1600"/>
              <a:buNone/>
            </a:pPr>
            <a:endParaRPr sz="1600">
              <a:latin typeface="Times New Roman"/>
              <a:ea typeface="Times New Roman"/>
              <a:cs typeface="Times New Roman"/>
              <a:sym typeface="Times New Roman"/>
            </a:endParaRPr>
          </a:p>
          <a:p>
            <a:pPr marL="342900" lvl="0" indent="-241300" algn="l" rtl="0">
              <a:spcBef>
                <a:spcPts val="320"/>
              </a:spcBef>
              <a:spcAft>
                <a:spcPts val="0"/>
              </a:spcAft>
              <a:buClr>
                <a:schemeClr val="dk1"/>
              </a:buClr>
              <a:buSzPts val="1600"/>
              <a:buNone/>
            </a:pPr>
            <a:endParaRPr sz="1600">
              <a:latin typeface="Times New Roman"/>
              <a:ea typeface="Times New Roman"/>
              <a:cs typeface="Times New Roman"/>
              <a:sym typeface="Times New Roman"/>
            </a:endParaRPr>
          </a:p>
          <a:p>
            <a:pPr marL="342900" lvl="0" indent="-241300" algn="l" rtl="0">
              <a:spcBef>
                <a:spcPts val="320"/>
              </a:spcBef>
              <a:spcAft>
                <a:spcPts val="0"/>
              </a:spcAft>
              <a:buClr>
                <a:schemeClr val="dk1"/>
              </a:buClr>
              <a:buSzPts val="1600"/>
              <a:buNone/>
            </a:pPr>
            <a:endParaRPr sz="1600">
              <a:latin typeface="Times New Roman"/>
              <a:ea typeface="Times New Roman"/>
              <a:cs typeface="Times New Roman"/>
              <a:sym typeface="Times New Roman"/>
            </a:endParaRPr>
          </a:p>
        </p:txBody>
      </p:sp>
      <p:pic>
        <p:nvPicPr>
          <p:cNvPr id="157" name="Google Shape;157;p8"/>
          <p:cNvPicPr preferRelativeResize="0"/>
          <p:nvPr/>
        </p:nvPicPr>
        <p:blipFill rotWithShape="1">
          <a:blip r:embed="rId3">
            <a:alphaModFix/>
          </a:blip>
          <a:srcRect/>
          <a:stretch/>
        </p:blipFill>
        <p:spPr>
          <a:xfrm>
            <a:off x="6407696" y="620688"/>
            <a:ext cx="2520279" cy="2510585"/>
          </a:xfrm>
          <a:prstGeom prst="rect">
            <a:avLst/>
          </a:prstGeom>
          <a:noFill/>
          <a:ln>
            <a:noFill/>
          </a:ln>
        </p:spPr>
      </p:pic>
      <p:pic>
        <p:nvPicPr>
          <p:cNvPr id="158" name="Google Shape;158;p8"/>
          <p:cNvPicPr preferRelativeResize="0"/>
          <p:nvPr/>
        </p:nvPicPr>
        <p:blipFill rotWithShape="1">
          <a:blip r:embed="rId4">
            <a:alphaModFix/>
          </a:blip>
          <a:srcRect b="8785"/>
          <a:stretch/>
        </p:blipFill>
        <p:spPr>
          <a:xfrm>
            <a:off x="6408713" y="3258318"/>
            <a:ext cx="2555775" cy="1682850"/>
          </a:xfrm>
          <a:prstGeom prst="rect">
            <a:avLst/>
          </a:prstGeom>
          <a:noFill/>
          <a:ln>
            <a:noFill/>
          </a:ln>
        </p:spPr>
      </p:pic>
      <p:pic>
        <p:nvPicPr>
          <p:cNvPr id="159" name="Google Shape;159;p8"/>
          <p:cNvPicPr preferRelativeResize="0"/>
          <p:nvPr/>
        </p:nvPicPr>
        <p:blipFill rotWithShape="1">
          <a:blip r:embed="rId5">
            <a:alphaModFix/>
          </a:blip>
          <a:srcRect/>
          <a:stretch/>
        </p:blipFill>
        <p:spPr>
          <a:xfrm>
            <a:off x="6407696" y="5122905"/>
            <a:ext cx="2615825" cy="157086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80"/>
          <p:cNvSpPr txBox="1">
            <a:spLocks noGrp="1"/>
          </p:cNvSpPr>
          <p:nvPr>
            <p:ph type="title"/>
          </p:nvPr>
        </p:nvSpPr>
        <p:spPr>
          <a:xfrm>
            <a:off x="0" y="-27384"/>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Group therapy </a:t>
            </a:r>
            <a:r>
              <a:rPr lang="en-US" sz="2000" b="1"/>
              <a:t>[22]</a:t>
            </a:r>
            <a:endParaRPr sz="2000"/>
          </a:p>
        </p:txBody>
      </p:sp>
      <p:sp>
        <p:nvSpPr>
          <p:cNvPr id="774" name="Google Shape;774;p80"/>
          <p:cNvSpPr txBox="1"/>
          <p:nvPr/>
        </p:nvSpPr>
        <p:spPr>
          <a:xfrm>
            <a:off x="1403648" y="1196752"/>
            <a:ext cx="8229600" cy="93610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dk1"/>
              </a:buClr>
              <a:buSzPct val="100000"/>
              <a:buFont typeface="Calibri"/>
              <a:buNone/>
            </a:pPr>
            <a:endParaRPr sz="4400">
              <a:solidFill>
                <a:srgbClr val="C00000"/>
              </a:solidFill>
              <a:latin typeface="Calibri"/>
              <a:ea typeface="Calibri"/>
              <a:cs typeface="Calibri"/>
              <a:sym typeface="Calibri"/>
            </a:endParaRPr>
          </a:p>
        </p:txBody>
      </p:sp>
      <p:sp>
        <p:nvSpPr>
          <p:cNvPr id="775" name="Google Shape;775;p80"/>
          <p:cNvSpPr/>
          <p:nvPr/>
        </p:nvSpPr>
        <p:spPr>
          <a:xfrm>
            <a:off x="179512" y="980728"/>
            <a:ext cx="8100392"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Group therapy has proven its worth in addiction. Addicts learn that they are not alone in their problems. In critical times it is easier to persevere if there is a concrete next date ("Just hold on until Wednesday.").</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Another advantage: for self-payers, the financial costs for group therapy are lower than for individual sessions.</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Digital game addicts are also often shy to the point of strong social anxiety. In the group, they can gain self-confidence and practice social skills.</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Therapy approaches </a:t>
            </a:r>
            <a:endParaRPr b="1">
              <a:solidFill>
                <a:srgbClr val="C00000"/>
              </a:solidFill>
            </a:endParaRPr>
          </a:p>
        </p:txBody>
      </p:sp>
      <p:sp>
        <p:nvSpPr>
          <p:cNvPr id="781" name="Google Shape;781;p8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a:t>create schedules, </a:t>
            </a:r>
            <a:endParaRPr/>
          </a:p>
          <a:p>
            <a:pPr marL="342900" lvl="0" indent="-342900" algn="l" rtl="0">
              <a:spcBef>
                <a:spcPts val="592"/>
              </a:spcBef>
              <a:spcAft>
                <a:spcPts val="0"/>
              </a:spcAft>
              <a:buClr>
                <a:schemeClr val="dk1"/>
              </a:buClr>
              <a:buSzPct val="100000"/>
              <a:buChar char="•"/>
            </a:pPr>
            <a:r>
              <a:rPr lang="en-US"/>
              <a:t>decrease game hours</a:t>
            </a:r>
            <a:endParaRPr/>
          </a:p>
          <a:p>
            <a:pPr marL="342900" lvl="0" indent="-342900" algn="l" rtl="0">
              <a:spcBef>
                <a:spcPts val="592"/>
              </a:spcBef>
              <a:spcAft>
                <a:spcPts val="0"/>
              </a:spcAft>
              <a:buClr>
                <a:schemeClr val="dk1"/>
              </a:buClr>
              <a:buSzPct val="100000"/>
              <a:buChar char="•"/>
            </a:pPr>
            <a:r>
              <a:rPr lang="en-US"/>
              <a:t>alternative leisure and social behavior</a:t>
            </a:r>
            <a:endParaRPr/>
          </a:p>
          <a:p>
            <a:pPr marL="342900" lvl="0" indent="-342900" algn="l" rtl="0">
              <a:spcBef>
                <a:spcPts val="592"/>
              </a:spcBef>
              <a:spcAft>
                <a:spcPts val="0"/>
              </a:spcAft>
              <a:buClr>
                <a:schemeClr val="dk1"/>
              </a:buClr>
              <a:buSzPct val="100000"/>
              <a:buChar char="•"/>
            </a:pPr>
            <a:r>
              <a:rPr lang="en-US"/>
              <a:t>work on and overcome social fears, inhibitions and psychological problems </a:t>
            </a:r>
            <a:endParaRPr/>
          </a:p>
          <a:p>
            <a:pPr marL="342900" lvl="0" indent="-342900" algn="l" rtl="0">
              <a:spcBef>
                <a:spcPts val="592"/>
              </a:spcBef>
              <a:spcAft>
                <a:spcPts val="0"/>
              </a:spcAft>
              <a:buClr>
                <a:schemeClr val="dk1"/>
              </a:buClr>
              <a:buSzPct val="100000"/>
              <a:buChar char="•"/>
            </a:pPr>
            <a:r>
              <a:rPr lang="en-US"/>
              <a:t>conscious decision for enough sleep and healthy nutrition</a:t>
            </a:r>
            <a:endParaRPr/>
          </a:p>
          <a:p>
            <a:pPr marL="342900" lvl="0" indent="-342900" algn="l" rtl="0">
              <a:spcBef>
                <a:spcPts val="592"/>
              </a:spcBef>
              <a:spcAft>
                <a:spcPts val="0"/>
              </a:spcAft>
              <a:buClr>
                <a:schemeClr val="dk1"/>
              </a:buClr>
              <a:buSzPct val="100000"/>
              <a:buChar char="•"/>
            </a:pPr>
            <a:r>
              <a:rPr lang="en-US"/>
              <a:t>behavioral therapy provides valuable services in the treatment of computer game addiction.</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82"/>
          <p:cNvSpPr txBox="1">
            <a:spLocks noGrp="1"/>
          </p:cNvSpPr>
          <p:nvPr>
            <p:ph type="title"/>
          </p:nvPr>
        </p:nvSpPr>
        <p:spPr>
          <a:xfrm>
            <a:off x="179512" y="-387424"/>
            <a:ext cx="8784976"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JIM (Jugend, Information, Medien )-Study 2022 </a:t>
            </a:r>
            <a:r>
              <a:rPr lang="en-US" sz="1400" b="1"/>
              <a:t>[23]</a:t>
            </a:r>
            <a:endParaRPr sz="1400" b="1"/>
          </a:p>
        </p:txBody>
      </p:sp>
      <p:sp>
        <p:nvSpPr>
          <p:cNvPr id="787" name="Google Shape;787;p82"/>
          <p:cNvSpPr/>
          <p:nvPr/>
        </p:nvSpPr>
        <p:spPr>
          <a:xfrm>
            <a:off x="0" y="620688"/>
            <a:ext cx="4572000" cy="6186309"/>
          </a:xfrm>
          <a:prstGeom prst="rect">
            <a:avLst/>
          </a:prstGeom>
          <a:solidFill>
            <a:srgbClr val="B6DDE7"/>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chemeClr val="accent2"/>
              </a:solidFill>
              <a:latin typeface="Calibri"/>
              <a:ea typeface="Calibri"/>
              <a:cs typeface="Calibri"/>
              <a:sym typeface="Calibri"/>
            </a:endParaRPr>
          </a:p>
          <a:p>
            <a:pPr marL="285750" marR="0" lvl="0" indent="-285750" algn="just" rtl="0">
              <a:spcBef>
                <a:spcPts val="0"/>
              </a:spcBef>
              <a:spcAft>
                <a:spcPts val="0"/>
              </a:spcAft>
              <a:buClr>
                <a:srgbClr val="FF0000"/>
              </a:buClr>
              <a:buSzPts val="2000"/>
              <a:buFont typeface="Noto Sans Symbols"/>
              <a:buChar char="▪"/>
            </a:pPr>
            <a:r>
              <a:rPr lang="en-US" sz="2000" b="1">
                <a:solidFill>
                  <a:srgbClr val="FF0000"/>
                </a:solidFill>
                <a:latin typeface="Calibri"/>
                <a:ea typeface="Calibri"/>
                <a:cs typeface="Calibri"/>
                <a:sym typeface="Calibri"/>
              </a:rPr>
              <a:t>The JIM (Youth, Information, Media)</a:t>
            </a:r>
            <a:r>
              <a:rPr lang="en-US" sz="2000" b="1">
                <a:solidFill>
                  <a:schemeClr val="dk1"/>
                </a:solidFill>
                <a:latin typeface="Calibri"/>
                <a:ea typeface="Calibri"/>
                <a:cs typeface="Calibri"/>
                <a:sym typeface="Calibri"/>
              </a:rPr>
              <a:t> study series has been carried out annually </a:t>
            </a:r>
            <a:r>
              <a:rPr lang="en-US" sz="2000" b="1">
                <a:solidFill>
                  <a:srgbClr val="FF0000"/>
                </a:solidFill>
                <a:latin typeface="Calibri"/>
                <a:ea typeface="Calibri"/>
                <a:cs typeface="Calibri"/>
                <a:sym typeface="Calibri"/>
              </a:rPr>
              <a:t>since 1998</a:t>
            </a:r>
            <a:r>
              <a:rPr lang="en-US" sz="2000" b="1">
                <a:solidFill>
                  <a:schemeClr val="dk1"/>
                </a:solidFill>
                <a:latin typeface="Calibri"/>
                <a:ea typeface="Calibri"/>
                <a:cs typeface="Calibri"/>
                <a:sym typeface="Calibri"/>
              </a:rPr>
              <a:t> by the Southwest Media Education Research Association Southwest (mpfs), a cooperation between the Baden-Württemberg State Office for Communication (LFK) and the Rhineland-Pfalz Media Authority, in cooperation with the Südwestrundfunk (SWR). </a:t>
            </a:r>
            <a:r>
              <a:rPr lang="en-US" sz="2000" b="1">
                <a:solidFill>
                  <a:schemeClr val="accent2"/>
                </a:solidFill>
                <a:latin typeface="Calibri"/>
                <a:ea typeface="Calibri"/>
                <a:cs typeface="Calibri"/>
                <a:sym typeface="Calibri"/>
              </a:rPr>
              <a:t>The representative study depicts the media behavior of young people in Germany.</a:t>
            </a:r>
            <a:endParaRPr/>
          </a:p>
          <a:p>
            <a:pPr marL="0" marR="0" lvl="0" indent="0" algn="just" rtl="0">
              <a:spcBef>
                <a:spcPts val="0"/>
              </a:spcBef>
              <a:spcAft>
                <a:spcPts val="0"/>
              </a:spcAft>
              <a:buNone/>
            </a:pPr>
            <a:endParaRPr sz="2000" b="1">
              <a:solidFill>
                <a:schemeClr val="accent2"/>
              </a:solidFill>
              <a:latin typeface="Calibri"/>
              <a:ea typeface="Calibri"/>
              <a:cs typeface="Calibri"/>
              <a:sym typeface="Calibri"/>
            </a:endParaRPr>
          </a:p>
          <a:p>
            <a:pPr marL="285750" marR="0" lvl="0" indent="-285750" algn="just" rtl="0">
              <a:spcBef>
                <a:spcPts val="0"/>
              </a:spcBef>
              <a:spcAft>
                <a:spcPts val="0"/>
              </a:spcAft>
              <a:buClr>
                <a:srgbClr val="31859B"/>
              </a:buClr>
              <a:buSzPts val="2000"/>
              <a:buFont typeface="Noto Sans Symbols"/>
              <a:buChar char="▪"/>
            </a:pPr>
            <a:r>
              <a:rPr lang="en-US" sz="2000" b="1">
                <a:solidFill>
                  <a:srgbClr val="31859B"/>
                </a:solidFill>
                <a:latin typeface="Calibri"/>
                <a:ea typeface="Calibri"/>
                <a:cs typeface="Calibri"/>
                <a:sym typeface="Calibri"/>
              </a:rPr>
              <a:t>For the representative  JIM 2022 study, 1,200 young people aged 12 to 19 were interviewed by telephone and online in the summer. </a:t>
            </a:r>
            <a:endParaRPr/>
          </a:p>
          <a:p>
            <a:pPr marL="285750" marR="0" lvl="0" indent="-184150" algn="just" rtl="0">
              <a:spcBef>
                <a:spcPts val="0"/>
              </a:spcBef>
              <a:spcAft>
                <a:spcPts val="0"/>
              </a:spcAft>
              <a:buClr>
                <a:schemeClr val="dk1"/>
              </a:buClr>
              <a:buSzPts val="1600"/>
              <a:buFont typeface="Noto Sans Symbols"/>
              <a:buNone/>
            </a:pPr>
            <a:endParaRPr sz="1600">
              <a:solidFill>
                <a:schemeClr val="accent2"/>
              </a:solidFill>
              <a:latin typeface="Calibri"/>
              <a:ea typeface="Calibri"/>
              <a:cs typeface="Calibri"/>
              <a:sym typeface="Calibri"/>
            </a:endParaRPr>
          </a:p>
        </p:txBody>
      </p:sp>
      <p:pic>
        <p:nvPicPr>
          <p:cNvPr id="788" name="Google Shape;788;p82"/>
          <p:cNvPicPr preferRelativeResize="0"/>
          <p:nvPr/>
        </p:nvPicPr>
        <p:blipFill rotWithShape="1">
          <a:blip r:embed="rId3">
            <a:alphaModFix/>
          </a:blip>
          <a:srcRect/>
          <a:stretch/>
        </p:blipFill>
        <p:spPr>
          <a:xfrm>
            <a:off x="4644008" y="476672"/>
            <a:ext cx="4509890" cy="6344796"/>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83"/>
          <p:cNvSpPr txBox="1">
            <a:spLocks noGrp="1"/>
          </p:cNvSpPr>
          <p:nvPr>
            <p:ph type="title"/>
          </p:nvPr>
        </p:nvSpPr>
        <p:spPr>
          <a:xfrm>
            <a:off x="0" y="-27384"/>
            <a:ext cx="9540552"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JIM study 2022 : Frequency of use of digital games</a:t>
            </a:r>
            <a:br>
              <a:rPr lang="en-US" sz="3200">
                <a:solidFill>
                  <a:srgbClr val="C00000"/>
                </a:solidFill>
              </a:rPr>
            </a:br>
            <a:endParaRPr sz="3200">
              <a:solidFill>
                <a:srgbClr val="C00000"/>
              </a:solidFill>
            </a:endParaRPr>
          </a:p>
        </p:txBody>
      </p:sp>
      <p:sp>
        <p:nvSpPr>
          <p:cNvPr id="794" name="Google Shape;794;p83"/>
          <p:cNvSpPr txBox="1">
            <a:spLocks noGrp="1"/>
          </p:cNvSpPr>
          <p:nvPr>
            <p:ph type="body" idx="1"/>
          </p:nvPr>
        </p:nvSpPr>
        <p:spPr>
          <a:xfrm>
            <a:off x="5868144" y="620688"/>
            <a:ext cx="3096344" cy="5688632"/>
          </a:xfrm>
          <a:prstGeom prst="rect">
            <a:avLst/>
          </a:prstGeom>
          <a:solidFill>
            <a:srgbClr val="DAE5F1"/>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00B050"/>
              </a:buClr>
              <a:buSzPts val="1600"/>
              <a:buFont typeface="Noto Sans Symbols"/>
              <a:buChar char="▪"/>
            </a:pPr>
            <a:r>
              <a:rPr lang="en-US" sz="1600" b="1">
                <a:solidFill>
                  <a:srgbClr val="00B050"/>
                </a:solidFill>
                <a:latin typeface="Times New Roman"/>
                <a:ea typeface="Times New Roman"/>
                <a:cs typeface="Times New Roman"/>
                <a:sym typeface="Times New Roman"/>
              </a:rPr>
              <a:t>Only six percent say they never play digital games. </a:t>
            </a:r>
            <a:r>
              <a:rPr lang="en-US" sz="1600" b="1">
                <a:solidFill>
                  <a:srgbClr val="953734"/>
                </a:solidFill>
                <a:latin typeface="Times New Roman"/>
                <a:ea typeface="Times New Roman"/>
                <a:cs typeface="Times New Roman"/>
                <a:sym typeface="Times New Roman"/>
              </a:rPr>
              <a:t>Across all gaming options, three quarters play regularly (76 %). </a:t>
            </a:r>
            <a:r>
              <a:rPr lang="en-US" sz="1600">
                <a:latin typeface="Times New Roman"/>
                <a:ea typeface="Times New Roman"/>
                <a:cs typeface="Times New Roman"/>
                <a:sym typeface="Times New Roman"/>
              </a:rPr>
              <a:t>Compared to the previous year, this again represents an increase of four percentage points, continuing the steady increase (2021: 72 %, 2020: 68 %, 2019: 63 %). </a:t>
            </a:r>
            <a:endParaRPr/>
          </a:p>
          <a:p>
            <a:pPr marL="342900" lvl="0" indent="-342900" algn="just" rtl="0">
              <a:spcBef>
                <a:spcPts val="320"/>
              </a:spcBef>
              <a:spcAft>
                <a:spcPts val="0"/>
              </a:spcAft>
              <a:buClr>
                <a:schemeClr val="accent6"/>
              </a:buClr>
              <a:buSzPts val="1600"/>
              <a:buFont typeface="Noto Sans Symbols"/>
              <a:buChar char="▪"/>
            </a:pPr>
            <a:r>
              <a:rPr lang="en-US" sz="1600" b="1">
                <a:solidFill>
                  <a:schemeClr val="accent6"/>
                </a:solidFill>
                <a:latin typeface="Times New Roman"/>
                <a:ea typeface="Times New Roman"/>
                <a:cs typeface="Times New Roman"/>
                <a:sym typeface="Times New Roman"/>
              </a:rPr>
              <a:t>Boys show a higher affinity for digital games overall, but the proportion of regular players has increased (+9 pp). </a:t>
            </a:r>
            <a:endParaRPr sz="1600" b="1">
              <a:solidFill>
                <a:schemeClr val="accent6"/>
              </a:solidFill>
              <a:latin typeface="Times New Roman"/>
              <a:ea typeface="Times New Roman"/>
              <a:cs typeface="Times New Roman"/>
              <a:sym typeface="Times New Roman"/>
            </a:endParaRPr>
          </a:p>
          <a:p>
            <a:pPr marL="342900" lvl="0" indent="-342900" algn="just" rtl="0">
              <a:spcBef>
                <a:spcPts val="320"/>
              </a:spcBef>
              <a:spcAft>
                <a:spcPts val="0"/>
              </a:spcAft>
              <a:buClr>
                <a:srgbClr val="538CD5"/>
              </a:buClr>
              <a:buSzPts val="1600"/>
              <a:buFont typeface="Noto Sans Symbols"/>
              <a:buChar char="▪"/>
            </a:pPr>
            <a:r>
              <a:rPr lang="en-US" sz="1600" b="1">
                <a:solidFill>
                  <a:srgbClr val="538CD5"/>
                </a:solidFill>
                <a:latin typeface="Times New Roman"/>
                <a:ea typeface="Times New Roman"/>
                <a:cs typeface="Times New Roman"/>
                <a:sym typeface="Times New Roman"/>
              </a:rPr>
              <a:t>With increasing age, the regular use of digital games decreases. </a:t>
            </a:r>
            <a:r>
              <a:rPr lang="en-US" sz="1600">
                <a:latin typeface="Times New Roman"/>
                <a:ea typeface="Times New Roman"/>
                <a:cs typeface="Times New Roman"/>
                <a:sym typeface="Times New Roman"/>
              </a:rPr>
              <a:t>In contrast to recent years, there are now hardly any major differences between pupils at grammar schools and secondary schools.</a:t>
            </a:r>
            <a:endParaRPr/>
          </a:p>
          <a:p>
            <a:pPr marL="0" lvl="0" indent="0" algn="just" rtl="0">
              <a:spcBef>
                <a:spcPts val="100"/>
              </a:spcBef>
              <a:spcAft>
                <a:spcPts val="0"/>
              </a:spcAft>
              <a:buClr>
                <a:schemeClr val="dk1"/>
              </a:buClr>
              <a:buSzPts val="500"/>
              <a:buNone/>
            </a:pPr>
            <a:endParaRPr sz="500"/>
          </a:p>
        </p:txBody>
      </p:sp>
      <p:pic>
        <p:nvPicPr>
          <p:cNvPr id="795" name="Google Shape;795;p83"/>
          <p:cNvPicPr preferRelativeResize="0"/>
          <p:nvPr/>
        </p:nvPicPr>
        <p:blipFill rotWithShape="1">
          <a:blip r:embed="rId3">
            <a:alphaModFix/>
          </a:blip>
          <a:srcRect/>
          <a:stretch/>
        </p:blipFill>
        <p:spPr>
          <a:xfrm>
            <a:off x="35496" y="1276794"/>
            <a:ext cx="5904656" cy="3880398"/>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84"/>
          <p:cNvSpPr txBox="1">
            <a:spLocks noGrp="1"/>
          </p:cNvSpPr>
          <p:nvPr>
            <p:ph type="title"/>
          </p:nvPr>
        </p:nvSpPr>
        <p:spPr>
          <a:xfrm>
            <a:off x="-828600" y="-18256"/>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D99593"/>
              </a:buClr>
              <a:buSzPts val="3200"/>
              <a:buFont typeface="Calibri"/>
              <a:buNone/>
            </a:pPr>
            <a:r>
              <a:rPr lang="en-US" sz="3200" b="1">
                <a:solidFill>
                  <a:srgbClr val="D99593"/>
                </a:solidFill>
              </a:rPr>
              <a:t>JIM</a:t>
            </a:r>
            <a:r>
              <a:rPr lang="en-US" sz="3200" b="1">
                <a:solidFill>
                  <a:srgbClr val="C00000"/>
                </a:solidFill>
              </a:rPr>
              <a:t> study 2022 : Digital Games</a:t>
            </a:r>
            <a:br>
              <a:rPr lang="en-US" sz="3200">
                <a:solidFill>
                  <a:srgbClr val="C00000"/>
                </a:solidFill>
              </a:rPr>
            </a:br>
            <a:endParaRPr sz="3200"/>
          </a:p>
        </p:txBody>
      </p:sp>
      <p:pic>
        <p:nvPicPr>
          <p:cNvPr id="801" name="Google Shape;801;p84"/>
          <p:cNvPicPr preferRelativeResize="0"/>
          <p:nvPr/>
        </p:nvPicPr>
        <p:blipFill rotWithShape="1">
          <a:blip r:embed="rId3">
            <a:alphaModFix/>
          </a:blip>
          <a:srcRect/>
          <a:stretch/>
        </p:blipFill>
        <p:spPr>
          <a:xfrm>
            <a:off x="8114" y="836712"/>
            <a:ext cx="5958840" cy="3917315"/>
          </a:xfrm>
          <a:prstGeom prst="rect">
            <a:avLst/>
          </a:prstGeom>
          <a:noFill/>
          <a:ln>
            <a:noFill/>
          </a:ln>
        </p:spPr>
      </p:pic>
      <p:sp>
        <p:nvSpPr>
          <p:cNvPr id="802" name="Google Shape;802;p84"/>
          <p:cNvSpPr/>
          <p:nvPr/>
        </p:nvSpPr>
        <p:spPr>
          <a:xfrm>
            <a:off x="-36512" y="5085184"/>
            <a:ext cx="9144000"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1">
                <a:solidFill>
                  <a:srgbClr val="7030A0"/>
                </a:solidFill>
                <a:latin typeface="Times New Roman"/>
                <a:ea typeface="Times New Roman"/>
                <a:cs typeface="Times New Roman"/>
                <a:sym typeface="Times New Roman"/>
              </a:rPr>
              <a:t>Smartphone games most widespread, tablet games continue to grow:</a:t>
            </a:r>
            <a:r>
              <a:rPr lang="en-US" sz="1600">
                <a:solidFill>
                  <a:srgbClr val="7030A0"/>
                </a:solidFill>
                <a:latin typeface="Times New Roman"/>
                <a:ea typeface="Times New Roman"/>
                <a:cs typeface="Times New Roman"/>
                <a:sym typeface="Times New Roman"/>
              </a:rPr>
              <a:t> </a:t>
            </a:r>
            <a:endParaRPr/>
          </a:p>
          <a:p>
            <a:pPr marL="0" marR="0" lvl="0" indent="0" algn="just" rtl="0">
              <a:spcBef>
                <a:spcPts val="0"/>
              </a:spcBef>
              <a:spcAft>
                <a:spcPts val="0"/>
              </a:spcAft>
              <a:buNone/>
            </a:pPr>
            <a:r>
              <a:rPr lang="en-US" sz="1600">
                <a:solidFill>
                  <a:srgbClr val="17365D"/>
                </a:solidFill>
                <a:latin typeface="Times New Roman"/>
                <a:ea typeface="Times New Roman"/>
                <a:cs typeface="Times New Roman"/>
                <a:sym typeface="Times New Roman"/>
              </a:rPr>
              <a:t>If we look at the different devices on which digital games can be played, we see an increase in all options. Once again, the smartphone is in first place by far and is used by 62% of young people as a gaming device at least several times a week (2021:56%). Console games are played regularly by one third (2021:28 %), closely followed by digital games on the PC, which 30 percent use regularly (2021: 27 %). Games are played least frequently on tablets, but at 23% they have increased again by five percentage points, continuing the trend (2021: 18%, 2020: 13%).</a:t>
            </a:r>
            <a:endParaRPr sz="1600">
              <a:solidFill>
                <a:srgbClr val="17365D"/>
              </a:solidFill>
              <a:latin typeface="Times New Roman"/>
              <a:ea typeface="Times New Roman"/>
              <a:cs typeface="Times New Roman"/>
              <a:sym typeface="Times New Roman"/>
            </a:endParaRPr>
          </a:p>
        </p:txBody>
      </p:sp>
      <p:sp>
        <p:nvSpPr>
          <p:cNvPr id="803" name="Google Shape;803;p84"/>
          <p:cNvSpPr/>
          <p:nvPr/>
        </p:nvSpPr>
        <p:spPr>
          <a:xfrm>
            <a:off x="5940152" y="78879"/>
            <a:ext cx="3203848" cy="5078313"/>
          </a:xfrm>
          <a:prstGeom prst="rect">
            <a:avLst/>
          </a:prstGeom>
          <a:solidFill>
            <a:srgbClr val="FDE9D8"/>
          </a:solidFill>
          <a:ln>
            <a:noFill/>
          </a:ln>
        </p:spPr>
        <p:txBody>
          <a:bodyPr spcFirstLastPara="1" wrap="square" lIns="91425" tIns="45700" rIns="91425" bIns="45700" anchor="t" anchorCtr="0">
            <a:spAutoFit/>
          </a:bodyPr>
          <a:lstStyle/>
          <a:p>
            <a:pPr marL="0" marR="0" lvl="0" indent="-114300" algn="just" rtl="0">
              <a:spcBef>
                <a:spcPts val="0"/>
              </a:spcBef>
              <a:spcAft>
                <a:spcPts val="0"/>
              </a:spcAft>
              <a:buClr>
                <a:srgbClr val="538CD5"/>
              </a:buClr>
              <a:buSzPts val="1800"/>
              <a:buFont typeface="Noto Sans Symbols"/>
              <a:buChar char="▪"/>
            </a:pPr>
            <a:r>
              <a:rPr lang="en-US" sz="1800" b="1">
                <a:solidFill>
                  <a:srgbClr val="538CD5"/>
                </a:solidFill>
                <a:latin typeface="Calibri"/>
                <a:ea typeface="Calibri"/>
                <a:cs typeface="Calibri"/>
                <a:sym typeface="Calibri"/>
              </a:rPr>
              <a:t>The smartphone is the most popular device for playing video games:</a:t>
            </a:r>
            <a:r>
              <a:rPr lang="en-US" sz="1800">
                <a:solidFill>
                  <a:srgbClr val="00B050"/>
                </a:solidFill>
                <a:latin typeface="Calibri"/>
                <a:ea typeface="Calibri"/>
                <a:cs typeface="Calibri"/>
                <a:sym typeface="Calibri"/>
              </a:rPr>
              <a:t> </a:t>
            </a:r>
            <a:r>
              <a:rPr lang="en-US" sz="1800" b="1">
                <a:solidFill>
                  <a:schemeClr val="dk1"/>
                </a:solidFill>
                <a:latin typeface="Calibri"/>
                <a:ea typeface="Calibri"/>
                <a:cs typeface="Calibri"/>
                <a:sym typeface="Calibri"/>
              </a:rPr>
              <a:t>Around 62 percent of the young people surveyed said they play video games on their smartphone every day or several times a week. </a:t>
            </a:r>
            <a:endParaRPr/>
          </a:p>
          <a:p>
            <a:pPr marL="0" marR="0" lvl="0" indent="0" algn="just" rtl="0">
              <a:spcBef>
                <a:spcPts val="0"/>
              </a:spcBef>
              <a:spcAft>
                <a:spcPts val="0"/>
              </a:spcAft>
              <a:buNone/>
            </a:pPr>
            <a:endParaRPr sz="1800">
              <a:solidFill>
                <a:srgbClr val="00B050"/>
              </a:solidFill>
              <a:latin typeface="Calibri"/>
              <a:ea typeface="Calibri"/>
              <a:cs typeface="Calibri"/>
              <a:sym typeface="Calibri"/>
            </a:endParaRPr>
          </a:p>
          <a:p>
            <a:pPr marL="0" marR="0" lvl="0" indent="-114300" algn="just" rtl="0">
              <a:spcBef>
                <a:spcPts val="0"/>
              </a:spcBef>
              <a:spcAft>
                <a:spcPts val="0"/>
              </a:spcAft>
              <a:buClr>
                <a:srgbClr val="974806"/>
              </a:buClr>
              <a:buSzPts val="1800"/>
              <a:buFont typeface="Noto Sans Symbols"/>
              <a:buChar char="▪"/>
            </a:pPr>
            <a:r>
              <a:rPr lang="en-US" sz="1800" b="1">
                <a:solidFill>
                  <a:srgbClr val="974806"/>
                </a:solidFill>
                <a:latin typeface="Calibri"/>
                <a:ea typeface="Calibri"/>
                <a:cs typeface="Calibri"/>
                <a:sym typeface="Calibri"/>
              </a:rPr>
              <a:t>According to the JIM study, </a:t>
            </a:r>
            <a:r>
              <a:rPr lang="en-US" sz="1800" b="1">
                <a:solidFill>
                  <a:srgbClr val="5F497A"/>
                </a:solidFill>
                <a:latin typeface="Calibri"/>
                <a:ea typeface="Calibri"/>
                <a:cs typeface="Calibri"/>
                <a:sym typeface="Calibri"/>
              </a:rPr>
              <a:t>console games follow in second place</a:t>
            </a:r>
            <a:r>
              <a:rPr lang="en-US" sz="1800" b="1">
                <a:solidFill>
                  <a:srgbClr val="974806"/>
                </a:solidFill>
                <a:latin typeface="Calibri"/>
                <a:ea typeface="Calibri"/>
                <a:cs typeface="Calibri"/>
                <a:sym typeface="Calibri"/>
              </a:rPr>
              <a:t>, played regularly by 33 percent of respondents.</a:t>
            </a:r>
            <a:endParaRPr/>
          </a:p>
          <a:p>
            <a:pPr marL="0" marR="0" lvl="0" indent="0" algn="just" rtl="0">
              <a:spcBef>
                <a:spcPts val="0"/>
              </a:spcBef>
              <a:spcAft>
                <a:spcPts val="0"/>
              </a:spcAft>
              <a:buNone/>
            </a:pPr>
            <a:r>
              <a:rPr lang="en-US" sz="1800">
                <a:solidFill>
                  <a:srgbClr val="00B050"/>
                </a:solidFill>
                <a:latin typeface="Calibri"/>
                <a:ea typeface="Calibri"/>
                <a:cs typeface="Calibri"/>
                <a:sym typeface="Calibri"/>
              </a:rPr>
              <a:t> </a:t>
            </a:r>
            <a:endParaRPr/>
          </a:p>
          <a:p>
            <a:pPr marL="0" marR="0" lvl="0" indent="-114300" algn="just" rtl="0">
              <a:spcBef>
                <a:spcPts val="0"/>
              </a:spcBef>
              <a:spcAft>
                <a:spcPts val="0"/>
              </a:spcAft>
              <a:buClr>
                <a:srgbClr val="366092"/>
              </a:buClr>
              <a:buSzPts val="1800"/>
              <a:buFont typeface="Noto Sans Symbols"/>
              <a:buChar char="▪"/>
            </a:pPr>
            <a:r>
              <a:rPr lang="en-US" sz="1800" b="1">
                <a:solidFill>
                  <a:srgbClr val="366092"/>
                </a:solidFill>
                <a:latin typeface="Calibri"/>
                <a:ea typeface="Calibri"/>
                <a:cs typeface="Calibri"/>
                <a:sym typeface="Calibri"/>
              </a:rPr>
              <a:t>Video games on the PC </a:t>
            </a:r>
            <a:r>
              <a:rPr lang="en-US" sz="1800">
                <a:solidFill>
                  <a:srgbClr val="00B050"/>
                </a:solidFill>
                <a:latin typeface="Calibri"/>
                <a:ea typeface="Calibri"/>
                <a:cs typeface="Calibri"/>
                <a:sym typeface="Calibri"/>
              </a:rPr>
              <a:t>are played </a:t>
            </a:r>
            <a:r>
              <a:rPr lang="en-US" sz="1800" b="1">
                <a:solidFill>
                  <a:srgbClr val="366092"/>
                </a:solidFill>
                <a:latin typeface="Calibri"/>
                <a:ea typeface="Calibri"/>
                <a:cs typeface="Calibri"/>
                <a:sym typeface="Calibri"/>
              </a:rPr>
              <a:t>by around 30 percent </a:t>
            </a:r>
            <a:r>
              <a:rPr lang="en-US" sz="1800">
                <a:solidFill>
                  <a:srgbClr val="00B050"/>
                </a:solidFill>
                <a:latin typeface="Calibri"/>
                <a:ea typeface="Calibri"/>
                <a:cs typeface="Calibri"/>
                <a:sym typeface="Calibri"/>
              </a:rPr>
              <a:t>of the young people surveyed at least several times a week.</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85"/>
          <p:cNvSpPr txBox="1">
            <a:spLocks noGrp="1"/>
          </p:cNvSpPr>
          <p:nvPr>
            <p:ph type="title"/>
          </p:nvPr>
        </p:nvSpPr>
        <p:spPr>
          <a:xfrm>
            <a:off x="457200" y="-38742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JIM study: Digital Games</a:t>
            </a:r>
            <a:endParaRPr/>
          </a:p>
        </p:txBody>
      </p:sp>
      <p:graphicFrame>
        <p:nvGraphicFramePr>
          <p:cNvPr id="809" name="Google Shape;809;p85"/>
          <p:cNvGraphicFramePr/>
          <p:nvPr/>
        </p:nvGraphicFramePr>
        <p:xfrm>
          <a:off x="28802" y="476672"/>
          <a:ext cx="3000000" cy="3000000"/>
        </p:xfrm>
        <a:graphic>
          <a:graphicData uri="http://schemas.openxmlformats.org/drawingml/2006/table">
            <a:tbl>
              <a:tblPr firstRow="1" firstCol="1" bandRow="1">
                <a:noFill/>
                <a:tableStyleId>{BF031AB9-9A1C-4408-AE11-3D903A02F9D8}</a:tableStyleId>
              </a:tblPr>
              <a:tblGrid>
                <a:gridCol w="9115200">
                  <a:extLst>
                    <a:ext uri="{9D8B030D-6E8A-4147-A177-3AD203B41FA5}">
                      <a16:colId xmlns:a16="http://schemas.microsoft.com/office/drawing/2014/main" val="20000"/>
                    </a:ext>
                  </a:extLst>
                </a:gridCol>
              </a:tblGrid>
              <a:tr h="203200">
                <a:tc>
                  <a:txBody>
                    <a:bodyPr/>
                    <a:lstStyle/>
                    <a:p>
                      <a:pPr marL="0" marR="0" lvl="0" indent="0" algn="just" rtl="0">
                        <a:lnSpc>
                          <a:spcPct val="115000"/>
                        </a:lnSpc>
                        <a:spcBef>
                          <a:spcPts val="0"/>
                        </a:spcBef>
                        <a:spcAft>
                          <a:spcPts val="0"/>
                        </a:spcAft>
                        <a:buNone/>
                      </a:pPr>
                      <a:r>
                        <a:rPr lang="en-US" sz="1600" u="none" strike="noStrike" cap="none">
                          <a:solidFill>
                            <a:srgbClr val="17365D"/>
                          </a:solidFill>
                        </a:rPr>
                        <a:t>On average, young people play 109 minutes digitally a day during the week: </a:t>
                      </a:r>
                      <a:r>
                        <a:rPr lang="en-US" sz="1600" u="none" strike="noStrike" cap="none"/>
                        <a:t>According to their own statements, young people play an average of 109 minutes a day during the week. After the use of digital games had increased significantly at the beginning of the corona pandemic due to the restricted leisure activities and then decreased again somewhat in 2021, it is now remaining stable (2022: 109 min., 2021: 110 min., 2020: 121 min. , 2019: 81 mins). </a:t>
                      </a:r>
                      <a:r>
                        <a:rPr lang="en-US" sz="1600" u="none" strike="noStrike" cap="none">
                          <a:solidFill>
                            <a:srgbClr val="C00000"/>
                          </a:solidFill>
                        </a:rPr>
                        <a:t>On weekends, 45 percent of young people tend to play more digital games, one in five plays less than on weekdays, and 34 percent play just as much.</a:t>
                      </a:r>
                      <a:endParaRPr sz="1100" u="none" strike="noStrike" cap="none">
                        <a:solidFill>
                          <a:srgbClr val="C00000"/>
                        </a:solidFill>
                        <a:latin typeface="Calibri"/>
                        <a:ea typeface="Calibri"/>
                        <a:cs typeface="Calibri"/>
                        <a:sym typeface="Calibri"/>
                      </a:endParaRPr>
                    </a:p>
                  </a:txBody>
                  <a:tcPr marL="68575" marR="68575" marT="0" marB="0">
                    <a:solidFill>
                      <a:srgbClr val="B2A0C7"/>
                    </a:solidFill>
                  </a:tcPr>
                </a:tc>
                <a:extLst>
                  <a:ext uri="{0D108BD9-81ED-4DB2-BD59-A6C34878D82A}">
                    <a16:rowId xmlns:a16="http://schemas.microsoft.com/office/drawing/2014/main" val="10000"/>
                  </a:ext>
                </a:extLst>
              </a:tr>
            </a:tbl>
          </a:graphicData>
        </a:graphic>
      </p:graphicFrame>
      <p:graphicFrame>
        <p:nvGraphicFramePr>
          <p:cNvPr id="810" name="Google Shape;810;p85"/>
          <p:cNvGraphicFramePr/>
          <p:nvPr/>
        </p:nvGraphicFramePr>
        <p:xfrm>
          <a:off x="12778" y="2132856"/>
          <a:ext cx="3000000" cy="3000000"/>
        </p:xfrm>
        <a:graphic>
          <a:graphicData uri="http://schemas.openxmlformats.org/drawingml/2006/table">
            <a:tbl>
              <a:tblPr firstRow="1" firstCol="1" bandRow="1">
                <a:noFill/>
                <a:tableStyleId>{BF031AB9-9A1C-4408-AE11-3D903A02F9D8}</a:tableStyleId>
              </a:tblPr>
              <a:tblGrid>
                <a:gridCol w="9131225">
                  <a:extLst>
                    <a:ext uri="{9D8B030D-6E8A-4147-A177-3AD203B41FA5}">
                      <a16:colId xmlns:a16="http://schemas.microsoft.com/office/drawing/2014/main" val="20000"/>
                    </a:ext>
                  </a:extLst>
                </a:gridCol>
              </a:tblGrid>
              <a:tr h="203200">
                <a:tc>
                  <a:txBody>
                    <a:bodyPr/>
                    <a:lstStyle/>
                    <a:p>
                      <a:pPr marL="0" marR="0" lvl="0" indent="0" algn="just" rtl="0">
                        <a:spcBef>
                          <a:spcPts val="0"/>
                        </a:spcBef>
                        <a:spcAft>
                          <a:spcPts val="0"/>
                        </a:spcAft>
                        <a:buNone/>
                      </a:pPr>
                      <a:r>
                        <a:rPr lang="en-US" sz="1600" u="none" strike="noStrike" cap="none">
                          <a:solidFill>
                            <a:srgbClr val="FBD4B4"/>
                          </a:solidFill>
                        </a:rPr>
                        <a:t>With an average of 130 minutes a day, boys play clearly longer than girls (87 min.). </a:t>
                      </a:r>
                      <a:r>
                        <a:rPr lang="en-US" sz="1600" u="none" strike="noStrike" cap="none"/>
                        <a:t>However, a significant increase can be seen among girls compared to the previous year (2021: 75 minutes). For boys, on the other hand, there are signs of a decline (2021: 144 min.)</a:t>
                      </a:r>
                      <a:endParaRPr sz="1100" u="none" strike="noStrike" cap="none">
                        <a:latin typeface="Calibri"/>
                        <a:ea typeface="Calibri"/>
                        <a:cs typeface="Calibri"/>
                        <a:sym typeface="Calibri"/>
                      </a:endParaRPr>
                    </a:p>
                  </a:txBody>
                  <a:tcPr marL="68575" marR="68575" marT="0" marB="0">
                    <a:solidFill>
                      <a:srgbClr val="538CD5"/>
                    </a:solidFill>
                  </a:tcPr>
                </a:tc>
                <a:extLst>
                  <a:ext uri="{0D108BD9-81ED-4DB2-BD59-A6C34878D82A}">
                    <a16:rowId xmlns:a16="http://schemas.microsoft.com/office/drawing/2014/main" val="10000"/>
                  </a:ext>
                </a:extLst>
              </a:tr>
            </a:tbl>
          </a:graphicData>
        </a:graphic>
      </p:graphicFrame>
      <p:grpSp>
        <p:nvGrpSpPr>
          <p:cNvPr id="811" name="Google Shape;811;p85"/>
          <p:cNvGrpSpPr/>
          <p:nvPr/>
        </p:nvGrpSpPr>
        <p:grpSpPr>
          <a:xfrm>
            <a:off x="1331640" y="2989485"/>
            <a:ext cx="7133501" cy="3649544"/>
            <a:chOff x="0" y="0"/>
            <a:chExt cx="6184900" cy="3106420"/>
          </a:xfrm>
        </p:grpSpPr>
        <p:pic>
          <p:nvPicPr>
            <p:cNvPr id="812" name="Google Shape;812;p85"/>
            <p:cNvPicPr preferRelativeResize="0"/>
            <p:nvPr/>
          </p:nvPicPr>
          <p:blipFill rotWithShape="1">
            <a:blip r:embed="rId3">
              <a:alphaModFix/>
            </a:blip>
            <a:srcRect/>
            <a:stretch/>
          </p:blipFill>
          <p:spPr>
            <a:xfrm>
              <a:off x="0" y="0"/>
              <a:ext cx="5324475" cy="3106420"/>
            </a:xfrm>
            <a:prstGeom prst="rect">
              <a:avLst/>
            </a:prstGeom>
            <a:noFill/>
            <a:ln>
              <a:noFill/>
            </a:ln>
          </p:spPr>
        </p:pic>
        <p:sp>
          <p:nvSpPr>
            <p:cNvPr id="813" name="Google Shape;813;p85"/>
            <p:cNvSpPr txBox="1"/>
            <p:nvPr/>
          </p:nvSpPr>
          <p:spPr>
            <a:xfrm>
              <a:off x="5329766" y="215900"/>
              <a:ext cx="850900" cy="222250"/>
            </a:xfrm>
            <a:prstGeom prst="rect">
              <a:avLst/>
            </a:prstGeom>
            <a:solidFill>
              <a:schemeClr val="lt1"/>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900" b="1">
                  <a:solidFill>
                    <a:schemeClr val="dk1"/>
                  </a:solidFill>
                  <a:latin typeface="Times New Roman"/>
                  <a:ea typeface="Times New Roman"/>
                  <a:cs typeface="Times New Roman"/>
                  <a:sym typeface="Times New Roman"/>
                </a:rPr>
                <a:t>109 min./day</a:t>
              </a:r>
              <a:endParaRPr sz="11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9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814" name="Google Shape;814;p85"/>
            <p:cNvSpPr txBox="1"/>
            <p:nvPr/>
          </p:nvSpPr>
          <p:spPr>
            <a:xfrm>
              <a:off x="5329766" y="541867"/>
              <a:ext cx="850900" cy="222250"/>
            </a:xfrm>
            <a:prstGeom prst="rect">
              <a:avLst/>
            </a:prstGeom>
            <a:solidFill>
              <a:schemeClr val="lt1"/>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900" b="1">
                  <a:solidFill>
                    <a:schemeClr val="dk1"/>
                  </a:solidFill>
                  <a:latin typeface="Times New Roman"/>
                  <a:ea typeface="Times New Roman"/>
                  <a:cs typeface="Times New Roman"/>
                  <a:sym typeface="Times New Roman"/>
                </a:rPr>
                <a:t>87 min./day</a:t>
              </a:r>
              <a:endParaRPr sz="11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6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815" name="Google Shape;815;p85"/>
            <p:cNvSpPr txBox="1"/>
            <p:nvPr/>
          </p:nvSpPr>
          <p:spPr>
            <a:xfrm>
              <a:off x="5329766" y="778934"/>
              <a:ext cx="850900" cy="222250"/>
            </a:xfrm>
            <a:prstGeom prst="rect">
              <a:avLst/>
            </a:prstGeom>
            <a:solidFill>
              <a:schemeClr val="lt1"/>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900" b="1">
                  <a:solidFill>
                    <a:schemeClr val="dk1"/>
                  </a:solidFill>
                  <a:latin typeface="Times New Roman"/>
                  <a:ea typeface="Times New Roman"/>
                  <a:cs typeface="Times New Roman"/>
                  <a:sym typeface="Times New Roman"/>
                </a:rPr>
                <a:t>130 min./day</a:t>
              </a:r>
              <a:endParaRPr sz="11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7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816" name="Google Shape;816;p85"/>
            <p:cNvSpPr txBox="1"/>
            <p:nvPr/>
          </p:nvSpPr>
          <p:spPr>
            <a:xfrm>
              <a:off x="5334000" y="1104900"/>
              <a:ext cx="850900" cy="222250"/>
            </a:xfrm>
            <a:prstGeom prst="rect">
              <a:avLst/>
            </a:prstGeom>
            <a:solidFill>
              <a:schemeClr val="lt1"/>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900" b="1">
                  <a:solidFill>
                    <a:schemeClr val="dk1"/>
                  </a:solidFill>
                  <a:latin typeface="Times New Roman"/>
                  <a:ea typeface="Times New Roman"/>
                  <a:cs typeface="Times New Roman"/>
                  <a:sym typeface="Times New Roman"/>
                </a:rPr>
                <a:t>100min/day</a:t>
              </a:r>
              <a:endParaRPr sz="11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7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817" name="Google Shape;817;p85"/>
            <p:cNvSpPr txBox="1"/>
            <p:nvPr/>
          </p:nvSpPr>
          <p:spPr>
            <a:xfrm>
              <a:off x="5325533" y="1333500"/>
              <a:ext cx="850900" cy="222250"/>
            </a:xfrm>
            <a:prstGeom prst="rect">
              <a:avLst/>
            </a:prstGeom>
            <a:solidFill>
              <a:schemeClr val="lt1"/>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900" b="1">
                  <a:solidFill>
                    <a:schemeClr val="dk1"/>
                  </a:solidFill>
                  <a:latin typeface="Times New Roman"/>
                  <a:ea typeface="Times New Roman"/>
                  <a:cs typeface="Times New Roman"/>
                  <a:sym typeface="Times New Roman"/>
                </a:rPr>
                <a:t>110 min./day</a:t>
              </a:r>
              <a:endParaRPr sz="11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7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818" name="Google Shape;818;p85"/>
            <p:cNvSpPr txBox="1"/>
            <p:nvPr/>
          </p:nvSpPr>
          <p:spPr>
            <a:xfrm>
              <a:off x="5334000" y="1790700"/>
              <a:ext cx="850900" cy="222250"/>
            </a:xfrm>
            <a:prstGeom prst="rect">
              <a:avLst/>
            </a:prstGeom>
            <a:solidFill>
              <a:schemeClr val="lt1"/>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900" b="1">
                  <a:solidFill>
                    <a:schemeClr val="dk1"/>
                  </a:solidFill>
                  <a:latin typeface="Times New Roman"/>
                  <a:ea typeface="Times New Roman"/>
                  <a:cs typeface="Times New Roman"/>
                  <a:sym typeface="Times New Roman"/>
                </a:rPr>
                <a:t>126 min./day</a:t>
              </a:r>
              <a:endParaRPr sz="11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7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819" name="Google Shape;819;p85"/>
            <p:cNvSpPr txBox="1"/>
            <p:nvPr/>
          </p:nvSpPr>
          <p:spPr>
            <a:xfrm>
              <a:off x="5325533" y="2349500"/>
              <a:ext cx="850900" cy="222250"/>
            </a:xfrm>
            <a:prstGeom prst="rect">
              <a:avLst/>
            </a:prstGeom>
            <a:solidFill>
              <a:schemeClr val="lt1"/>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900" b="1">
                  <a:solidFill>
                    <a:schemeClr val="dk1"/>
                  </a:solidFill>
                  <a:latin typeface="Times New Roman"/>
                  <a:ea typeface="Times New Roman"/>
                  <a:cs typeface="Times New Roman"/>
                  <a:sym typeface="Times New Roman"/>
                </a:rPr>
                <a:t>97 min./day</a:t>
              </a:r>
              <a:endParaRPr sz="11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7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820" name="Google Shape;820;p85"/>
            <p:cNvSpPr txBox="1"/>
            <p:nvPr/>
          </p:nvSpPr>
          <p:spPr>
            <a:xfrm>
              <a:off x="5334000" y="2155581"/>
              <a:ext cx="850900" cy="222250"/>
            </a:xfrm>
            <a:prstGeom prst="rect">
              <a:avLst/>
            </a:prstGeom>
            <a:solidFill>
              <a:schemeClr val="lt1"/>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900" b="1">
                  <a:solidFill>
                    <a:schemeClr val="dk1"/>
                  </a:solidFill>
                  <a:latin typeface="Times New Roman"/>
                  <a:ea typeface="Times New Roman"/>
                  <a:cs typeface="Times New Roman"/>
                  <a:sym typeface="Times New Roman"/>
                </a:rPr>
                <a:t>117 min./day</a:t>
              </a:r>
              <a:endParaRPr sz="11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7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821" name="Google Shape;821;p85"/>
            <p:cNvSpPr txBox="1"/>
            <p:nvPr/>
          </p:nvSpPr>
          <p:spPr>
            <a:xfrm>
              <a:off x="5325533" y="1570567"/>
              <a:ext cx="850900" cy="222250"/>
            </a:xfrm>
            <a:prstGeom prst="rect">
              <a:avLst/>
            </a:prstGeom>
            <a:solidFill>
              <a:schemeClr val="lt1"/>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900" b="1">
                  <a:solidFill>
                    <a:schemeClr val="dk1"/>
                  </a:solidFill>
                  <a:latin typeface="Times New Roman"/>
                  <a:ea typeface="Times New Roman"/>
                  <a:cs typeface="Times New Roman"/>
                  <a:sym typeface="Times New Roman"/>
                </a:rPr>
                <a:t>98 min./day</a:t>
              </a:r>
              <a:endParaRPr sz="11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7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b="1">
                <a:solidFill>
                  <a:srgbClr val="C00000"/>
                </a:solidFill>
              </a:rPr>
              <a:t>JIM study: Survey on the most popular games among young people 2022: </a:t>
            </a:r>
            <a:endParaRPr/>
          </a:p>
        </p:txBody>
      </p:sp>
      <p:sp>
        <p:nvSpPr>
          <p:cNvPr id="827" name="Google Shape;827;p86"/>
          <p:cNvSpPr txBox="1">
            <a:spLocks noGrp="1"/>
          </p:cNvSpPr>
          <p:nvPr>
            <p:ph type="body" idx="1"/>
          </p:nvPr>
        </p:nvSpPr>
        <p:spPr>
          <a:xfrm>
            <a:off x="457200" y="1855365"/>
            <a:ext cx="8229600" cy="4525963"/>
          </a:xfrm>
          <a:prstGeom prst="rect">
            <a:avLst/>
          </a:prstGeom>
          <a:solidFill>
            <a:srgbClr val="E5B8B7"/>
          </a:solidFill>
          <a:ln>
            <a:noFill/>
          </a:ln>
        </p:spPr>
        <p:txBody>
          <a:bodyPr spcFirstLastPara="1" wrap="square" lIns="91425" tIns="45700" rIns="91425" bIns="45700" anchor="t" anchorCtr="0">
            <a:normAutofit fontScale="85000" lnSpcReduction="10000"/>
          </a:bodyPr>
          <a:lstStyle/>
          <a:p>
            <a:pPr marL="342900" lvl="0" indent="-342900" algn="just" rtl="0">
              <a:spcBef>
                <a:spcPts val="0"/>
              </a:spcBef>
              <a:spcAft>
                <a:spcPts val="0"/>
              </a:spcAft>
              <a:buClr>
                <a:schemeClr val="dk1"/>
              </a:buClr>
              <a:buSzPct val="100000"/>
              <a:buFont typeface="Noto Sans Symbols"/>
              <a:buChar char="▪"/>
            </a:pPr>
            <a:r>
              <a:rPr lang="en-US"/>
              <a:t>The open-world game </a:t>
            </a:r>
            <a:r>
              <a:rPr lang="en-US" b="1"/>
              <a:t>Minecraft</a:t>
            </a:r>
            <a:r>
              <a:rPr lang="en-US"/>
              <a:t> is the most popular video game among young people: According to the JIM study, around 19 per cent of the young people between 12 and 19 years of age surveyed named </a:t>
            </a:r>
            <a:r>
              <a:rPr lang="en-US" b="1"/>
              <a:t>Minecraft</a:t>
            </a:r>
            <a:r>
              <a:rPr lang="en-US"/>
              <a:t> </a:t>
            </a:r>
            <a:r>
              <a:rPr lang="en-US" b="1"/>
              <a:t>as their favourite game in 2022</a:t>
            </a:r>
            <a:r>
              <a:rPr lang="en-US"/>
              <a:t>.</a:t>
            </a:r>
            <a:endParaRPr/>
          </a:p>
          <a:p>
            <a:pPr marL="342900" lvl="0" indent="-170180" algn="just" rtl="0">
              <a:spcBef>
                <a:spcPts val="544"/>
              </a:spcBef>
              <a:spcAft>
                <a:spcPts val="0"/>
              </a:spcAft>
              <a:buClr>
                <a:schemeClr val="dk1"/>
              </a:buClr>
              <a:buSzPct val="100000"/>
              <a:buFont typeface="Noto Sans Symbols"/>
              <a:buNone/>
            </a:pPr>
            <a:endParaRPr/>
          </a:p>
          <a:p>
            <a:pPr marL="342900" lvl="0" indent="-342900" algn="just" rtl="0">
              <a:spcBef>
                <a:spcPts val="544"/>
              </a:spcBef>
              <a:spcAft>
                <a:spcPts val="0"/>
              </a:spcAft>
              <a:buClr>
                <a:schemeClr val="dk1"/>
              </a:buClr>
              <a:buSzPct val="100000"/>
              <a:buFont typeface="Noto Sans Symbols"/>
              <a:buChar char="▪"/>
            </a:pPr>
            <a:r>
              <a:rPr lang="en-US" b="1"/>
              <a:t>In second place </a:t>
            </a:r>
            <a:r>
              <a:rPr lang="en-US"/>
              <a:t>with 18 percent was the football game series </a:t>
            </a:r>
            <a:r>
              <a:rPr lang="en-US" b="1"/>
              <a:t>FIFA</a:t>
            </a:r>
            <a:r>
              <a:rPr lang="en-US"/>
              <a:t> by Electronic Arts. </a:t>
            </a:r>
            <a:endParaRPr/>
          </a:p>
          <a:p>
            <a:pPr marL="342900" lvl="0" indent="-170180" algn="just" rtl="0">
              <a:spcBef>
                <a:spcPts val="544"/>
              </a:spcBef>
              <a:spcAft>
                <a:spcPts val="0"/>
              </a:spcAft>
              <a:buClr>
                <a:schemeClr val="dk1"/>
              </a:buClr>
              <a:buSzPct val="100000"/>
              <a:buFont typeface="Noto Sans Symbols"/>
              <a:buNone/>
            </a:pPr>
            <a:endParaRPr/>
          </a:p>
          <a:p>
            <a:pPr marL="342900" lvl="0" indent="-342900" algn="just" rtl="0">
              <a:spcBef>
                <a:spcPts val="544"/>
              </a:spcBef>
              <a:spcAft>
                <a:spcPts val="0"/>
              </a:spcAft>
              <a:buClr>
                <a:schemeClr val="dk1"/>
              </a:buClr>
              <a:buSzPct val="100000"/>
              <a:buFont typeface="Noto Sans Symbols"/>
              <a:buChar char="▪"/>
            </a:pPr>
            <a:r>
              <a:rPr lang="en-US"/>
              <a:t>The game </a:t>
            </a:r>
            <a:r>
              <a:rPr lang="en-US" b="1"/>
              <a:t>Fortnite</a:t>
            </a:r>
            <a:r>
              <a:rPr lang="en-US"/>
              <a:t> by the publisher Epic Games followed </a:t>
            </a:r>
            <a:r>
              <a:rPr lang="en-US" b="1"/>
              <a:t>in third place</a:t>
            </a:r>
            <a:r>
              <a:rPr lang="en-US"/>
              <a:t> with 12 percent.</a:t>
            </a:r>
            <a:endParaRPr/>
          </a:p>
          <a:p>
            <a:pPr marL="342900" lvl="0" indent="-170180" algn="l" rtl="0">
              <a:spcBef>
                <a:spcPts val="544"/>
              </a:spcBef>
              <a:spcAft>
                <a:spcPts val="0"/>
              </a:spcAft>
              <a:buClr>
                <a:schemeClr val="dk1"/>
              </a:buClr>
              <a:buSzPct val="100000"/>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8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25000" lnSpcReduction="20000"/>
          </a:bodyPr>
          <a:lstStyle/>
          <a:p>
            <a:pPr marL="0" lvl="0" indent="0" algn="just" rtl="0">
              <a:spcBef>
                <a:spcPts val="0"/>
              </a:spcBef>
              <a:spcAft>
                <a:spcPts val="0"/>
              </a:spcAft>
              <a:buClr>
                <a:schemeClr val="dk1"/>
              </a:buClr>
              <a:buSzPct val="100000"/>
              <a:buNone/>
            </a:pPr>
            <a:r>
              <a:rPr lang="en-US" sz="5600">
                <a:latin typeface="Times New Roman"/>
                <a:ea typeface="Times New Roman"/>
                <a:cs typeface="Times New Roman"/>
                <a:sym typeface="Times New Roman"/>
              </a:rPr>
              <a:t>In the ranking of the most popular digital games, a few titles have always been at the top for a number of years. </a:t>
            </a:r>
            <a:endParaRPr/>
          </a:p>
          <a:p>
            <a:pPr marL="0" lvl="0" indent="0" algn="just" rtl="0">
              <a:spcBef>
                <a:spcPts val="280"/>
              </a:spcBef>
              <a:spcAft>
                <a:spcPts val="0"/>
              </a:spcAft>
              <a:buClr>
                <a:schemeClr val="dk1"/>
              </a:buClr>
              <a:buSzPct val="100000"/>
              <a:buNone/>
            </a:pPr>
            <a:r>
              <a:rPr lang="en-US" sz="5600">
                <a:latin typeface="Times New Roman"/>
                <a:ea typeface="Times New Roman"/>
                <a:cs typeface="Times New Roman"/>
                <a:sym typeface="Times New Roman"/>
              </a:rPr>
              <a:t> </a:t>
            </a:r>
            <a:endParaRPr/>
          </a:p>
          <a:p>
            <a:pPr marL="342900" lvl="0" indent="-342900" algn="just" rtl="0">
              <a:spcBef>
                <a:spcPts val="280"/>
              </a:spcBef>
              <a:spcAft>
                <a:spcPts val="0"/>
              </a:spcAft>
              <a:buClr>
                <a:schemeClr val="dk1"/>
              </a:buClr>
              <a:buSzPct val="100000"/>
              <a:buFont typeface="Noto Sans Symbols"/>
              <a:buChar char="▪"/>
            </a:pPr>
            <a:r>
              <a:rPr lang="en-US" sz="5600" b="1">
                <a:latin typeface="Times New Roman"/>
                <a:ea typeface="Times New Roman"/>
                <a:cs typeface="Times New Roman"/>
                <a:sym typeface="Times New Roman"/>
              </a:rPr>
              <a:t>FIFA”, “Minecraft” and “Fortnite” most popular games:</a:t>
            </a:r>
            <a:r>
              <a:rPr lang="en-US" sz="5600">
                <a:latin typeface="Times New Roman"/>
                <a:ea typeface="Times New Roman"/>
                <a:cs typeface="Times New Roman"/>
                <a:sym typeface="Times New Roman"/>
              </a:rPr>
              <a:t> For example, when asked about their three favorite games (open-ended question with no specified answer) among young people, “Minecraft” took first place again this year with 19 percent (2021: 19%), followed by “FIFA” with 18 percent (2021 : 12%) and “Fortnite” with 12 percent (2021: 9%). Fourth place is shared by the games “The Sims” (2021: 6%) and “Mario Kart” (2021: 3%), each with seven percent, followed by “GTA – Grand Theft Auto” with six percent (2021: 7%). They are followed by "Hay Day" and "Subway Surfer" with five percent each and "Call of Duty", "Clash of Clans" and "Candy Crush" with four percent each.</a:t>
            </a:r>
            <a:endParaRPr/>
          </a:p>
          <a:p>
            <a:pPr marL="342900" lvl="0" indent="-254000" algn="just" rtl="0">
              <a:spcBef>
                <a:spcPts val="280"/>
              </a:spcBef>
              <a:spcAft>
                <a:spcPts val="0"/>
              </a:spcAft>
              <a:buClr>
                <a:schemeClr val="dk1"/>
              </a:buClr>
              <a:buSzPct val="100000"/>
              <a:buFont typeface="Noto Sans Symbols"/>
              <a:buNone/>
            </a:pPr>
            <a:endParaRPr sz="5600" b="1">
              <a:latin typeface="Times New Roman"/>
              <a:ea typeface="Times New Roman"/>
              <a:cs typeface="Times New Roman"/>
              <a:sym typeface="Times New Roman"/>
            </a:endParaRPr>
          </a:p>
          <a:p>
            <a:pPr marL="342900" lvl="0" indent="-342900" algn="just" rtl="0">
              <a:spcBef>
                <a:spcPts val="280"/>
              </a:spcBef>
              <a:spcAft>
                <a:spcPts val="0"/>
              </a:spcAft>
              <a:buClr>
                <a:schemeClr val="dk1"/>
              </a:buClr>
              <a:buSzPct val="100000"/>
              <a:buFont typeface="Noto Sans Symbols"/>
              <a:buChar char="▪"/>
            </a:pPr>
            <a:r>
              <a:rPr lang="en-US" sz="5600" b="1">
                <a:latin typeface="Times New Roman"/>
                <a:ea typeface="Times New Roman"/>
                <a:cs typeface="Times New Roman"/>
                <a:sym typeface="Times New Roman"/>
              </a:rPr>
              <a:t>Girls and boys show different game preferences: </a:t>
            </a:r>
            <a:r>
              <a:rPr lang="en-US" sz="5600">
                <a:latin typeface="Times New Roman"/>
                <a:ea typeface="Times New Roman"/>
                <a:cs typeface="Times New Roman"/>
                <a:sym typeface="Times New Roman"/>
              </a:rPr>
              <a:t>For example, boys more often name "FIFA" among their favourite games (boys: 29%, girls: 5%) and "Minecraft" (boys: 22%, girls: 14%), "Fortnite" (boys: 16%, girls: 7%), "GTA - Grand Theft Auto" (boys: 9%, girls: 3%) and "Call of Duty" (boys: 7%, girls: 1%) are also more popular with boys. Girls, on the other hand, name "The Sims" (girls: 12 %, boys: 3 %), "Hay Day" (girls: 9 %, boys: 2 %) and "Candy Crush" (girls: 7 %, boys: 1 %) more often. Looking at the different age groups, it can be seen that "Minecraft" is particularly popular with younger people and that enthusiasm for "Fortnite" also declines at the age of 16. "FIFA" is particularly popular among 14- to 15-year-olds.</a:t>
            </a:r>
            <a:endParaRPr/>
          </a:p>
          <a:p>
            <a:pPr marL="342900" lvl="0" indent="-254000" algn="just" rtl="0">
              <a:spcBef>
                <a:spcPts val="280"/>
              </a:spcBef>
              <a:spcAft>
                <a:spcPts val="0"/>
              </a:spcAft>
              <a:buClr>
                <a:schemeClr val="dk1"/>
              </a:buClr>
              <a:buSzPct val="100000"/>
              <a:buFont typeface="Noto Sans Symbols"/>
              <a:buNone/>
            </a:pPr>
            <a:endParaRPr sz="5600">
              <a:latin typeface="Times New Roman"/>
              <a:ea typeface="Times New Roman"/>
              <a:cs typeface="Times New Roman"/>
              <a:sym typeface="Times New Roman"/>
            </a:endParaRPr>
          </a:p>
          <a:p>
            <a:pPr marL="342900" lvl="0" indent="-342900" algn="just" rtl="0">
              <a:spcBef>
                <a:spcPts val="280"/>
              </a:spcBef>
              <a:spcAft>
                <a:spcPts val="0"/>
              </a:spcAft>
              <a:buClr>
                <a:schemeClr val="dk1"/>
              </a:buClr>
              <a:buSzPct val="100000"/>
              <a:buFont typeface="Noto Sans Symbols"/>
              <a:buChar char="▪"/>
            </a:pPr>
            <a:r>
              <a:rPr lang="en-US" sz="5600">
                <a:latin typeface="Times New Roman"/>
                <a:ea typeface="Times New Roman"/>
                <a:cs typeface="Times New Roman"/>
                <a:sym typeface="Times New Roman"/>
              </a:rPr>
              <a:t>They are followed by "Hay Day" and "Subway Surfer" with five percent each and "Call of Duty", "Clash of Clans" and "Candy Crush" with four percent each. Girls and boys show different game preferences. For example, boys more often name "FIFA" among their favourite games (boys: 29%, girls: 5%) and "Minecraft" (boys: 22%, girls: 14%), "Fortnite" (boys: 16%, girls: 7%), "GTA - Grand Theft Auto" (boys: 9%, girls: 3%) and "Call of Duty" (boys: 7%, girls: 1%) are also more popular with boys. Girls, on the other hand, name "The Sims" (girls: 12 %, boys: 3 %), "Hay Day" (girls: 9 %, boys: 2 %) and "Candy Crush" (girls: 7 %, boys: 1 %) more often. Looking at the different age groups, it can be seen that "Minecraft" is particularly popular with younger people and that enthusiasm for "Fortnite" also declines at the age of 16. "FIFA" is particularly popular among 14- to 15-year-olds.</a:t>
            </a:r>
            <a:endParaRPr/>
          </a:p>
          <a:p>
            <a:pPr marL="0" lvl="0" indent="0" algn="just" rtl="0">
              <a:spcBef>
                <a:spcPts val="160"/>
              </a:spcBef>
              <a:spcAft>
                <a:spcPts val="0"/>
              </a:spcAft>
              <a:buClr>
                <a:schemeClr val="dk1"/>
              </a:buClr>
              <a:buSzPct val="100000"/>
              <a:buNone/>
            </a:pPr>
            <a:endParaRPr/>
          </a:p>
        </p:txBody>
      </p:sp>
      <p:sp>
        <p:nvSpPr>
          <p:cNvPr id="833" name="Google Shape;833;p87"/>
          <p:cNvSpPr txBox="1">
            <a:spLocks noGrp="1"/>
          </p:cNvSpPr>
          <p:nvPr>
            <p:ph type="title"/>
          </p:nvPr>
        </p:nvSpPr>
        <p:spPr>
          <a:xfrm>
            <a:off x="457200" y="4462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JIM study 2022 : Digital Games</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8"/>
          <p:cNvSpPr txBox="1">
            <a:spLocks noGrp="1"/>
          </p:cNvSpPr>
          <p:nvPr>
            <p:ph type="body" idx="1"/>
          </p:nvPr>
        </p:nvSpPr>
        <p:spPr>
          <a:xfrm>
            <a:off x="323528" y="692696"/>
            <a:ext cx="8229600" cy="6048672"/>
          </a:xfrm>
          <a:prstGeom prst="rect">
            <a:avLst/>
          </a:prstGeom>
          <a:solidFill>
            <a:srgbClr val="EAF1DD"/>
          </a:solidFill>
          <a:ln>
            <a:noFill/>
          </a:ln>
        </p:spPr>
        <p:txBody>
          <a:bodyPr spcFirstLastPara="1" wrap="square" lIns="91425" tIns="45700" rIns="91425" bIns="45700" anchor="t" anchorCtr="0">
            <a:noAutofit/>
          </a:bodyPr>
          <a:lstStyle/>
          <a:p>
            <a:pPr marL="342900" lvl="0" indent="-228600" algn="just" rtl="0">
              <a:spcBef>
                <a:spcPts val="0"/>
              </a:spcBef>
              <a:spcAft>
                <a:spcPts val="0"/>
              </a:spcAft>
              <a:buClr>
                <a:schemeClr val="dk1"/>
              </a:buClr>
              <a:buSzPts val="1800"/>
              <a:buFont typeface="Noto Sans Symbols"/>
              <a:buNone/>
            </a:pPr>
            <a:endParaRPr sz="1800" b="1">
              <a:solidFill>
                <a:srgbClr val="002060"/>
              </a:solidFill>
            </a:endParaRPr>
          </a:p>
          <a:p>
            <a:pPr marL="342900" lvl="0" indent="-342900" algn="just" rtl="0">
              <a:spcBef>
                <a:spcPts val="360"/>
              </a:spcBef>
              <a:spcAft>
                <a:spcPts val="0"/>
              </a:spcAft>
              <a:buClr>
                <a:srgbClr val="002060"/>
              </a:buClr>
              <a:buSzPts val="1800"/>
              <a:buFont typeface="Noto Sans Symbols"/>
              <a:buChar char="▪"/>
            </a:pPr>
            <a:r>
              <a:rPr lang="en-US" sz="1800" b="1">
                <a:solidFill>
                  <a:srgbClr val="002060"/>
                </a:solidFill>
              </a:rPr>
              <a:t>The everyday life of young people has been strongly influenced by crisis experiences in recent years. Since 2020, the Corona Pandemic has changed leisure and media activities. It is only this year that circumstances are approaching those before the pandemic began again. This is also reflected in the leisure activities of twelve to 19-year-olds. For example, young people are again meeting more with friends and attending sporting events. Daily internet use in leisure time in 2022 is also back at the level of before the pandemic, with an average of 204 minutes.</a:t>
            </a:r>
            <a:endParaRPr/>
          </a:p>
          <a:p>
            <a:pPr marL="342900" lvl="0" indent="-228600" algn="just" rtl="0">
              <a:spcBef>
                <a:spcPts val="360"/>
              </a:spcBef>
              <a:spcAft>
                <a:spcPts val="0"/>
              </a:spcAft>
              <a:buClr>
                <a:schemeClr val="dk1"/>
              </a:buClr>
              <a:buSzPts val="1800"/>
              <a:buFont typeface="Noto Sans Symbols"/>
              <a:buNone/>
            </a:pPr>
            <a:endParaRPr sz="1800" b="1">
              <a:solidFill>
                <a:srgbClr val="002060"/>
              </a:solidFill>
            </a:endParaRPr>
          </a:p>
          <a:p>
            <a:pPr marL="342900" lvl="0" indent="-342900" algn="just" rtl="0">
              <a:spcBef>
                <a:spcPts val="360"/>
              </a:spcBef>
              <a:spcAft>
                <a:spcPts val="0"/>
              </a:spcAft>
              <a:buClr>
                <a:srgbClr val="002060"/>
              </a:buClr>
              <a:buSzPts val="1800"/>
              <a:buFont typeface="Noto Sans Symbols"/>
              <a:buChar char="▪"/>
            </a:pPr>
            <a:r>
              <a:rPr lang="en-US" sz="1800" b="1">
                <a:solidFill>
                  <a:srgbClr val="002060"/>
                </a:solidFill>
              </a:rPr>
              <a:t>In some areas, however, a stabilization of increased media use can also be seen. For example, the average time young people spend playing digital games every day is 109 minutes, the same as the previous year and significantly higher than in 2019.</a:t>
            </a:r>
            <a:endParaRPr/>
          </a:p>
          <a:p>
            <a:pPr marL="342900" lvl="0" indent="-228600" algn="just" rtl="0">
              <a:spcBef>
                <a:spcPts val="360"/>
              </a:spcBef>
              <a:spcAft>
                <a:spcPts val="0"/>
              </a:spcAft>
              <a:buClr>
                <a:schemeClr val="dk1"/>
              </a:buClr>
              <a:buSzPts val="1800"/>
              <a:buFont typeface="Noto Sans Symbols"/>
              <a:buNone/>
            </a:pPr>
            <a:endParaRPr sz="1800" b="1">
              <a:solidFill>
                <a:srgbClr val="002060"/>
              </a:solidFill>
            </a:endParaRPr>
          </a:p>
          <a:p>
            <a:pPr marL="342900" lvl="0" indent="-342900" algn="just" rtl="0">
              <a:spcBef>
                <a:spcPts val="360"/>
              </a:spcBef>
              <a:spcAft>
                <a:spcPts val="0"/>
              </a:spcAft>
              <a:buClr>
                <a:srgbClr val="002060"/>
              </a:buClr>
              <a:buSzPts val="1800"/>
              <a:buChar char="•"/>
            </a:pPr>
            <a:r>
              <a:rPr lang="en-US" sz="1800" b="1">
                <a:solidFill>
                  <a:srgbClr val="002060"/>
                </a:solidFill>
              </a:rPr>
              <a:t>Overall, the results of the JIM Study 2022 show a return to the situation before the pandemic began in many areas. In other areas such as digital games, however, a steady development can be observed. The average time that young people play digitally every day is 109 minutes, at the same level as in the previous year (2021: 110 minutes) and well above the value of 2019 (81 minutes).</a:t>
            </a:r>
            <a:endParaRPr/>
          </a:p>
          <a:p>
            <a:pPr marL="342900" lvl="0" indent="-228600" algn="just" rtl="0">
              <a:spcBef>
                <a:spcPts val="360"/>
              </a:spcBef>
              <a:spcAft>
                <a:spcPts val="0"/>
              </a:spcAft>
              <a:buClr>
                <a:schemeClr val="dk1"/>
              </a:buClr>
              <a:buSzPts val="1800"/>
              <a:buNone/>
            </a:pPr>
            <a:endParaRPr sz="1800">
              <a:solidFill>
                <a:srgbClr val="002060"/>
              </a:solidFill>
            </a:endParaRPr>
          </a:p>
          <a:p>
            <a:pPr marL="342900" lvl="0" indent="-228600" algn="just" rtl="0">
              <a:spcBef>
                <a:spcPts val="360"/>
              </a:spcBef>
              <a:spcAft>
                <a:spcPts val="0"/>
              </a:spcAft>
              <a:buClr>
                <a:schemeClr val="dk1"/>
              </a:buClr>
              <a:buSzPts val="1800"/>
              <a:buFont typeface="Noto Sans Symbols"/>
              <a:buNone/>
            </a:pPr>
            <a:endParaRPr sz="1800">
              <a:solidFill>
                <a:srgbClr val="002060"/>
              </a:solidFill>
            </a:endParaRPr>
          </a:p>
        </p:txBody>
      </p:sp>
      <p:sp>
        <p:nvSpPr>
          <p:cNvPr id="839" name="Google Shape;839;p88"/>
          <p:cNvSpPr txBox="1"/>
          <p:nvPr/>
        </p:nvSpPr>
        <p:spPr>
          <a:xfrm>
            <a:off x="539552" y="-31541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200"/>
              <a:buFont typeface="Calibri"/>
              <a:buNone/>
            </a:pPr>
            <a:endParaRPr sz="3200" b="1">
              <a:solidFill>
                <a:srgbClr val="C00000"/>
              </a:solidFill>
              <a:latin typeface="Calibri"/>
              <a:ea typeface="Calibri"/>
              <a:cs typeface="Calibri"/>
              <a:sym typeface="Calibri"/>
            </a:endParaRPr>
          </a:p>
        </p:txBody>
      </p:sp>
      <p:sp>
        <p:nvSpPr>
          <p:cNvPr id="840" name="Google Shape;840;p88"/>
          <p:cNvSpPr txBox="1">
            <a:spLocks noGrp="1"/>
          </p:cNvSpPr>
          <p:nvPr>
            <p:ph type="title"/>
          </p:nvPr>
        </p:nvSpPr>
        <p:spPr>
          <a:xfrm>
            <a:off x="-108520" y="-99392"/>
            <a:ext cx="925252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Results: JIM (Jugend, Information, Medien )-Study 2022</a:t>
            </a:r>
            <a:endParaRPr sz="2800" b="1">
              <a:solidFill>
                <a:srgbClr val="C0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89"/>
          <p:cNvSpPr txBox="1">
            <a:spLocks noGrp="1"/>
          </p:cNvSpPr>
          <p:nvPr>
            <p:ph type="title"/>
          </p:nvPr>
        </p:nvSpPr>
        <p:spPr>
          <a:xfrm>
            <a:off x="-108520" y="-27384"/>
            <a:ext cx="9289032" cy="6480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200"/>
              <a:buFont typeface="Calibri"/>
              <a:buNone/>
            </a:pPr>
            <a:r>
              <a:rPr lang="en-US" sz="3200" b="1">
                <a:solidFill>
                  <a:srgbClr val="C00000"/>
                </a:solidFill>
              </a:rPr>
              <a:t>KIM (Childhood, Internet, Media)- STUDY 2020 </a:t>
            </a:r>
            <a:r>
              <a:rPr lang="en-US" sz="1800" b="1"/>
              <a:t>[24]</a:t>
            </a:r>
            <a:endParaRPr sz="3200" b="1"/>
          </a:p>
        </p:txBody>
      </p:sp>
      <p:sp>
        <p:nvSpPr>
          <p:cNvPr id="847" name="Google Shape;847;p89"/>
          <p:cNvSpPr txBox="1">
            <a:spLocks noGrp="1"/>
          </p:cNvSpPr>
          <p:nvPr>
            <p:ph type="body" idx="1"/>
          </p:nvPr>
        </p:nvSpPr>
        <p:spPr>
          <a:xfrm>
            <a:off x="97160" y="548680"/>
            <a:ext cx="4546848" cy="6120680"/>
          </a:xfrm>
          <a:prstGeom prst="rect">
            <a:avLst/>
          </a:prstGeom>
          <a:solidFill>
            <a:srgbClr val="FDE9D8"/>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800"/>
              <a:buFont typeface="Noto Sans Symbols"/>
              <a:buChar char="▪"/>
            </a:pPr>
            <a:r>
              <a:rPr lang="en-US" sz="1800" b="1"/>
              <a:t>KIM study provides information on the media handling of 6 to 13 year olds as a representative basic study.</a:t>
            </a:r>
            <a:endParaRPr/>
          </a:p>
          <a:p>
            <a:pPr marL="0" lvl="0" indent="0" algn="just" rtl="0">
              <a:spcBef>
                <a:spcPts val="360"/>
              </a:spcBef>
              <a:spcAft>
                <a:spcPts val="0"/>
              </a:spcAft>
              <a:buClr>
                <a:schemeClr val="dk1"/>
              </a:buClr>
              <a:buSzPts val="1800"/>
              <a:buNone/>
            </a:pPr>
            <a:endParaRPr sz="1800"/>
          </a:p>
          <a:p>
            <a:pPr marL="342900" lvl="0" indent="-342900" algn="just" rtl="0">
              <a:spcBef>
                <a:spcPts val="360"/>
              </a:spcBef>
              <a:spcAft>
                <a:spcPts val="0"/>
              </a:spcAft>
              <a:buClr>
                <a:schemeClr val="dk1"/>
              </a:buClr>
              <a:buSzPts val="1800"/>
              <a:buFont typeface="Noto Sans Symbols"/>
              <a:buChar char="▪"/>
            </a:pPr>
            <a:r>
              <a:rPr lang="en-US" sz="1800" b="1"/>
              <a:t>Since 1999, </a:t>
            </a:r>
            <a:r>
              <a:rPr lang="en-US" sz="1800"/>
              <a:t>the Media Education Research Association Southwest (mpfs) has regularly carried out a basic study on the importance of media in everyday life for children (</a:t>
            </a:r>
            <a:r>
              <a:rPr lang="en-US" sz="1800" b="1"/>
              <a:t>6 to 13 years old</a:t>
            </a:r>
            <a:r>
              <a:rPr lang="en-US" sz="1800"/>
              <a:t>). </a:t>
            </a:r>
            <a:r>
              <a:rPr lang="en-US" sz="1800" b="1"/>
              <a:t>It is the "little sister" of the JIM study, </a:t>
            </a:r>
            <a:r>
              <a:rPr lang="en-US" sz="1800"/>
              <a:t>which examines the media use and acquisition of </a:t>
            </a:r>
            <a:r>
              <a:rPr lang="en-US" sz="1800" b="1"/>
              <a:t>12 to 19-year-olds </a:t>
            </a:r>
            <a:r>
              <a:rPr lang="en-US" sz="1800"/>
              <a:t>every year. While the JIM study is published annually, the KIM study is published every two years.</a:t>
            </a:r>
            <a:endParaRPr/>
          </a:p>
          <a:p>
            <a:pPr marL="342900" lvl="0" indent="-228600" algn="just" rtl="0">
              <a:spcBef>
                <a:spcPts val="360"/>
              </a:spcBef>
              <a:spcAft>
                <a:spcPts val="0"/>
              </a:spcAft>
              <a:buClr>
                <a:schemeClr val="dk1"/>
              </a:buClr>
              <a:buSzPts val="1800"/>
              <a:buFont typeface="Noto Sans Symbols"/>
              <a:buNone/>
            </a:pPr>
            <a:endParaRPr sz="1800"/>
          </a:p>
          <a:p>
            <a:pPr marL="342900" lvl="0" indent="-342900" algn="just" rtl="0">
              <a:spcBef>
                <a:spcPts val="360"/>
              </a:spcBef>
              <a:spcAft>
                <a:spcPts val="0"/>
              </a:spcAft>
              <a:buClr>
                <a:schemeClr val="dk1"/>
              </a:buClr>
              <a:buSzPts val="1800"/>
              <a:buFont typeface="Noto Sans Symbols"/>
              <a:buChar char="▪"/>
            </a:pPr>
            <a:r>
              <a:rPr lang="en-US" sz="1800"/>
              <a:t>The KIM study is also designed as a long-term project in order to be able to adequately depict the constantly changing framework conditions of the media offering and the associated changes.</a:t>
            </a:r>
            <a:endParaRPr/>
          </a:p>
          <a:p>
            <a:pPr marL="0" lvl="0" indent="0" algn="just" rtl="0">
              <a:spcBef>
                <a:spcPts val="360"/>
              </a:spcBef>
              <a:spcAft>
                <a:spcPts val="0"/>
              </a:spcAft>
              <a:buClr>
                <a:schemeClr val="dk1"/>
              </a:buClr>
              <a:buSzPts val="1800"/>
              <a:buNone/>
            </a:pPr>
            <a:endParaRPr sz="1800"/>
          </a:p>
        </p:txBody>
      </p:sp>
      <p:pic>
        <p:nvPicPr>
          <p:cNvPr id="848" name="Google Shape;848;p89"/>
          <p:cNvPicPr preferRelativeResize="0"/>
          <p:nvPr/>
        </p:nvPicPr>
        <p:blipFill rotWithShape="1">
          <a:blip r:embed="rId3">
            <a:alphaModFix/>
          </a:blip>
          <a:srcRect/>
          <a:stretch/>
        </p:blipFill>
        <p:spPr>
          <a:xfrm>
            <a:off x="4860032" y="908720"/>
            <a:ext cx="4199204" cy="59492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467544" y="-30628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 Video Game Addiction</a:t>
            </a:r>
            <a:endParaRPr/>
          </a:p>
        </p:txBody>
      </p:sp>
      <p:sp>
        <p:nvSpPr>
          <p:cNvPr id="165" name="Google Shape;165;p9"/>
          <p:cNvSpPr/>
          <p:nvPr/>
        </p:nvSpPr>
        <p:spPr>
          <a:xfrm>
            <a:off x="35496" y="908720"/>
            <a:ext cx="4032448" cy="590931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Video game addiction (Internet Gaming Disorder) is characterized by severely reduced control over gaming habits, resulting in negative impacts on daily functioning, including personal, social, educational and occupational responsibilities. While millions of people play video games, only a small percentage develop video game addiction.</a:t>
            </a:r>
            <a:endParaRPr sz="1800" b="0" i="0" u="none" strike="noStrike" cap="none">
              <a:solidFill>
                <a:srgbClr val="000000"/>
              </a:solidFill>
              <a:latin typeface="Calibri"/>
              <a:ea typeface="Calibri"/>
              <a:cs typeface="Calibri"/>
              <a:sym typeface="Calibri"/>
            </a:endParaRPr>
          </a:p>
          <a:p>
            <a:pPr marL="342900" marR="0" lvl="0" indent="-228600" algn="just" rtl="0">
              <a:spcBef>
                <a:spcPts val="360"/>
              </a:spcBef>
              <a:spcAft>
                <a:spcPts val="0"/>
              </a:spcAft>
              <a:buClr>
                <a:schemeClr val="dk1"/>
              </a:buClr>
              <a:buSzPts val="1800"/>
              <a:buFont typeface="Noto Sans Symbols"/>
              <a:buNone/>
            </a:pPr>
            <a:endParaRPr sz="1800" b="0" i="0" u="none" strike="noStrike" cap="none">
              <a:solidFill>
                <a:srgbClr val="000000"/>
              </a:solidFill>
              <a:latin typeface="Calibri"/>
              <a:ea typeface="Calibri"/>
              <a:cs typeface="Calibri"/>
              <a:sym typeface="Calibri"/>
            </a:endParaRPr>
          </a:p>
          <a:p>
            <a:pPr marL="342900" marR="0" lvl="0" indent="-342900" algn="just" rtl="0">
              <a:spcBef>
                <a:spcPts val="36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Gaming addiction has effectively emerged mainly due to psychological reasons such as frustration, dissatisfaction, lack of self-esteem, loss of personality control and development of antisocial behaviour.</a:t>
            </a:r>
            <a:endParaRPr/>
          </a:p>
          <a:p>
            <a:pPr marL="342900" marR="0" lvl="0" indent="-228600" algn="just" rtl="0">
              <a:spcBef>
                <a:spcPts val="360"/>
              </a:spcBef>
              <a:spcAft>
                <a:spcPts val="0"/>
              </a:spcAft>
              <a:buClr>
                <a:schemeClr val="dk1"/>
              </a:buClr>
              <a:buSzPts val="1800"/>
              <a:buFont typeface="Noto Sans Symbols"/>
              <a:buNone/>
            </a:pPr>
            <a:endParaRPr sz="1800" b="0" i="0" u="none" strike="noStrike" cap="none">
              <a:solidFill>
                <a:srgbClr val="000000"/>
              </a:solidFill>
              <a:latin typeface="Calibri"/>
              <a:ea typeface="Calibri"/>
              <a:cs typeface="Calibri"/>
              <a:sym typeface="Calibri"/>
            </a:endParaRPr>
          </a:p>
          <a:p>
            <a:pPr marL="342900" marR="0" lvl="0" indent="-228600" algn="just" rtl="0">
              <a:spcBef>
                <a:spcPts val="360"/>
              </a:spcBef>
              <a:spcAft>
                <a:spcPts val="0"/>
              </a:spcAft>
              <a:buClr>
                <a:schemeClr val="dk1"/>
              </a:buClr>
              <a:buSzPts val="1800"/>
              <a:buFont typeface="Noto Sans Symbols"/>
              <a:buNone/>
            </a:pPr>
            <a:endParaRPr sz="1800" b="0" i="0" u="none" strike="noStrike" cap="none">
              <a:solidFill>
                <a:srgbClr val="000000"/>
              </a:solidFill>
              <a:latin typeface="Calibri"/>
              <a:ea typeface="Calibri"/>
              <a:cs typeface="Calibri"/>
              <a:sym typeface="Calibri"/>
            </a:endParaRPr>
          </a:p>
          <a:p>
            <a:pPr marL="342900" marR="0" lvl="0" indent="-228600" algn="just" rtl="0">
              <a:spcBef>
                <a:spcPts val="360"/>
              </a:spcBef>
              <a:spcAft>
                <a:spcPts val="0"/>
              </a:spcAft>
              <a:buClr>
                <a:schemeClr val="dk1"/>
              </a:buClr>
              <a:buSzPts val="1800"/>
              <a:buFont typeface="Noto Sans Symbols"/>
              <a:buNone/>
            </a:pPr>
            <a:endParaRPr sz="1800" b="0" i="0" u="none" strike="noStrike" cap="none">
              <a:solidFill>
                <a:srgbClr val="000000"/>
              </a:solidFill>
              <a:latin typeface="Calibri"/>
              <a:ea typeface="Calibri"/>
              <a:cs typeface="Calibri"/>
              <a:sym typeface="Calibri"/>
            </a:endParaRPr>
          </a:p>
        </p:txBody>
      </p:sp>
      <p:pic>
        <p:nvPicPr>
          <p:cNvPr id="166" name="Google Shape;166;p9"/>
          <p:cNvPicPr preferRelativeResize="0"/>
          <p:nvPr/>
        </p:nvPicPr>
        <p:blipFill rotWithShape="1">
          <a:blip r:embed="rId3">
            <a:alphaModFix/>
          </a:blip>
          <a:srcRect b="7197"/>
          <a:stretch/>
        </p:blipFill>
        <p:spPr>
          <a:xfrm>
            <a:off x="4139952" y="1628800"/>
            <a:ext cx="4876800" cy="3793174"/>
          </a:xfrm>
          <a:prstGeom prst="rect">
            <a:avLst/>
          </a:prstGeom>
          <a:noFill/>
          <a:ln>
            <a:noFill/>
          </a:ln>
        </p:spPr>
      </p:pic>
      <p:pic>
        <p:nvPicPr>
          <p:cNvPr id="167" name="Google Shape;167;p9"/>
          <p:cNvPicPr preferRelativeResize="0"/>
          <p:nvPr/>
        </p:nvPicPr>
        <p:blipFill rotWithShape="1">
          <a:blip r:embed="rId4">
            <a:alphaModFix/>
          </a:blip>
          <a:srcRect/>
          <a:stretch/>
        </p:blipFill>
        <p:spPr>
          <a:xfrm>
            <a:off x="5847455" y="4200399"/>
            <a:ext cx="2252937" cy="225293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90"/>
          <p:cNvSpPr txBox="1">
            <a:spLocks noGrp="1"/>
          </p:cNvSpPr>
          <p:nvPr>
            <p:ph type="title"/>
          </p:nvPr>
        </p:nvSpPr>
        <p:spPr>
          <a:xfrm>
            <a:off x="0" y="-27384"/>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600"/>
              <a:buFont typeface="Calibri"/>
              <a:buNone/>
            </a:pPr>
            <a:r>
              <a:rPr lang="en-US" sz="3600" b="1">
                <a:solidFill>
                  <a:srgbClr val="C00000"/>
                </a:solidFill>
              </a:rPr>
              <a:t>KIM (Childhood, internet, media) study 2020</a:t>
            </a:r>
            <a:endParaRPr sz="3600">
              <a:solidFill>
                <a:srgbClr val="C00000"/>
              </a:solidFill>
            </a:endParaRPr>
          </a:p>
        </p:txBody>
      </p:sp>
      <p:sp>
        <p:nvSpPr>
          <p:cNvPr id="854" name="Google Shape;854;p90"/>
          <p:cNvSpPr txBox="1">
            <a:spLocks noGrp="1"/>
          </p:cNvSpPr>
          <p:nvPr>
            <p:ph type="body" idx="1"/>
          </p:nvPr>
        </p:nvSpPr>
        <p:spPr>
          <a:xfrm>
            <a:off x="457200" y="1268760"/>
            <a:ext cx="8229600" cy="4525963"/>
          </a:xfrm>
          <a:prstGeom prst="rect">
            <a:avLst/>
          </a:prstGeom>
          <a:solidFill>
            <a:srgbClr val="DAE5F1"/>
          </a:solidFill>
          <a:ln>
            <a:noFill/>
          </a:ln>
        </p:spPr>
        <p:txBody>
          <a:bodyPr spcFirstLastPara="1" wrap="square" lIns="91425" tIns="45700" rIns="91425" bIns="45700" anchor="t" anchorCtr="0">
            <a:normAutofit fontScale="62500" lnSpcReduction="20000"/>
          </a:bodyPr>
          <a:lstStyle/>
          <a:p>
            <a:pPr marL="342900" lvl="0" indent="-342900" algn="just" rtl="0">
              <a:spcBef>
                <a:spcPts val="0"/>
              </a:spcBef>
              <a:spcAft>
                <a:spcPts val="0"/>
              </a:spcAft>
              <a:buClr>
                <a:schemeClr val="dk1"/>
              </a:buClr>
              <a:buSzPct val="100000"/>
              <a:buFont typeface="Noto Sans Symbols"/>
              <a:buChar char="▪"/>
            </a:pPr>
            <a:r>
              <a:rPr lang="en-US"/>
              <a:t>The author of the studies is the Media Education Research Association Southwest (mpfs), a cooperation project of the State Office for Communication Baden-Württemberg and the Media Authority Rhineland-Pfalz in cooperation with the Südwestrundfunk. Since 1999, the Media Education Research Association Southwest has been conducting a baseline study on the importance of media in everyday life for children (6 to 13 years old). </a:t>
            </a:r>
            <a:endParaRPr/>
          </a:p>
          <a:p>
            <a:pPr marL="0" lvl="0" indent="0" algn="just" rtl="0">
              <a:spcBef>
                <a:spcPts val="448"/>
              </a:spcBef>
              <a:spcAft>
                <a:spcPts val="0"/>
              </a:spcAft>
              <a:buClr>
                <a:schemeClr val="dk1"/>
              </a:buClr>
              <a:buSzPct val="100000"/>
              <a:buNone/>
            </a:pPr>
            <a:endParaRPr/>
          </a:p>
          <a:p>
            <a:pPr marL="342900" lvl="0" indent="-342900" algn="just" rtl="0">
              <a:spcBef>
                <a:spcPts val="448"/>
              </a:spcBef>
              <a:spcAft>
                <a:spcPts val="0"/>
              </a:spcAft>
              <a:buClr>
                <a:schemeClr val="dk1"/>
              </a:buClr>
              <a:buSzPct val="100000"/>
              <a:buFont typeface="Noto Sans Symbols"/>
              <a:buChar char="▪"/>
            </a:pPr>
            <a:r>
              <a:rPr lang="en-US" b="1"/>
              <a:t>As part of the KIM study, around 1,200 children are questioned orally and personally as well as their main educator in writing.</a:t>
            </a:r>
            <a:endParaRPr/>
          </a:p>
          <a:p>
            <a:pPr marL="342900" lvl="0" indent="-200660" algn="just" rtl="0">
              <a:spcBef>
                <a:spcPts val="448"/>
              </a:spcBef>
              <a:spcAft>
                <a:spcPts val="0"/>
              </a:spcAft>
              <a:buClr>
                <a:schemeClr val="dk1"/>
              </a:buClr>
              <a:buSzPct val="100000"/>
              <a:buFont typeface="Noto Sans Symbols"/>
              <a:buNone/>
            </a:pPr>
            <a:endParaRPr b="1"/>
          </a:p>
          <a:p>
            <a:pPr marL="342900" lvl="0" indent="-342900" algn="just" rtl="0">
              <a:spcBef>
                <a:spcPts val="448"/>
              </a:spcBef>
              <a:spcAft>
                <a:spcPts val="0"/>
              </a:spcAft>
              <a:buClr>
                <a:schemeClr val="dk1"/>
              </a:buClr>
              <a:buSzPct val="100000"/>
              <a:buFont typeface="Noto Sans Symbols"/>
              <a:buChar char="▪"/>
            </a:pPr>
            <a:r>
              <a:rPr lang="en-US" b="1"/>
              <a:t>While boys more often indicate sport as their preferred leisure activity (boys: 30 %, girls: 16 %) and are more interested in digital games (boys: 31 %, girls: 9 %), girls are more interested in social and creative activities.</a:t>
            </a:r>
            <a:endParaRPr/>
          </a:p>
          <a:p>
            <a:pPr marL="342900" lvl="0" indent="-200660" algn="just" rtl="0">
              <a:spcBef>
                <a:spcPts val="448"/>
              </a:spcBef>
              <a:spcAft>
                <a:spcPts val="0"/>
              </a:spcAft>
              <a:buClr>
                <a:schemeClr val="dk1"/>
              </a:buClr>
              <a:buSzPct val="100000"/>
              <a:buFont typeface="Noto Sans Symbols"/>
              <a:buNone/>
            </a:pPr>
            <a:endParaRPr/>
          </a:p>
          <a:p>
            <a:pPr marL="342900" lvl="0" indent="-200660" algn="just" rtl="0">
              <a:spcBef>
                <a:spcPts val="448"/>
              </a:spcBef>
              <a:spcAft>
                <a:spcPts val="0"/>
              </a:spcAft>
              <a:buClr>
                <a:schemeClr val="dk1"/>
              </a:buClr>
              <a:buSzPct val="100000"/>
              <a:buFont typeface="Noto Sans Symbols"/>
              <a:buNone/>
            </a:pPr>
            <a:endParaRPr/>
          </a:p>
          <a:p>
            <a:pPr marL="342900" lvl="0" indent="-200660" algn="just" rtl="0">
              <a:spcBef>
                <a:spcPts val="448"/>
              </a:spcBef>
              <a:spcAft>
                <a:spcPts val="0"/>
              </a:spcAft>
              <a:buClr>
                <a:schemeClr val="dk1"/>
              </a:buClr>
              <a:buSzPct val="100000"/>
              <a:buFont typeface="Noto Sans Symbols"/>
              <a:buNone/>
            </a:pPr>
            <a:endParaRPr/>
          </a:p>
          <a:p>
            <a:pPr marL="342900" lvl="0" indent="-200660" algn="just" rtl="0">
              <a:spcBef>
                <a:spcPts val="448"/>
              </a:spcBef>
              <a:spcAft>
                <a:spcPts val="0"/>
              </a:spcAft>
              <a:buClr>
                <a:schemeClr val="dk1"/>
              </a:buClr>
              <a:buSzPct val="100000"/>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91"/>
          <p:cNvSpPr txBox="1">
            <a:spLocks noGrp="1"/>
          </p:cNvSpPr>
          <p:nvPr>
            <p:ph type="title"/>
          </p:nvPr>
        </p:nvSpPr>
        <p:spPr>
          <a:xfrm>
            <a:off x="0" y="-27384"/>
            <a:ext cx="9180512" cy="11430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rgbClr val="C00000"/>
              </a:buClr>
              <a:buSzPts val="2400"/>
              <a:buFont typeface="Calibri"/>
              <a:buNone/>
            </a:pPr>
            <a:r>
              <a:rPr lang="en-US" sz="2400" b="1">
                <a:solidFill>
                  <a:srgbClr val="C00000"/>
                </a:solidFill>
              </a:rPr>
              <a:t>KIM study 2020: Use of games  computer/console/tablet/smartphones games  (in %)</a:t>
            </a:r>
            <a:endParaRPr sz="2400">
              <a:solidFill>
                <a:srgbClr val="C00000"/>
              </a:solidFill>
            </a:endParaRPr>
          </a:p>
        </p:txBody>
      </p:sp>
      <p:sp>
        <p:nvSpPr>
          <p:cNvPr id="860" name="Google Shape;860;p91"/>
          <p:cNvSpPr txBox="1">
            <a:spLocks noGrp="1"/>
          </p:cNvSpPr>
          <p:nvPr>
            <p:ph type="body" idx="1"/>
          </p:nvPr>
        </p:nvSpPr>
        <p:spPr>
          <a:xfrm>
            <a:off x="5645622" y="620688"/>
            <a:ext cx="3462882" cy="6192688"/>
          </a:xfrm>
          <a:prstGeom prst="rect">
            <a:avLst/>
          </a:prstGeom>
          <a:solidFill>
            <a:srgbClr val="DAE5F1"/>
          </a:solidFill>
          <a:ln>
            <a:noFill/>
          </a:ln>
        </p:spPr>
        <p:txBody>
          <a:bodyPr spcFirstLastPara="1" wrap="square" lIns="91425" tIns="45700" rIns="91425" bIns="45700" anchor="t" anchorCtr="0">
            <a:noAutofit/>
          </a:bodyPr>
          <a:lstStyle/>
          <a:p>
            <a:pPr marL="342900" lvl="0" indent="-228600" algn="just" rtl="0">
              <a:spcBef>
                <a:spcPts val="0"/>
              </a:spcBef>
              <a:spcAft>
                <a:spcPts val="0"/>
              </a:spcAft>
              <a:buClr>
                <a:schemeClr val="dk1"/>
              </a:buClr>
              <a:buSzPts val="1800"/>
              <a:buNone/>
            </a:pPr>
            <a:endParaRPr sz="1800" b="1"/>
          </a:p>
          <a:p>
            <a:pPr marL="342900" lvl="0" indent="-342900" algn="just" rtl="0">
              <a:spcBef>
                <a:spcPts val="360"/>
              </a:spcBef>
              <a:spcAft>
                <a:spcPts val="0"/>
              </a:spcAft>
              <a:buClr>
                <a:schemeClr val="dk1"/>
              </a:buClr>
              <a:buSzPts val="1800"/>
              <a:buChar char="•"/>
            </a:pPr>
            <a:r>
              <a:rPr lang="en-US" sz="1800" b="1"/>
              <a:t>Considering all game options on computer/console/tablet and smartphones, </a:t>
            </a:r>
            <a:r>
              <a:rPr lang="en-US" sz="1800" b="1">
                <a:solidFill>
                  <a:srgbClr val="C00000"/>
                </a:solidFill>
              </a:rPr>
              <a:t>60 percent of the six to 13-year-olds regularly play digital games.</a:t>
            </a:r>
            <a:r>
              <a:rPr lang="en-US" sz="1800">
                <a:solidFill>
                  <a:srgbClr val="C00000"/>
                </a:solidFill>
              </a:rPr>
              <a:t> </a:t>
            </a:r>
            <a:r>
              <a:rPr lang="en-US" sz="1800" b="1">
                <a:solidFill>
                  <a:srgbClr val="76923C"/>
                </a:solidFill>
              </a:rPr>
              <a:t>Fifteen per cent of the children play at least rarely and only about a quarter say they never play digital games (26 %). </a:t>
            </a:r>
            <a:endParaRPr sz="1800" b="1">
              <a:solidFill>
                <a:srgbClr val="76923C"/>
              </a:solidFill>
            </a:endParaRPr>
          </a:p>
          <a:p>
            <a:pPr marL="342900" lvl="0" indent="-228600" algn="just" rtl="0">
              <a:spcBef>
                <a:spcPts val="360"/>
              </a:spcBef>
              <a:spcAft>
                <a:spcPts val="0"/>
              </a:spcAft>
              <a:buClr>
                <a:schemeClr val="dk1"/>
              </a:buClr>
              <a:buSzPts val="1800"/>
              <a:buNone/>
            </a:pPr>
            <a:endParaRPr sz="1800"/>
          </a:p>
          <a:p>
            <a:pPr marL="342900" lvl="0" indent="-342900" algn="just" rtl="0">
              <a:spcBef>
                <a:spcPts val="360"/>
              </a:spcBef>
              <a:spcAft>
                <a:spcPts val="0"/>
              </a:spcAft>
              <a:buClr>
                <a:schemeClr val="dk1"/>
              </a:buClr>
              <a:buSzPts val="1800"/>
              <a:buChar char="•"/>
            </a:pPr>
            <a:r>
              <a:rPr lang="en-US" sz="1800" b="1"/>
              <a:t>The use of digital games increases significantly over the course of age. </a:t>
            </a:r>
            <a:r>
              <a:rPr lang="en-US" sz="1800" b="1">
                <a:solidFill>
                  <a:srgbClr val="953734"/>
                </a:solidFill>
              </a:rPr>
              <a:t>For example, 36 percent of six- to seven-year-olds play games regularly, i.e. at least once a week, while the figure for twelve- to 13-year-olds is 75 percent. Boys play significantly more often on a daily basis than girls (boys: 32 %, girls: 16 %).</a:t>
            </a:r>
            <a:endParaRPr/>
          </a:p>
        </p:txBody>
      </p:sp>
      <p:pic>
        <p:nvPicPr>
          <p:cNvPr id="861" name="Google Shape;861;p91"/>
          <p:cNvPicPr preferRelativeResize="0"/>
          <p:nvPr/>
        </p:nvPicPr>
        <p:blipFill rotWithShape="1">
          <a:blip r:embed="rId3">
            <a:alphaModFix/>
          </a:blip>
          <a:srcRect/>
          <a:stretch/>
        </p:blipFill>
        <p:spPr>
          <a:xfrm>
            <a:off x="33874" y="1412776"/>
            <a:ext cx="5539740" cy="36417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92"/>
          <p:cNvSpPr txBox="1">
            <a:spLocks noGrp="1"/>
          </p:cNvSpPr>
          <p:nvPr>
            <p:ph type="title"/>
          </p:nvPr>
        </p:nvSpPr>
        <p:spPr>
          <a:xfrm>
            <a:off x="-36512" y="-99392"/>
            <a:ext cx="8964488" cy="6480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KIM study 2020: Comparison of digital forms of gaming</a:t>
            </a:r>
            <a:endParaRPr sz="2800">
              <a:solidFill>
                <a:srgbClr val="C00000"/>
              </a:solidFill>
            </a:endParaRPr>
          </a:p>
        </p:txBody>
      </p:sp>
      <p:sp>
        <p:nvSpPr>
          <p:cNvPr id="867" name="Google Shape;867;p92"/>
          <p:cNvSpPr txBox="1">
            <a:spLocks noGrp="1"/>
          </p:cNvSpPr>
          <p:nvPr>
            <p:ph type="body" idx="1"/>
          </p:nvPr>
        </p:nvSpPr>
        <p:spPr>
          <a:xfrm>
            <a:off x="6012160" y="836712"/>
            <a:ext cx="3092450" cy="5760640"/>
          </a:xfrm>
          <a:prstGeom prst="rect">
            <a:avLst/>
          </a:prstGeom>
          <a:solidFill>
            <a:srgbClr val="F2DADA"/>
          </a:solid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205867"/>
              </a:buClr>
              <a:buSzPts val="1500"/>
              <a:buFont typeface="Noto Sans Symbols"/>
              <a:buChar char="▪"/>
            </a:pPr>
            <a:r>
              <a:rPr lang="en-US" sz="1500" b="1">
                <a:solidFill>
                  <a:srgbClr val="205867"/>
                </a:solidFill>
              </a:rPr>
              <a:t>With regard to the various gaming options, smartphone and console games are particularly relevant. </a:t>
            </a:r>
            <a:r>
              <a:rPr lang="en-US" sz="1500" b="1">
                <a:solidFill>
                  <a:srgbClr val="E36C09"/>
                </a:solidFill>
              </a:rPr>
              <a:t>42 percent of children regularly play games on their smartphones, every fifth child even (almost) every day and 22 percent once or several times a week. </a:t>
            </a:r>
            <a:r>
              <a:rPr lang="en-US" sz="1500" b="1">
                <a:solidFill>
                  <a:srgbClr val="00B050"/>
                </a:solidFill>
              </a:rPr>
              <a:t>Console games are used by 13 percent of children (almost) every day and by 27 percent once/several times a week, making regular use at 40 percent. </a:t>
            </a:r>
            <a:r>
              <a:rPr lang="en-US" sz="1500" b="1">
                <a:solidFill>
                  <a:srgbClr val="953734"/>
                </a:solidFill>
              </a:rPr>
              <a:t>Computer games are also popular with many children. A good third of the children (34%) play them regularly.</a:t>
            </a:r>
            <a:r>
              <a:rPr lang="en-US" sz="1500">
                <a:solidFill>
                  <a:srgbClr val="205867"/>
                </a:solidFill>
              </a:rPr>
              <a:t> </a:t>
            </a:r>
            <a:r>
              <a:rPr lang="en-US" sz="1500" b="1">
                <a:solidFill>
                  <a:srgbClr val="538CD5"/>
                </a:solidFill>
              </a:rPr>
              <a:t>Games on tablets are much less relevant. These are played by almost every fifth child at least weekly (19%), only four percent of the children state that they use them every day.</a:t>
            </a:r>
            <a:endParaRPr/>
          </a:p>
        </p:txBody>
      </p:sp>
      <p:pic>
        <p:nvPicPr>
          <p:cNvPr id="868" name="Google Shape;868;p92"/>
          <p:cNvPicPr preferRelativeResize="0"/>
          <p:nvPr/>
        </p:nvPicPr>
        <p:blipFill rotWithShape="1">
          <a:blip r:embed="rId3">
            <a:alphaModFix/>
          </a:blip>
          <a:srcRect/>
          <a:stretch/>
        </p:blipFill>
        <p:spPr>
          <a:xfrm>
            <a:off x="-36512" y="1052736"/>
            <a:ext cx="6051550" cy="3978275"/>
          </a:xfrm>
          <a:prstGeom prst="rect">
            <a:avLst/>
          </a:prstGeom>
          <a:noFill/>
          <a:ln>
            <a:noFill/>
          </a:ln>
        </p:spPr>
      </p:pic>
      <p:sp>
        <p:nvSpPr>
          <p:cNvPr id="869" name="Google Shape;869;p92"/>
          <p:cNvSpPr/>
          <p:nvPr/>
        </p:nvSpPr>
        <p:spPr>
          <a:xfrm>
            <a:off x="-36512" y="5085184"/>
            <a:ext cx="5616624" cy="1754326"/>
          </a:xfrm>
          <a:prstGeom prst="rect">
            <a:avLst/>
          </a:prstGeom>
          <a:noFill/>
          <a:ln>
            <a:noFill/>
          </a:ln>
        </p:spPr>
        <p:txBody>
          <a:bodyPr spcFirstLastPara="1" wrap="square" lIns="91425" tIns="45700" rIns="91425" bIns="45700" anchor="t" anchorCtr="0">
            <a:spAutoFit/>
          </a:bodyPr>
          <a:lstStyle/>
          <a:p>
            <a:pPr marL="0" marR="0" lvl="0" indent="-11430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Between the sexes, a significantly higher affinity among boys can be observed in particular for the daily use of console games (boys: 26 %, girls: 7 %). With increasing age of the children, the daily use of games on the mobile phone/smartphone increases in particular (6-7 years: 11 %, 8-9 years: 19 %, 10-11 years: 29 %, 12-13 years: 39 %).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93"/>
          <p:cNvSpPr txBox="1">
            <a:spLocks noGrp="1"/>
          </p:cNvSpPr>
          <p:nvPr>
            <p:ph type="title"/>
          </p:nvPr>
        </p:nvSpPr>
        <p:spPr>
          <a:xfrm>
            <a:off x="-180528" y="-99392"/>
            <a:ext cx="932452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KIM study 2020: Favorite digital games for girls and boy</a:t>
            </a:r>
            <a:br>
              <a:rPr lang="en-US" sz="2800">
                <a:solidFill>
                  <a:srgbClr val="C00000"/>
                </a:solidFill>
              </a:rPr>
            </a:br>
            <a:endParaRPr sz="2800">
              <a:solidFill>
                <a:srgbClr val="C00000"/>
              </a:solidFill>
            </a:endParaRPr>
          </a:p>
        </p:txBody>
      </p:sp>
      <p:sp>
        <p:nvSpPr>
          <p:cNvPr id="875" name="Google Shape;875;p93"/>
          <p:cNvSpPr txBox="1">
            <a:spLocks noGrp="1"/>
          </p:cNvSpPr>
          <p:nvPr>
            <p:ph type="body" idx="1"/>
          </p:nvPr>
        </p:nvSpPr>
        <p:spPr>
          <a:xfrm>
            <a:off x="72008" y="703237"/>
            <a:ext cx="9036496" cy="6110139"/>
          </a:xfrm>
          <a:prstGeom prst="rect">
            <a:avLst/>
          </a:prstGeom>
          <a:solidFill>
            <a:srgbClr val="F2DADA"/>
          </a:solid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r>
              <a:rPr lang="en-US" sz="2000" b="1"/>
              <a:t>As part of the KIM study, the children were asked to name their favorite games (up to three names were possible without answer specifications):</a:t>
            </a:r>
            <a:endParaRPr/>
          </a:p>
          <a:p>
            <a:pPr marL="342900" lvl="0" indent="-342900" algn="just" rtl="0">
              <a:spcBef>
                <a:spcPts val="400"/>
              </a:spcBef>
              <a:spcAft>
                <a:spcPts val="0"/>
              </a:spcAft>
              <a:buClr>
                <a:schemeClr val="dk1"/>
              </a:buClr>
              <a:buSzPts val="2000"/>
              <a:buFont typeface="Noto Sans Symbols"/>
              <a:buChar char="▪"/>
            </a:pPr>
            <a:r>
              <a:rPr lang="en-US" sz="2000"/>
              <a:t> As in previous years</a:t>
            </a:r>
            <a:r>
              <a:rPr lang="en-US" sz="2000" b="1"/>
              <a:t>, the football game "FIFA" </a:t>
            </a:r>
            <a:r>
              <a:rPr lang="en-US" sz="2000"/>
              <a:t>was </a:t>
            </a:r>
            <a:r>
              <a:rPr lang="en-US" sz="2000" b="1"/>
              <a:t>the most popular game</a:t>
            </a:r>
            <a:r>
              <a:rPr lang="en-US" sz="2000"/>
              <a:t> among six- to 13-year-olds in 2020. Eleven percent of the children named this game, with a higher proportion of boys compared to girls (boys: 18 %, girls: 2 %). </a:t>
            </a:r>
            <a:endParaRPr sz="2000"/>
          </a:p>
          <a:p>
            <a:pPr marL="342900" lvl="0" indent="-215900" algn="just" rtl="0">
              <a:spcBef>
                <a:spcPts val="400"/>
              </a:spcBef>
              <a:spcAft>
                <a:spcPts val="0"/>
              </a:spcAft>
              <a:buClr>
                <a:schemeClr val="dk1"/>
              </a:buClr>
              <a:buSzPts val="2000"/>
              <a:buFont typeface="Noto Sans Symbols"/>
              <a:buNone/>
            </a:pPr>
            <a:endParaRPr sz="2000"/>
          </a:p>
          <a:p>
            <a:pPr marL="342900" lvl="0" indent="-342900" algn="just" rtl="0">
              <a:spcBef>
                <a:spcPts val="400"/>
              </a:spcBef>
              <a:spcAft>
                <a:spcPts val="0"/>
              </a:spcAft>
              <a:buClr>
                <a:schemeClr val="dk1"/>
              </a:buClr>
              <a:buSzPts val="2000"/>
              <a:buFont typeface="Noto Sans Symbols"/>
              <a:buChar char="▪"/>
            </a:pPr>
            <a:r>
              <a:rPr lang="en-US" sz="2000" b="1"/>
              <a:t>The open-world game "Minecraft" </a:t>
            </a:r>
            <a:r>
              <a:rPr lang="en-US" sz="2000"/>
              <a:t>follows </a:t>
            </a:r>
            <a:r>
              <a:rPr lang="en-US" sz="2000" b="1"/>
              <a:t>in second place </a:t>
            </a:r>
            <a:r>
              <a:rPr lang="en-US" sz="2000"/>
              <a:t>with nine percent. Here, both genders show similar values (boys: 10 %, girls: 8 %). </a:t>
            </a:r>
            <a:endParaRPr sz="2000"/>
          </a:p>
          <a:p>
            <a:pPr marL="342900" lvl="0" indent="-215900" algn="just" rtl="0">
              <a:spcBef>
                <a:spcPts val="400"/>
              </a:spcBef>
              <a:spcAft>
                <a:spcPts val="0"/>
              </a:spcAft>
              <a:buClr>
                <a:schemeClr val="dk1"/>
              </a:buClr>
              <a:buSzPts val="2000"/>
              <a:buFont typeface="Noto Sans Symbols"/>
              <a:buNone/>
            </a:pPr>
            <a:endParaRPr sz="2000"/>
          </a:p>
          <a:p>
            <a:pPr marL="342900" lvl="0" indent="-342900" algn="just" rtl="0">
              <a:spcBef>
                <a:spcPts val="400"/>
              </a:spcBef>
              <a:spcAft>
                <a:spcPts val="0"/>
              </a:spcAft>
              <a:buClr>
                <a:schemeClr val="dk1"/>
              </a:buClr>
              <a:buSzPts val="2000"/>
              <a:buFont typeface="Noto Sans Symbols"/>
              <a:buChar char="▪"/>
            </a:pPr>
            <a:r>
              <a:rPr lang="en-US" sz="2000" b="1"/>
              <a:t>In third place</a:t>
            </a:r>
            <a:r>
              <a:rPr lang="en-US" sz="2000"/>
              <a:t>, with seven percent each, are the simulation game </a:t>
            </a:r>
            <a:r>
              <a:rPr lang="en-US" sz="2000" b="1"/>
              <a:t>"The Sims"</a:t>
            </a:r>
            <a:r>
              <a:rPr lang="en-US" sz="2000"/>
              <a:t> (girls: 11 %, boys: 4 </a:t>
            </a:r>
            <a:r>
              <a:rPr lang="en-US" sz="2000" b="1"/>
              <a:t>%), the racing game "Mariokart" </a:t>
            </a:r>
            <a:r>
              <a:rPr lang="en-US" sz="2000"/>
              <a:t>(boys: 10 %, girls: 4 %) and the platform game "</a:t>
            </a:r>
            <a:r>
              <a:rPr lang="en-US" sz="2000" b="1"/>
              <a:t>Super Mario" </a:t>
            </a:r>
            <a:r>
              <a:rPr lang="en-US" sz="2000"/>
              <a:t>(girls: 7 %, boys: 6 %). </a:t>
            </a:r>
            <a:endParaRPr sz="2000"/>
          </a:p>
          <a:p>
            <a:pPr marL="342900" lvl="0" indent="-215900" algn="just" rtl="0">
              <a:spcBef>
                <a:spcPts val="400"/>
              </a:spcBef>
              <a:spcAft>
                <a:spcPts val="0"/>
              </a:spcAft>
              <a:buClr>
                <a:schemeClr val="dk1"/>
              </a:buClr>
              <a:buSzPts val="2000"/>
              <a:buFont typeface="Noto Sans Symbols"/>
              <a:buNone/>
            </a:pPr>
            <a:endParaRPr sz="2000"/>
          </a:p>
          <a:p>
            <a:pPr marL="342900" lvl="0" indent="-342900" algn="just" rtl="0">
              <a:spcBef>
                <a:spcPts val="400"/>
              </a:spcBef>
              <a:spcAft>
                <a:spcPts val="0"/>
              </a:spcAft>
              <a:buClr>
                <a:schemeClr val="dk1"/>
              </a:buClr>
              <a:buSzPts val="2000"/>
              <a:buFont typeface="Noto Sans Symbols"/>
              <a:buChar char="▪"/>
            </a:pPr>
            <a:r>
              <a:rPr lang="en-US" sz="2000" b="1"/>
              <a:t>In fourth place </a:t>
            </a:r>
            <a:r>
              <a:rPr lang="en-US" sz="2000"/>
              <a:t>is the co-op survival shooter </a:t>
            </a:r>
            <a:r>
              <a:rPr lang="en-US" sz="2000" b="1"/>
              <a:t>"Fortnite" </a:t>
            </a:r>
            <a:r>
              <a:rPr lang="en-US" sz="2000"/>
              <a:t>with six percent, which is more popular with boys than with girls (boys: 9 %, girls: 3 %). </a:t>
            </a:r>
            <a:endParaRPr sz="2000"/>
          </a:p>
          <a:p>
            <a:pPr marL="342900" lvl="0" indent="-215900" algn="just" rtl="0">
              <a:spcBef>
                <a:spcPts val="400"/>
              </a:spcBef>
              <a:spcAft>
                <a:spcPts val="0"/>
              </a:spcAft>
              <a:buClr>
                <a:schemeClr val="dk1"/>
              </a:buClr>
              <a:buSzPts val="2000"/>
              <a:buFont typeface="Noto Sans Symbols"/>
              <a:buNone/>
            </a:pPr>
            <a:endParaRPr sz="2000"/>
          </a:p>
          <a:p>
            <a:pPr marL="342900" lvl="0" indent="-342900" algn="just" rtl="0">
              <a:spcBef>
                <a:spcPts val="400"/>
              </a:spcBef>
              <a:spcAft>
                <a:spcPts val="0"/>
              </a:spcAft>
              <a:buClr>
                <a:schemeClr val="dk1"/>
              </a:buClr>
              <a:buSzPts val="2000"/>
              <a:buFont typeface="Noto Sans Symbols"/>
              <a:buChar char="▪"/>
            </a:pPr>
            <a:r>
              <a:rPr lang="en-US" sz="2000" b="1"/>
              <a:t>"Pokemon" </a:t>
            </a:r>
            <a:r>
              <a:rPr lang="en-US" sz="2000"/>
              <a:t>is named as a favourite game by five percent of the children (boys: 5 %, girls: 4 %).</a:t>
            </a:r>
            <a:endParaRPr/>
          </a:p>
          <a:p>
            <a:pPr marL="342900" lvl="0" indent="-254000" algn="just" rtl="0">
              <a:spcBef>
                <a:spcPts val="280"/>
              </a:spcBef>
              <a:spcAft>
                <a:spcPts val="0"/>
              </a:spcAft>
              <a:buClr>
                <a:schemeClr val="dk1"/>
              </a:buClr>
              <a:buSzPts val="1400"/>
              <a:buNone/>
            </a:pPr>
            <a:endParaRPr sz="14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94"/>
          <p:cNvSpPr txBox="1">
            <a:spLocks noGrp="1"/>
          </p:cNvSpPr>
          <p:nvPr>
            <p:ph type="title"/>
          </p:nvPr>
        </p:nvSpPr>
        <p:spPr>
          <a:xfrm>
            <a:off x="-36512" y="-99392"/>
            <a:ext cx="8964488" cy="6480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800"/>
              <a:buFont typeface="Calibri"/>
              <a:buNone/>
            </a:pPr>
            <a:r>
              <a:rPr lang="en-US" sz="2800" b="1">
                <a:solidFill>
                  <a:srgbClr val="C00000"/>
                </a:solidFill>
              </a:rPr>
              <a:t>Results: KIM study 2020</a:t>
            </a:r>
            <a:endParaRPr sz="2800">
              <a:solidFill>
                <a:srgbClr val="C00000"/>
              </a:solidFill>
            </a:endParaRPr>
          </a:p>
        </p:txBody>
      </p:sp>
      <p:sp>
        <p:nvSpPr>
          <p:cNvPr id="881" name="Google Shape;881;p94"/>
          <p:cNvSpPr/>
          <p:nvPr/>
        </p:nvSpPr>
        <p:spPr>
          <a:xfrm>
            <a:off x="179512" y="836712"/>
            <a:ext cx="8712968" cy="5632311"/>
          </a:xfrm>
          <a:prstGeom prst="rect">
            <a:avLst/>
          </a:prstGeom>
          <a:solidFill>
            <a:srgbClr val="DDD9C3"/>
          </a:solid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FF0000"/>
              </a:buClr>
              <a:buSzPts val="2000"/>
              <a:buFont typeface="Noto Sans Symbols"/>
              <a:buChar char="▪"/>
            </a:pPr>
            <a:r>
              <a:rPr lang="en-US" sz="2000" b="1">
                <a:solidFill>
                  <a:srgbClr val="FF0000"/>
                </a:solidFill>
                <a:latin typeface="Calibri"/>
                <a:ea typeface="Calibri"/>
                <a:cs typeface="Calibri"/>
                <a:sym typeface="Calibri"/>
              </a:rPr>
              <a:t>71 percent of six to 13-year-olds use the internet. </a:t>
            </a:r>
            <a:r>
              <a:rPr lang="en-US" sz="2000" b="1">
                <a:solidFill>
                  <a:schemeClr val="dk1"/>
                </a:solidFill>
                <a:latin typeface="Calibri"/>
                <a:ea typeface="Calibri"/>
                <a:cs typeface="Calibri"/>
                <a:sym typeface="Calibri"/>
              </a:rPr>
              <a:t>The proportion of internet users increases with the age of the children. For example, one third of six to seven year olds use the internet at least rarely, while 97 percent of twelve to 13 year olds use the internet almost exclusively. With regard to activities on the internet, WhatsApp, search engines, films/videos and YouTube are the most frequently used.</a:t>
            </a:r>
            <a:endParaRPr/>
          </a:p>
          <a:p>
            <a:pPr marL="0" marR="0" lvl="0" indent="0" algn="just" rtl="0">
              <a:spcBef>
                <a:spcPts val="0"/>
              </a:spcBef>
              <a:spcAft>
                <a:spcPts val="0"/>
              </a:spcAft>
              <a:buNone/>
            </a:pPr>
            <a:endParaRPr sz="2000" b="1">
              <a:solidFill>
                <a:schemeClr val="dk1"/>
              </a:solidFill>
              <a:latin typeface="Calibri"/>
              <a:ea typeface="Calibri"/>
              <a:cs typeface="Calibri"/>
              <a:sym typeface="Calibri"/>
            </a:endParaRPr>
          </a:p>
          <a:p>
            <a:pPr marL="285750" marR="0" lvl="0" indent="-285750" algn="just" rtl="0">
              <a:spcBef>
                <a:spcPts val="0"/>
              </a:spcBef>
              <a:spcAft>
                <a:spcPts val="0"/>
              </a:spcAft>
              <a:buClr>
                <a:srgbClr val="E36C09"/>
              </a:buClr>
              <a:buSzPts val="2000"/>
              <a:buFont typeface="Noto Sans Symbols"/>
              <a:buChar char="▪"/>
            </a:pPr>
            <a:r>
              <a:rPr lang="en-US" sz="2000" b="1">
                <a:solidFill>
                  <a:srgbClr val="E36C09"/>
                </a:solidFill>
                <a:latin typeface="Calibri"/>
                <a:ea typeface="Calibri"/>
                <a:cs typeface="Calibri"/>
                <a:sym typeface="Calibri"/>
              </a:rPr>
              <a:t>Digital games play an important role in the everyday lives of the majority of children.  60 percent play them regularly.</a:t>
            </a:r>
            <a:endParaRPr/>
          </a:p>
          <a:p>
            <a:pPr marL="285750" marR="0" lvl="0" indent="-158750" algn="just" rtl="0">
              <a:spcBef>
                <a:spcPts val="0"/>
              </a:spcBef>
              <a:spcAft>
                <a:spcPts val="0"/>
              </a:spcAft>
              <a:buClr>
                <a:schemeClr val="dk1"/>
              </a:buClr>
              <a:buSzPts val="2000"/>
              <a:buFont typeface="Noto Sans Symbols"/>
              <a:buNone/>
            </a:pPr>
            <a:endParaRPr sz="2000" b="1">
              <a:solidFill>
                <a:schemeClr val="dk1"/>
              </a:solidFill>
              <a:latin typeface="Calibri"/>
              <a:ea typeface="Calibri"/>
              <a:cs typeface="Calibri"/>
              <a:sym typeface="Calibri"/>
            </a:endParaRPr>
          </a:p>
          <a:p>
            <a:pPr marL="285750" marR="0" lvl="0" indent="-285750" algn="just" rtl="0">
              <a:spcBef>
                <a:spcPts val="0"/>
              </a:spcBef>
              <a:spcAft>
                <a:spcPts val="0"/>
              </a:spcAft>
              <a:buClr>
                <a:srgbClr val="00B0F0"/>
              </a:buClr>
              <a:buSzPts val="2000"/>
              <a:buFont typeface="Noto Sans Symbols"/>
              <a:buChar char="▪"/>
            </a:pPr>
            <a:r>
              <a:rPr lang="en-US" sz="2000" b="1">
                <a:solidFill>
                  <a:srgbClr val="00B0F0"/>
                </a:solidFill>
                <a:latin typeface="Calibri"/>
                <a:ea typeface="Calibri"/>
                <a:cs typeface="Calibri"/>
                <a:sym typeface="Calibri"/>
              </a:rPr>
              <a:t>Smartphone and console games are the most firmly anchored in everyday life. </a:t>
            </a:r>
            <a:endParaRPr sz="2000" b="1">
              <a:solidFill>
                <a:srgbClr val="00B0F0"/>
              </a:solidFill>
              <a:latin typeface="Calibri"/>
              <a:ea typeface="Calibri"/>
              <a:cs typeface="Calibri"/>
              <a:sym typeface="Calibri"/>
            </a:endParaRPr>
          </a:p>
          <a:p>
            <a:pPr marL="285750" marR="0" lvl="0" indent="-158750" algn="just" rtl="0">
              <a:spcBef>
                <a:spcPts val="0"/>
              </a:spcBef>
              <a:spcAft>
                <a:spcPts val="0"/>
              </a:spcAft>
              <a:buClr>
                <a:schemeClr val="dk1"/>
              </a:buClr>
              <a:buSzPts val="2000"/>
              <a:buFont typeface="Noto Sans Symbols"/>
              <a:buNone/>
            </a:pPr>
            <a:endParaRPr sz="2000" b="1">
              <a:solidFill>
                <a:schemeClr val="dk1"/>
              </a:solidFill>
              <a:latin typeface="Calibri"/>
              <a:ea typeface="Calibri"/>
              <a:cs typeface="Calibri"/>
              <a:sym typeface="Calibri"/>
            </a:endParaRPr>
          </a:p>
          <a:p>
            <a:pPr marL="285750" marR="0" lvl="0" indent="-285750" algn="just" rtl="0">
              <a:spcBef>
                <a:spcPts val="0"/>
              </a:spcBef>
              <a:spcAft>
                <a:spcPts val="0"/>
              </a:spcAft>
              <a:buClr>
                <a:srgbClr val="953734"/>
              </a:buClr>
              <a:buSzPts val="2000"/>
              <a:buFont typeface="Noto Sans Symbols"/>
              <a:buChar char="▪"/>
            </a:pPr>
            <a:r>
              <a:rPr lang="en-US" sz="2000" b="1">
                <a:solidFill>
                  <a:srgbClr val="953734"/>
                </a:solidFill>
                <a:latin typeface="Calibri"/>
                <a:ea typeface="Calibri"/>
                <a:cs typeface="Calibri"/>
                <a:sym typeface="Calibri"/>
              </a:rPr>
              <a:t>Boys play more often on a daily basis than girls (boys: 32%, girls: 16%). </a:t>
            </a:r>
            <a:endParaRPr/>
          </a:p>
          <a:p>
            <a:pPr marL="285750" marR="0" lvl="0" indent="-158750" algn="just" rtl="0">
              <a:spcBef>
                <a:spcPts val="0"/>
              </a:spcBef>
              <a:spcAft>
                <a:spcPts val="0"/>
              </a:spcAft>
              <a:buClr>
                <a:schemeClr val="dk1"/>
              </a:buClr>
              <a:buSzPts val="2000"/>
              <a:buFont typeface="Noto Sans Symbols"/>
              <a:buNone/>
            </a:pPr>
            <a:endParaRPr sz="2000" b="1">
              <a:solidFill>
                <a:schemeClr val="dk1"/>
              </a:solidFill>
              <a:latin typeface="Calibri"/>
              <a:ea typeface="Calibri"/>
              <a:cs typeface="Calibri"/>
              <a:sym typeface="Calibri"/>
            </a:endParaRPr>
          </a:p>
          <a:p>
            <a:pPr marL="285750" marR="0" lvl="0" indent="-285750" algn="just" rtl="0">
              <a:spcBef>
                <a:spcPts val="0"/>
              </a:spcBef>
              <a:spcAft>
                <a:spcPts val="0"/>
              </a:spcAft>
              <a:buClr>
                <a:srgbClr val="FFC000"/>
              </a:buClr>
              <a:buSzPts val="2000"/>
              <a:buFont typeface="Noto Sans Symbols"/>
              <a:buChar char="▪"/>
            </a:pPr>
            <a:r>
              <a:rPr lang="en-US" sz="2000" b="1">
                <a:solidFill>
                  <a:srgbClr val="FFC000"/>
                </a:solidFill>
                <a:latin typeface="Calibri"/>
                <a:ea typeface="Calibri"/>
                <a:cs typeface="Calibri"/>
                <a:sym typeface="Calibri"/>
              </a:rPr>
              <a:t>The use of digital games increases significantly with age.</a:t>
            </a:r>
            <a:endParaRPr/>
          </a:p>
          <a:p>
            <a:pPr marL="285750" marR="0" lvl="0" indent="-158750" algn="just" rtl="0">
              <a:spcBef>
                <a:spcPts val="0"/>
              </a:spcBef>
              <a:spcAft>
                <a:spcPts val="0"/>
              </a:spcAft>
              <a:buClr>
                <a:schemeClr val="dk1"/>
              </a:buClr>
              <a:buSzPts val="2000"/>
              <a:buFont typeface="Noto Sans Symbols"/>
              <a:buNone/>
            </a:pPr>
            <a:endParaRPr sz="2000" b="1">
              <a:solidFill>
                <a:schemeClr val="dk1"/>
              </a:solidFill>
              <a:latin typeface="Calibri"/>
              <a:ea typeface="Calibri"/>
              <a:cs typeface="Calibri"/>
              <a:sym typeface="Calibri"/>
            </a:endParaRPr>
          </a:p>
          <a:p>
            <a:pPr marL="285750" marR="0" lvl="0" indent="-285750" algn="just" rtl="0">
              <a:spcBef>
                <a:spcPts val="0"/>
              </a:spcBef>
              <a:spcAft>
                <a:spcPts val="0"/>
              </a:spcAft>
              <a:buClr>
                <a:srgbClr val="31859B"/>
              </a:buClr>
              <a:buSzPts val="2000"/>
              <a:buFont typeface="Noto Sans Symbols"/>
              <a:buChar char="▪"/>
            </a:pPr>
            <a:r>
              <a:rPr lang="en-US" sz="2000" b="1">
                <a:solidFill>
                  <a:srgbClr val="31859B"/>
                </a:solidFill>
                <a:latin typeface="Calibri"/>
                <a:ea typeface="Calibri"/>
                <a:cs typeface="Calibri"/>
                <a:sym typeface="Calibri"/>
              </a:rPr>
              <a:t>Three quarters of the children have already noticed the age labeling on digital games:</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95"/>
          <p:cNvSpPr txBox="1">
            <a:spLocks noGrp="1"/>
          </p:cNvSpPr>
          <p:nvPr>
            <p:ph type="title"/>
          </p:nvPr>
        </p:nvSpPr>
        <p:spPr>
          <a:xfrm>
            <a:off x="457200" y="-18256"/>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220000"/>
              <a:buFont typeface="Calibri"/>
              <a:buNone/>
            </a:pPr>
            <a:r>
              <a:rPr lang="en-US" b="1">
                <a:solidFill>
                  <a:srgbClr val="C00000"/>
                </a:solidFill>
              </a:rPr>
              <a:t>DAK longitudinal study on media addiction (2019 - 2021) </a:t>
            </a:r>
            <a:r>
              <a:rPr lang="en-US" sz="2000" b="1"/>
              <a:t>[25], [26]</a:t>
            </a:r>
            <a:endParaRPr sz="2000" b="1"/>
          </a:p>
        </p:txBody>
      </p:sp>
      <p:sp>
        <p:nvSpPr>
          <p:cNvPr id="887" name="Google Shape;887;p95"/>
          <p:cNvSpPr txBox="1">
            <a:spLocks noGrp="1"/>
          </p:cNvSpPr>
          <p:nvPr>
            <p:ph type="body" idx="1"/>
          </p:nvPr>
        </p:nvSpPr>
        <p:spPr>
          <a:xfrm>
            <a:off x="518864" y="1196752"/>
            <a:ext cx="8229600" cy="452596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800"/>
              <a:buNone/>
            </a:pPr>
            <a:r>
              <a:rPr lang="en-US" sz="2800" b="1"/>
              <a:t>DAK longitudinal study on media addiction (2019 - 2021) with the German Center for Addiction Issues in Children and Adolescents (UKE Hamburg): </a:t>
            </a:r>
            <a:endParaRPr sz="2800" b="1"/>
          </a:p>
          <a:p>
            <a:pPr marL="0" lvl="0" indent="0" algn="just" rtl="0">
              <a:spcBef>
                <a:spcPts val="560"/>
              </a:spcBef>
              <a:spcAft>
                <a:spcPts val="0"/>
              </a:spcAft>
              <a:buClr>
                <a:schemeClr val="dk1"/>
              </a:buClr>
              <a:buSzPts val="2800"/>
              <a:buNone/>
            </a:pPr>
            <a:endParaRPr sz="2800"/>
          </a:p>
          <a:p>
            <a:pPr marL="0" lvl="0" indent="0" algn="just" rtl="0">
              <a:spcBef>
                <a:spcPts val="560"/>
              </a:spcBef>
              <a:spcAft>
                <a:spcPts val="0"/>
              </a:spcAft>
              <a:buClr>
                <a:srgbClr val="FF0000"/>
              </a:buClr>
              <a:buSzPts val="2800"/>
              <a:buNone/>
            </a:pPr>
            <a:r>
              <a:rPr lang="en-US" sz="2800" b="1">
                <a:solidFill>
                  <a:srgbClr val="FF0000"/>
                </a:solidFill>
              </a:rPr>
              <a:t>Purpose of this study is to investigate Pathological and Risky Use of Gaming and Social media AND development before and during the corona pandemic.</a:t>
            </a:r>
            <a:endParaRPr/>
          </a:p>
        </p:txBody>
      </p:sp>
      <p:pic>
        <p:nvPicPr>
          <p:cNvPr id="888" name="Google Shape;888;p95"/>
          <p:cNvPicPr preferRelativeResize="0"/>
          <p:nvPr/>
        </p:nvPicPr>
        <p:blipFill rotWithShape="1">
          <a:blip r:embed="rId3">
            <a:alphaModFix/>
          </a:blip>
          <a:srcRect/>
          <a:stretch/>
        </p:blipFill>
        <p:spPr>
          <a:xfrm>
            <a:off x="-4270" y="5610747"/>
            <a:ext cx="2344021" cy="1263427"/>
          </a:xfrm>
          <a:prstGeom prst="rect">
            <a:avLst/>
          </a:prstGeom>
          <a:noFill/>
          <a:ln>
            <a:noFill/>
          </a:ln>
        </p:spPr>
      </p:pic>
      <p:pic>
        <p:nvPicPr>
          <p:cNvPr id="889" name="Google Shape;889;p95"/>
          <p:cNvPicPr preferRelativeResize="0"/>
          <p:nvPr/>
        </p:nvPicPr>
        <p:blipFill rotWithShape="1">
          <a:blip r:embed="rId3">
            <a:alphaModFix/>
          </a:blip>
          <a:srcRect/>
          <a:stretch/>
        </p:blipFill>
        <p:spPr>
          <a:xfrm>
            <a:off x="6876256" y="5594573"/>
            <a:ext cx="2344021" cy="1263427"/>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96"/>
          <p:cNvSpPr txBox="1">
            <a:spLocks noGrp="1"/>
          </p:cNvSpPr>
          <p:nvPr>
            <p:ph type="title"/>
          </p:nvPr>
        </p:nvSpPr>
        <p:spPr>
          <a:xfrm>
            <a:off x="457200" y="-38742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3600"/>
              <a:buFont typeface="Calibri"/>
              <a:buNone/>
            </a:pPr>
            <a:r>
              <a:rPr lang="en-US" sz="3600" b="1">
                <a:solidFill>
                  <a:srgbClr val="C00000"/>
                </a:solidFill>
              </a:rPr>
              <a:t>The DAK/DZSKJ longitudinal study</a:t>
            </a:r>
            <a:endParaRPr sz="3600"/>
          </a:p>
        </p:txBody>
      </p:sp>
      <p:sp>
        <p:nvSpPr>
          <p:cNvPr id="895" name="Google Shape;895;p96"/>
          <p:cNvSpPr txBox="1">
            <a:spLocks noGrp="1"/>
          </p:cNvSpPr>
          <p:nvPr>
            <p:ph type="body" idx="1"/>
          </p:nvPr>
        </p:nvSpPr>
        <p:spPr>
          <a:xfrm>
            <a:off x="0" y="631229"/>
            <a:ext cx="9108504" cy="6110139"/>
          </a:xfrm>
          <a:prstGeom prst="rect">
            <a:avLst/>
          </a:prstGeom>
          <a:solidFill>
            <a:srgbClr val="DAEEF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342900" lvl="0" indent="-342900" algn="just" rtl="0">
              <a:spcBef>
                <a:spcPts val="0"/>
              </a:spcBef>
              <a:spcAft>
                <a:spcPts val="0"/>
              </a:spcAft>
              <a:buClr>
                <a:srgbClr val="FF0000"/>
              </a:buClr>
              <a:buSzPts val="1600"/>
              <a:buFont typeface="Noto Sans Symbols"/>
              <a:buChar char="▪"/>
            </a:pPr>
            <a:r>
              <a:rPr lang="en-US" sz="1600" b="1">
                <a:solidFill>
                  <a:srgbClr val="FF0000"/>
                </a:solidFill>
                <a:latin typeface="Calibri"/>
                <a:ea typeface="Calibri"/>
                <a:cs typeface="Calibri"/>
                <a:sym typeface="Calibri"/>
              </a:rPr>
              <a:t>The DAK/DZSKJ longitudinal study makes it possible to map child and adolescent usage patterns and parental behavior throughout the outbreak of the pandemic in Germany and to draw comparisons of the prevalence of problematic usage behavior of digital games and social media before and about a year after the start of the first lockdown in Germany.</a:t>
            </a:r>
            <a:endParaRPr/>
          </a:p>
          <a:p>
            <a:pPr marL="342900" lvl="0" indent="-241300" algn="just" rtl="0">
              <a:spcBef>
                <a:spcPts val="320"/>
              </a:spcBef>
              <a:spcAft>
                <a:spcPts val="0"/>
              </a:spcAft>
              <a:buClr>
                <a:schemeClr val="dk1"/>
              </a:buClr>
              <a:buSzPts val="1600"/>
              <a:buFont typeface="Noto Sans Symbols"/>
              <a:buNone/>
            </a:pPr>
            <a:endParaRPr sz="1600">
              <a:latin typeface="Calibri"/>
              <a:ea typeface="Calibri"/>
              <a:cs typeface="Calibri"/>
              <a:sym typeface="Calibri"/>
            </a:endParaRPr>
          </a:p>
          <a:p>
            <a:pPr marL="342900" lvl="0" indent="-342900" algn="just" rtl="0">
              <a:spcBef>
                <a:spcPts val="320"/>
              </a:spcBef>
              <a:spcAft>
                <a:spcPts val="0"/>
              </a:spcAft>
              <a:buClr>
                <a:srgbClr val="00B050"/>
              </a:buClr>
              <a:buSzPts val="1600"/>
              <a:buFont typeface="Noto Sans Symbols"/>
              <a:buChar char="▪"/>
            </a:pPr>
            <a:r>
              <a:rPr lang="en-US" sz="1600" b="1">
                <a:solidFill>
                  <a:srgbClr val="00B050"/>
                </a:solidFill>
              </a:rPr>
              <a:t>For the first time, a representative longitudinal study with around 1,200 families examined the frequencies of pathological and risky internet use for games and social media among children and adolescents according to the new ICD-11 criteria of the WHO. </a:t>
            </a:r>
            <a:endParaRPr/>
          </a:p>
          <a:p>
            <a:pPr marL="342900" lvl="0" indent="-241300" algn="just" rtl="0">
              <a:spcBef>
                <a:spcPts val="320"/>
              </a:spcBef>
              <a:spcAft>
                <a:spcPts val="0"/>
              </a:spcAft>
              <a:buClr>
                <a:schemeClr val="dk1"/>
              </a:buClr>
              <a:buSzPts val="1600"/>
              <a:buFont typeface="Noto Sans Symbols"/>
              <a:buNone/>
            </a:pPr>
            <a:endParaRPr sz="1600">
              <a:latin typeface="Calibri"/>
              <a:ea typeface="Calibri"/>
              <a:cs typeface="Calibri"/>
              <a:sym typeface="Calibri"/>
            </a:endParaRPr>
          </a:p>
          <a:p>
            <a:pPr marL="342900" lvl="0" indent="-342900" algn="just" rtl="0">
              <a:spcBef>
                <a:spcPts val="320"/>
              </a:spcBef>
              <a:spcAft>
                <a:spcPts val="0"/>
              </a:spcAft>
              <a:buClr>
                <a:srgbClr val="FFC000"/>
              </a:buClr>
              <a:buSzPts val="1600"/>
              <a:buFont typeface="Noto Sans Symbols"/>
              <a:buChar char="▪"/>
            </a:pPr>
            <a:r>
              <a:rPr lang="en-US" sz="1600" b="1">
                <a:solidFill>
                  <a:srgbClr val="FFC000"/>
                </a:solidFill>
                <a:latin typeface="Calibri"/>
                <a:ea typeface="Calibri"/>
                <a:cs typeface="Calibri"/>
                <a:sym typeface="Calibri"/>
              </a:rPr>
              <a:t>The first of the four online surveys was conducted in September 2019 (pre-crisis level). Further survey dates were April 2020 (4 weeks after the start of the first lockdown), November 2020 (regional restrictions) and May 2021.By the last survey period in May 2021, in contrast to the previous surveys, there had already been an increasing relaxation of the restrictions caused by the pandemic. However, quarantine requirements, contact blocks, home office regulations and the reduced range of sports and leisure activities still apply to families in Germany.</a:t>
            </a:r>
            <a:endParaRPr/>
          </a:p>
          <a:p>
            <a:pPr marL="0" lvl="0" indent="0" algn="just" rtl="0">
              <a:spcBef>
                <a:spcPts val="320"/>
              </a:spcBef>
              <a:spcAft>
                <a:spcPts val="0"/>
              </a:spcAft>
              <a:buClr>
                <a:schemeClr val="dk1"/>
              </a:buClr>
              <a:buSzPts val="1600"/>
              <a:buNone/>
            </a:pPr>
            <a:endParaRPr sz="1600">
              <a:latin typeface="Calibri"/>
              <a:ea typeface="Calibri"/>
              <a:cs typeface="Calibri"/>
              <a:sym typeface="Calibri"/>
            </a:endParaRPr>
          </a:p>
          <a:p>
            <a:pPr marL="342900" lvl="0" indent="-342900" algn="just" rtl="0">
              <a:spcBef>
                <a:spcPts val="320"/>
              </a:spcBef>
              <a:spcAft>
                <a:spcPts val="0"/>
              </a:spcAft>
              <a:buClr>
                <a:schemeClr val="dk1"/>
              </a:buClr>
              <a:buSzPts val="1600"/>
              <a:buFont typeface="Noto Sans Symbols"/>
              <a:buChar char="▪"/>
            </a:pPr>
            <a:r>
              <a:rPr lang="en-US" sz="1600" b="1">
                <a:latin typeface="Calibri"/>
                <a:ea typeface="Calibri"/>
                <a:cs typeface="Calibri"/>
                <a:sym typeface="Calibri"/>
              </a:rPr>
              <a:t>To determine the prevalence of risky or pathological media use, the 10- to 17-year-old children and adolescents who provided information on their weekly use were considered (N = 1218). The children and young people were asked about the intensity of their use of games on the computer, tablet, game console or smartphone, and they were asked to always relate their information to the last twelve months. </a:t>
            </a:r>
            <a:endParaRPr sz="1600" b="1">
              <a:latin typeface="Calibri"/>
              <a:ea typeface="Calibri"/>
              <a:cs typeface="Calibri"/>
              <a:sym typeface="Calibri"/>
            </a:endParaRPr>
          </a:p>
          <a:p>
            <a:pPr marL="342900" lvl="0" indent="-342900" algn="just" rtl="0">
              <a:spcBef>
                <a:spcPts val="320"/>
              </a:spcBef>
              <a:spcAft>
                <a:spcPts val="0"/>
              </a:spcAft>
              <a:buClr>
                <a:srgbClr val="953734"/>
              </a:buClr>
              <a:buSzPts val="1600"/>
              <a:buFont typeface="Noto Sans Symbols"/>
              <a:buChar char="▪"/>
            </a:pPr>
            <a:r>
              <a:rPr lang="en-US" sz="1600" b="1">
                <a:solidFill>
                  <a:srgbClr val="953734"/>
                </a:solidFill>
                <a:latin typeface="Calibri"/>
                <a:ea typeface="Calibri"/>
                <a:cs typeface="Calibri"/>
                <a:sym typeface="Calibri"/>
              </a:rPr>
              <a:t>Standardized instruments and individual items on the usage behavior of digital games and social media as well as on usage motives and usage rules were used as part of the survey. </a:t>
            </a:r>
            <a:endParaRPr/>
          </a:p>
          <a:p>
            <a:pPr marL="342900" lvl="0" indent="-241300" algn="just" rtl="0">
              <a:spcBef>
                <a:spcPts val="320"/>
              </a:spcBef>
              <a:spcAft>
                <a:spcPts val="0"/>
              </a:spcAft>
              <a:buClr>
                <a:schemeClr val="dk1"/>
              </a:buClr>
              <a:buSzPts val="1600"/>
              <a:buFont typeface="Noto Sans Symbols"/>
              <a:buNone/>
            </a:pPr>
            <a:endParaRPr sz="1600"/>
          </a:p>
          <a:p>
            <a:pPr marL="0" lvl="0" indent="0" algn="just" rtl="0">
              <a:spcBef>
                <a:spcPts val="320"/>
              </a:spcBef>
              <a:spcAft>
                <a:spcPts val="0"/>
              </a:spcAft>
              <a:buClr>
                <a:schemeClr val="dk1"/>
              </a:buClr>
              <a:buSzPts val="1600"/>
              <a:buNone/>
            </a:pPr>
            <a:endParaRPr sz="1600"/>
          </a:p>
          <a:p>
            <a:pPr marL="342900" lvl="0" indent="-241300" algn="just" rtl="0">
              <a:spcBef>
                <a:spcPts val="320"/>
              </a:spcBef>
              <a:spcAft>
                <a:spcPts val="0"/>
              </a:spcAft>
              <a:buClr>
                <a:schemeClr val="dk1"/>
              </a:buClr>
              <a:buSzPts val="1600"/>
              <a:buFont typeface="Noto Sans Symbols"/>
              <a:buNone/>
            </a:pPr>
            <a:endParaRPr sz="1600"/>
          </a:p>
        </p:txBody>
      </p:sp>
      <p:pic>
        <p:nvPicPr>
          <p:cNvPr id="896" name="Google Shape;896;p96"/>
          <p:cNvPicPr preferRelativeResize="0"/>
          <p:nvPr/>
        </p:nvPicPr>
        <p:blipFill rotWithShape="1">
          <a:blip r:embed="rId3">
            <a:alphaModFix/>
          </a:blip>
          <a:srcRect/>
          <a:stretch/>
        </p:blipFill>
        <p:spPr>
          <a:xfrm>
            <a:off x="0" y="0"/>
            <a:ext cx="1191894" cy="642430"/>
          </a:xfrm>
          <a:prstGeom prst="rect">
            <a:avLst/>
          </a:prstGeom>
          <a:noFill/>
          <a:ln>
            <a:noFill/>
          </a:ln>
        </p:spPr>
      </p:pic>
      <p:pic>
        <p:nvPicPr>
          <p:cNvPr id="897" name="Google Shape;897;p96"/>
          <p:cNvPicPr preferRelativeResize="0"/>
          <p:nvPr/>
        </p:nvPicPr>
        <p:blipFill rotWithShape="1">
          <a:blip r:embed="rId3">
            <a:alphaModFix/>
          </a:blip>
          <a:srcRect/>
          <a:stretch/>
        </p:blipFill>
        <p:spPr>
          <a:xfrm>
            <a:off x="7985167" y="0"/>
            <a:ext cx="1191894" cy="64243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97"/>
          <p:cNvSpPr txBox="1">
            <a:spLocks noGrp="1"/>
          </p:cNvSpPr>
          <p:nvPr>
            <p:ph type="title"/>
          </p:nvPr>
        </p:nvSpPr>
        <p:spPr>
          <a:xfrm>
            <a:off x="518864" y="-27384"/>
            <a:ext cx="8229600" cy="5760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Calibri"/>
              <a:buNone/>
            </a:pPr>
            <a:r>
              <a:rPr lang="en-US" sz="3600" b="1">
                <a:solidFill>
                  <a:srgbClr val="C00000"/>
                </a:solidFill>
              </a:rPr>
              <a:t>The DAK study</a:t>
            </a:r>
            <a:endParaRPr/>
          </a:p>
        </p:txBody>
      </p:sp>
      <p:sp>
        <p:nvSpPr>
          <p:cNvPr id="903" name="Google Shape;903;p97"/>
          <p:cNvSpPr/>
          <p:nvPr/>
        </p:nvSpPr>
        <p:spPr>
          <a:xfrm>
            <a:off x="1612241" y="908720"/>
            <a:ext cx="5991525" cy="71898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1600">
                <a:solidFill>
                  <a:schemeClr val="lt1"/>
                </a:solidFill>
                <a:latin typeface="Calibri"/>
                <a:ea typeface="Calibri"/>
                <a:cs typeface="Calibri"/>
                <a:sym typeface="Calibri"/>
              </a:rPr>
              <a:t>The DAK study was carried out by the German Center for Addiction Issues in Children and Adolescents (DZSKJ) at UKE Hamburg.</a:t>
            </a:r>
            <a:endParaRPr sz="1600">
              <a:solidFill>
                <a:schemeClr val="lt1"/>
              </a:solidFill>
              <a:latin typeface="Calibri"/>
              <a:ea typeface="Calibri"/>
              <a:cs typeface="Calibri"/>
              <a:sym typeface="Calibri"/>
            </a:endParaRPr>
          </a:p>
        </p:txBody>
      </p:sp>
      <p:sp>
        <p:nvSpPr>
          <p:cNvPr id="904" name="Google Shape;904;p97"/>
          <p:cNvSpPr/>
          <p:nvPr/>
        </p:nvSpPr>
        <p:spPr>
          <a:xfrm>
            <a:off x="1612241" y="1735550"/>
            <a:ext cx="5991525" cy="718983"/>
          </a:xfrm>
          <a:prstGeom prst="roundRect">
            <a:avLst>
              <a:gd name="adj" fmla="val 16667"/>
            </a:avLst>
          </a:prstGeom>
          <a:solidFill>
            <a:srgbClr val="B7CCE4"/>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1600">
                <a:solidFill>
                  <a:srgbClr val="002060"/>
                </a:solidFill>
                <a:latin typeface="Calibri"/>
                <a:ea typeface="Calibri"/>
                <a:cs typeface="Calibri"/>
                <a:sym typeface="Calibri"/>
              </a:rPr>
              <a:t>The data were collected over four measurement points from September 2019 to June 2021. The WHO criteria (ICD-11) were used.</a:t>
            </a:r>
            <a:endParaRPr sz="1600">
              <a:solidFill>
                <a:srgbClr val="002060"/>
              </a:solidFill>
              <a:latin typeface="Calibri"/>
              <a:ea typeface="Calibri"/>
              <a:cs typeface="Calibri"/>
              <a:sym typeface="Calibri"/>
            </a:endParaRPr>
          </a:p>
        </p:txBody>
      </p:sp>
      <p:sp>
        <p:nvSpPr>
          <p:cNvPr id="905" name="Google Shape;905;p97"/>
          <p:cNvSpPr/>
          <p:nvPr/>
        </p:nvSpPr>
        <p:spPr>
          <a:xfrm>
            <a:off x="1612241" y="2562380"/>
            <a:ext cx="5991525" cy="718983"/>
          </a:xfrm>
          <a:prstGeom prst="roundRect">
            <a:avLst>
              <a:gd name="adj" fmla="val 16667"/>
            </a:avLst>
          </a:prstGeom>
          <a:solidFill>
            <a:srgbClr val="36609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1600">
                <a:solidFill>
                  <a:schemeClr val="lt1"/>
                </a:solidFill>
                <a:latin typeface="Calibri"/>
                <a:ea typeface="Calibri"/>
                <a:cs typeface="Calibri"/>
                <a:sym typeface="Calibri"/>
              </a:rPr>
              <a:t>For the first time, a representative longitudinal study with around 1,200 families examined the frequencies of pathological and risky internet use for games and social media among children and adolescents according to the new ICD-11 criteria of the WHO. </a:t>
            </a:r>
            <a:endParaRPr sz="1600">
              <a:solidFill>
                <a:schemeClr val="lt1"/>
              </a:solidFill>
              <a:latin typeface="Calibri"/>
              <a:ea typeface="Calibri"/>
              <a:cs typeface="Calibri"/>
              <a:sym typeface="Calibri"/>
            </a:endParaRPr>
          </a:p>
        </p:txBody>
      </p:sp>
      <p:sp>
        <p:nvSpPr>
          <p:cNvPr id="906" name="Google Shape;906;p97"/>
          <p:cNvSpPr/>
          <p:nvPr/>
        </p:nvSpPr>
        <p:spPr>
          <a:xfrm>
            <a:off x="1612241" y="3389210"/>
            <a:ext cx="5991525" cy="718983"/>
          </a:xfrm>
          <a:prstGeom prst="roundRect">
            <a:avLst>
              <a:gd name="adj" fmla="val 16667"/>
            </a:avLst>
          </a:prstGeom>
          <a:solidFill>
            <a:srgbClr val="D9959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1600">
                <a:solidFill>
                  <a:srgbClr val="002060"/>
                </a:solidFill>
                <a:latin typeface="Calibri"/>
                <a:ea typeface="Calibri"/>
                <a:cs typeface="Calibri"/>
                <a:sym typeface="Calibri"/>
              </a:rPr>
              <a:t>In September 2019, ten percent of 10 to 17 year olds show risky gaming behavior. Pathological gaming is found in 2.7 per cent: At 3.7 percent, the number of boys affected is more than double that of girls (1.6 percent).</a:t>
            </a:r>
            <a:endParaRPr sz="1600">
              <a:solidFill>
                <a:srgbClr val="002060"/>
              </a:solidFill>
              <a:latin typeface="Calibri"/>
              <a:ea typeface="Calibri"/>
              <a:cs typeface="Calibri"/>
              <a:sym typeface="Calibri"/>
            </a:endParaRPr>
          </a:p>
        </p:txBody>
      </p:sp>
      <p:sp>
        <p:nvSpPr>
          <p:cNvPr id="907" name="Google Shape;907;p97"/>
          <p:cNvSpPr/>
          <p:nvPr/>
        </p:nvSpPr>
        <p:spPr>
          <a:xfrm>
            <a:off x="1612241" y="4216040"/>
            <a:ext cx="5991525" cy="718983"/>
          </a:xfrm>
          <a:prstGeom prst="roundRect">
            <a:avLst>
              <a:gd name="adj" fmla="val 16667"/>
            </a:avLst>
          </a:prstGeom>
          <a:solidFill>
            <a:srgbClr val="FABF8E"/>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1600">
                <a:solidFill>
                  <a:schemeClr val="lt1"/>
                </a:solidFill>
                <a:latin typeface="Calibri"/>
                <a:ea typeface="Calibri"/>
                <a:cs typeface="Calibri"/>
                <a:sym typeface="Calibri"/>
              </a:rPr>
              <a:t>Correspondingly, 700,000 children and young people use computer games in Germany in a risky or pathological manner.</a:t>
            </a:r>
            <a:endParaRPr sz="1600">
              <a:solidFill>
                <a:schemeClr val="lt1"/>
              </a:solidFill>
              <a:latin typeface="Calibri"/>
              <a:ea typeface="Calibri"/>
              <a:cs typeface="Calibri"/>
              <a:sym typeface="Calibri"/>
            </a:endParaRPr>
          </a:p>
        </p:txBody>
      </p:sp>
      <p:sp>
        <p:nvSpPr>
          <p:cNvPr id="908" name="Google Shape;908;p97"/>
          <p:cNvSpPr/>
          <p:nvPr/>
        </p:nvSpPr>
        <p:spPr>
          <a:xfrm>
            <a:off x="1612241" y="5042870"/>
            <a:ext cx="5991525" cy="71898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1600" u="sng">
                <a:solidFill>
                  <a:schemeClr val="lt1"/>
                </a:solidFill>
                <a:latin typeface="Calibri"/>
                <a:ea typeface="Calibri"/>
                <a:cs typeface="Calibri"/>
                <a:sym typeface="Calibri"/>
              </a:rPr>
              <a:t>https://www.dak.de/dak/bundesthemen/computerspielsucht-2296282.html#/</a:t>
            </a:r>
            <a:endParaRPr sz="1600">
              <a:solidFill>
                <a:schemeClr val="lt1"/>
              </a:solidFill>
              <a:latin typeface="Calibri"/>
              <a:ea typeface="Calibri"/>
              <a:cs typeface="Calibri"/>
              <a:sym typeface="Calibri"/>
            </a:endParaRPr>
          </a:p>
        </p:txBody>
      </p:sp>
      <p:pic>
        <p:nvPicPr>
          <p:cNvPr id="909" name="Google Shape;909;p97"/>
          <p:cNvPicPr preferRelativeResize="0"/>
          <p:nvPr/>
        </p:nvPicPr>
        <p:blipFill rotWithShape="1">
          <a:blip r:embed="rId3">
            <a:alphaModFix/>
          </a:blip>
          <a:srcRect/>
          <a:stretch/>
        </p:blipFill>
        <p:spPr>
          <a:xfrm>
            <a:off x="7614185" y="6042942"/>
            <a:ext cx="1512168" cy="815058"/>
          </a:xfrm>
          <a:prstGeom prst="rect">
            <a:avLst/>
          </a:prstGeom>
          <a:noFill/>
          <a:ln>
            <a:noFill/>
          </a:ln>
        </p:spPr>
      </p:pic>
      <p:pic>
        <p:nvPicPr>
          <p:cNvPr id="910" name="Google Shape;910;p97"/>
          <p:cNvPicPr preferRelativeResize="0"/>
          <p:nvPr/>
        </p:nvPicPr>
        <p:blipFill rotWithShape="1">
          <a:blip r:embed="rId3">
            <a:alphaModFix/>
          </a:blip>
          <a:srcRect/>
          <a:stretch/>
        </p:blipFill>
        <p:spPr>
          <a:xfrm>
            <a:off x="-13184" y="6017968"/>
            <a:ext cx="1512168" cy="815058"/>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98"/>
          <p:cNvSpPr txBox="1">
            <a:spLocks noGrp="1"/>
          </p:cNvSpPr>
          <p:nvPr>
            <p:ph type="title"/>
          </p:nvPr>
        </p:nvSpPr>
        <p:spPr>
          <a:xfrm>
            <a:off x="467544" y="-1714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2700"/>
              <a:buFont typeface="Calibri"/>
              <a:buNone/>
            </a:pPr>
            <a:r>
              <a:rPr lang="en-US" sz="2700" b="1">
                <a:solidFill>
                  <a:srgbClr val="C00000"/>
                </a:solidFill>
              </a:rPr>
              <a:t>Basics of the study: Pathological Media Use: Diagnostic Criteria of the World Health Organization (WHO)</a:t>
            </a:r>
            <a:endParaRPr>
              <a:solidFill>
                <a:srgbClr val="C00000"/>
              </a:solidFill>
            </a:endParaRPr>
          </a:p>
        </p:txBody>
      </p:sp>
      <p:sp>
        <p:nvSpPr>
          <p:cNvPr id="917" name="Google Shape;917;p98"/>
          <p:cNvSpPr/>
          <p:nvPr/>
        </p:nvSpPr>
        <p:spPr>
          <a:xfrm>
            <a:off x="395536" y="2040290"/>
            <a:ext cx="4114800" cy="22631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3200">
                <a:solidFill>
                  <a:schemeClr val="lt1"/>
                </a:solidFill>
                <a:latin typeface="Calibri"/>
                <a:ea typeface="Calibri"/>
                <a:cs typeface="Calibri"/>
                <a:sym typeface="Calibri"/>
              </a:rPr>
              <a:t>Recurring, continuous or episodic usage behavior of the last 12 months (continuous or episodic), which is associated with</a:t>
            </a:r>
            <a:endParaRPr sz="3200">
              <a:solidFill>
                <a:schemeClr val="lt1"/>
              </a:solidFill>
              <a:latin typeface="Calibri"/>
              <a:ea typeface="Calibri"/>
              <a:cs typeface="Calibri"/>
              <a:sym typeface="Calibri"/>
            </a:endParaRPr>
          </a:p>
        </p:txBody>
      </p:sp>
      <p:sp>
        <p:nvSpPr>
          <p:cNvPr id="918" name="Google Shape;918;p98"/>
          <p:cNvSpPr/>
          <p:nvPr/>
        </p:nvSpPr>
        <p:spPr>
          <a:xfrm rot="5400000">
            <a:off x="5436166" y="1114460"/>
            <a:ext cx="2263140" cy="4114800"/>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8"/>
          <p:cNvSpPr txBox="1"/>
          <p:nvPr/>
        </p:nvSpPr>
        <p:spPr>
          <a:xfrm>
            <a:off x="4510320" y="2150757"/>
            <a:ext cx="4004323" cy="2042185"/>
          </a:xfrm>
          <a:prstGeom prst="rect">
            <a:avLst/>
          </a:prstGeom>
          <a:noFill/>
          <a:ln>
            <a:noFill/>
          </a:ln>
        </p:spPr>
        <p:txBody>
          <a:bodyPr spcFirstLastPara="1" wrap="square" lIns="91425" tIns="45700" rIns="91425" bIns="45700" anchor="ctr" anchorCtr="0">
            <a:noAutofit/>
          </a:bodyPr>
          <a:lstStyle/>
          <a:p>
            <a:pPr marL="114300" marR="0" lvl="1" indent="-114300" algn="l" rtl="0">
              <a:lnSpc>
                <a:spcPct val="7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loss of control (in terms of beginning, frequency, intensity, duration, termination, context of playing),</a:t>
            </a:r>
            <a:endParaRPr sz="1800" b="0" i="0" u="none" strike="noStrike" cap="none">
              <a:solidFill>
                <a:schemeClr val="dk1"/>
              </a:solidFill>
              <a:latin typeface="Calibri"/>
              <a:ea typeface="Calibri"/>
              <a:cs typeface="Calibri"/>
              <a:sym typeface="Calibri"/>
            </a:endParaRPr>
          </a:p>
          <a:p>
            <a:pPr marL="114300" marR="0" lvl="1" indent="-114300" algn="l" rtl="0">
              <a:lnSpc>
                <a:spcPct val="75000"/>
              </a:lnSpc>
              <a:spcBef>
                <a:spcPts val="18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increasing prioritization over other aspects of life and everyday activities</a:t>
            </a:r>
            <a:endParaRPr sz="1800" b="0" i="0" u="none" strike="noStrike" cap="none">
              <a:solidFill>
                <a:schemeClr val="dk1"/>
              </a:solidFill>
              <a:latin typeface="Calibri"/>
              <a:ea typeface="Calibri"/>
              <a:cs typeface="Calibri"/>
              <a:sym typeface="Calibri"/>
            </a:endParaRPr>
          </a:p>
          <a:p>
            <a:pPr marL="114300" marR="0" lvl="1" indent="-114300" algn="l" rtl="0">
              <a:lnSpc>
                <a:spcPct val="75000"/>
              </a:lnSpc>
              <a:spcBef>
                <a:spcPts val="18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a continuation of the behavior despite negative consequences.</a:t>
            </a:r>
            <a:endParaRPr sz="1800" b="0" i="0" u="none" strike="noStrike" cap="none">
              <a:solidFill>
                <a:schemeClr val="dk1"/>
              </a:solidFill>
              <a:latin typeface="Calibri"/>
              <a:ea typeface="Calibri"/>
              <a:cs typeface="Calibri"/>
              <a:sym typeface="Calibri"/>
            </a:endParaRPr>
          </a:p>
          <a:p>
            <a:pPr marL="114300" marR="0" lvl="1" indent="-114300" algn="l" rtl="0">
              <a:lnSpc>
                <a:spcPct val="75000"/>
              </a:lnSpc>
              <a:spcBef>
                <a:spcPts val="18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This behavior results in significant disruption to personal, family, social, educational/occupational, or other important areas of functioning.</a:t>
            </a:r>
            <a:endParaRPr sz="1800" b="0" i="0" u="none" strike="noStrike" cap="none">
              <a:solidFill>
                <a:schemeClr val="dk1"/>
              </a:solidFill>
              <a:latin typeface="Calibri"/>
              <a:ea typeface="Calibri"/>
              <a:cs typeface="Calibri"/>
              <a:sym typeface="Calibri"/>
            </a:endParaRPr>
          </a:p>
        </p:txBody>
      </p:sp>
      <p:pic>
        <p:nvPicPr>
          <p:cNvPr id="920" name="Google Shape;920;p98"/>
          <p:cNvPicPr preferRelativeResize="0"/>
          <p:nvPr/>
        </p:nvPicPr>
        <p:blipFill rotWithShape="1">
          <a:blip r:embed="rId3">
            <a:alphaModFix/>
          </a:blip>
          <a:srcRect/>
          <a:stretch/>
        </p:blipFill>
        <p:spPr>
          <a:xfrm>
            <a:off x="7614185" y="6042942"/>
            <a:ext cx="1512168" cy="815058"/>
          </a:xfrm>
          <a:prstGeom prst="rect">
            <a:avLst/>
          </a:prstGeom>
          <a:noFill/>
          <a:ln>
            <a:noFill/>
          </a:ln>
        </p:spPr>
      </p:pic>
      <p:pic>
        <p:nvPicPr>
          <p:cNvPr id="921" name="Google Shape;921;p98"/>
          <p:cNvPicPr preferRelativeResize="0"/>
          <p:nvPr/>
        </p:nvPicPr>
        <p:blipFill rotWithShape="1">
          <a:blip r:embed="rId3">
            <a:alphaModFix/>
          </a:blip>
          <a:srcRect/>
          <a:stretch/>
        </p:blipFill>
        <p:spPr>
          <a:xfrm>
            <a:off x="0" y="6030409"/>
            <a:ext cx="1512168" cy="815058"/>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99"/>
          <p:cNvSpPr txBox="1">
            <a:spLocks noGrp="1"/>
          </p:cNvSpPr>
          <p:nvPr>
            <p:ph type="title"/>
          </p:nvPr>
        </p:nvSpPr>
        <p:spPr>
          <a:xfrm>
            <a:off x="467544" y="-2738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3100"/>
              <a:buFont typeface="Calibri"/>
              <a:buNone/>
            </a:pPr>
            <a:r>
              <a:rPr lang="en-US" sz="3100" b="1">
                <a:solidFill>
                  <a:srgbClr val="C00000"/>
                </a:solidFill>
              </a:rPr>
              <a:t>Basics of the study: Risky media use: World Health Organization diagnostic criteria (WHO)</a:t>
            </a:r>
            <a:endParaRPr b="1">
              <a:solidFill>
                <a:srgbClr val="C00000"/>
              </a:solidFill>
            </a:endParaRPr>
          </a:p>
        </p:txBody>
      </p:sp>
      <p:sp>
        <p:nvSpPr>
          <p:cNvPr id="927" name="Google Shape;927;p99"/>
          <p:cNvSpPr/>
          <p:nvPr/>
        </p:nvSpPr>
        <p:spPr>
          <a:xfrm>
            <a:off x="457200" y="1268760"/>
            <a:ext cx="833510" cy="500106"/>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1800" b="1">
                <a:solidFill>
                  <a:srgbClr val="262626"/>
                </a:solidFill>
                <a:latin typeface="Calibri"/>
                <a:ea typeface="Calibri"/>
                <a:cs typeface="Calibri"/>
                <a:sym typeface="Calibri"/>
              </a:rPr>
              <a:t>Pattern of use that is associated with increased risk of harmful consequences for the physical or mental health of the person concerned or others around them due to the</a:t>
            </a:r>
            <a:endParaRPr sz="1800" b="1">
              <a:solidFill>
                <a:srgbClr val="262626"/>
              </a:solidFill>
              <a:latin typeface="Calibri"/>
              <a:ea typeface="Calibri"/>
              <a:cs typeface="Calibri"/>
              <a:sym typeface="Calibri"/>
            </a:endParaRPr>
          </a:p>
        </p:txBody>
      </p:sp>
      <p:sp>
        <p:nvSpPr>
          <p:cNvPr id="928" name="Google Shape;928;p99"/>
          <p:cNvSpPr/>
          <p:nvPr/>
        </p:nvSpPr>
        <p:spPr>
          <a:xfrm>
            <a:off x="457200" y="1843881"/>
            <a:ext cx="833510" cy="500106"/>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1800">
                <a:solidFill>
                  <a:schemeClr val="dk1"/>
                </a:solidFill>
                <a:latin typeface="Calibri"/>
                <a:ea typeface="Calibri"/>
                <a:cs typeface="Calibri"/>
                <a:sym typeface="Calibri"/>
              </a:rPr>
              <a:t>▪ Frequency of use</a:t>
            </a:r>
            <a:endParaRPr sz="1800">
              <a:solidFill>
                <a:schemeClr val="dk1"/>
              </a:solidFill>
              <a:latin typeface="Calibri"/>
              <a:ea typeface="Calibri"/>
              <a:cs typeface="Calibri"/>
              <a:sym typeface="Calibri"/>
            </a:endParaRPr>
          </a:p>
        </p:txBody>
      </p:sp>
      <p:sp>
        <p:nvSpPr>
          <p:cNvPr id="929" name="Google Shape;929;p99"/>
          <p:cNvSpPr/>
          <p:nvPr/>
        </p:nvSpPr>
        <p:spPr>
          <a:xfrm>
            <a:off x="457200" y="2419002"/>
            <a:ext cx="833510" cy="500106"/>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1800">
                <a:solidFill>
                  <a:schemeClr val="dk1"/>
                </a:solidFill>
                <a:latin typeface="Calibri"/>
                <a:ea typeface="Calibri"/>
                <a:cs typeface="Calibri"/>
                <a:sym typeface="Calibri"/>
              </a:rPr>
              <a:t>▪ duration of use</a:t>
            </a:r>
            <a:endParaRPr sz="1800">
              <a:solidFill>
                <a:schemeClr val="dk1"/>
              </a:solidFill>
              <a:latin typeface="Calibri"/>
              <a:ea typeface="Calibri"/>
              <a:cs typeface="Calibri"/>
              <a:sym typeface="Calibri"/>
            </a:endParaRPr>
          </a:p>
        </p:txBody>
      </p:sp>
      <p:sp>
        <p:nvSpPr>
          <p:cNvPr id="930" name="Google Shape;930;p99"/>
          <p:cNvSpPr/>
          <p:nvPr/>
        </p:nvSpPr>
        <p:spPr>
          <a:xfrm>
            <a:off x="457200" y="2994123"/>
            <a:ext cx="833510" cy="500106"/>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1800">
                <a:solidFill>
                  <a:schemeClr val="dk1"/>
                </a:solidFill>
                <a:latin typeface="Calibri"/>
                <a:ea typeface="Calibri"/>
                <a:cs typeface="Calibri"/>
                <a:sym typeface="Calibri"/>
              </a:rPr>
              <a:t>▪ neglect of other activities and priorities</a:t>
            </a:r>
            <a:endParaRPr sz="1800">
              <a:solidFill>
                <a:schemeClr val="dk1"/>
              </a:solidFill>
              <a:latin typeface="Calibri"/>
              <a:ea typeface="Calibri"/>
              <a:cs typeface="Calibri"/>
              <a:sym typeface="Calibri"/>
            </a:endParaRPr>
          </a:p>
        </p:txBody>
      </p:sp>
      <p:sp>
        <p:nvSpPr>
          <p:cNvPr id="931" name="Google Shape;931;p99"/>
          <p:cNvSpPr/>
          <p:nvPr/>
        </p:nvSpPr>
        <p:spPr>
          <a:xfrm>
            <a:off x="457200" y="3569244"/>
            <a:ext cx="833510" cy="500106"/>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1800">
                <a:solidFill>
                  <a:schemeClr val="dk1"/>
                </a:solidFill>
                <a:latin typeface="Calibri"/>
                <a:ea typeface="Calibri"/>
                <a:cs typeface="Calibri"/>
                <a:sym typeface="Calibri"/>
              </a:rPr>
              <a:t>▪ risky behaviors associated with use</a:t>
            </a:r>
            <a:endParaRPr sz="1800">
              <a:solidFill>
                <a:schemeClr val="dk1"/>
              </a:solidFill>
              <a:latin typeface="Calibri"/>
              <a:ea typeface="Calibri"/>
              <a:cs typeface="Calibri"/>
              <a:sym typeface="Calibri"/>
            </a:endParaRPr>
          </a:p>
        </p:txBody>
      </p:sp>
      <p:sp>
        <p:nvSpPr>
          <p:cNvPr id="932" name="Google Shape;932;p99"/>
          <p:cNvSpPr/>
          <p:nvPr/>
        </p:nvSpPr>
        <p:spPr>
          <a:xfrm>
            <a:off x="457200" y="4144365"/>
            <a:ext cx="833510" cy="500106"/>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1800">
                <a:solidFill>
                  <a:schemeClr val="dk1"/>
                </a:solidFill>
                <a:latin typeface="Calibri"/>
                <a:ea typeface="Calibri"/>
                <a:cs typeface="Calibri"/>
                <a:sym typeface="Calibri"/>
              </a:rPr>
              <a:t>▪ negative consequences of the usage behavior</a:t>
            </a:r>
            <a:endParaRPr sz="1800">
              <a:solidFill>
                <a:schemeClr val="dk1"/>
              </a:solidFill>
              <a:latin typeface="Calibri"/>
              <a:ea typeface="Calibri"/>
              <a:cs typeface="Calibri"/>
              <a:sym typeface="Calibri"/>
            </a:endParaRPr>
          </a:p>
        </p:txBody>
      </p:sp>
      <p:sp>
        <p:nvSpPr>
          <p:cNvPr id="933" name="Google Shape;933;p99"/>
          <p:cNvSpPr/>
          <p:nvPr/>
        </p:nvSpPr>
        <p:spPr>
          <a:xfrm>
            <a:off x="457200" y="4719486"/>
            <a:ext cx="833510" cy="500106"/>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1800">
                <a:solidFill>
                  <a:schemeClr val="dk1"/>
                </a:solidFill>
                <a:latin typeface="Calibri"/>
                <a:ea typeface="Calibri"/>
                <a:cs typeface="Calibri"/>
                <a:sym typeface="Calibri"/>
              </a:rPr>
              <a:t>▪ or a combination of these</a:t>
            </a:r>
            <a:endParaRPr sz="1800">
              <a:solidFill>
                <a:schemeClr val="dk1"/>
              </a:solidFill>
              <a:latin typeface="Calibri"/>
              <a:ea typeface="Calibri"/>
              <a:cs typeface="Calibri"/>
              <a:sym typeface="Calibri"/>
            </a:endParaRPr>
          </a:p>
        </p:txBody>
      </p:sp>
      <p:sp>
        <p:nvSpPr>
          <p:cNvPr id="934" name="Google Shape;934;p99"/>
          <p:cNvSpPr/>
          <p:nvPr/>
        </p:nvSpPr>
        <p:spPr>
          <a:xfrm>
            <a:off x="457200" y="5294607"/>
            <a:ext cx="833510" cy="500106"/>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1800">
                <a:solidFill>
                  <a:schemeClr val="dk1"/>
                </a:solidFill>
                <a:latin typeface="Calibri"/>
                <a:ea typeface="Calibri"/>
                <a:cs typeface="Calibri"/>
                <a:sym typeface="Calibri"/>
              </a:rPr>
              <a:t>This pattern of behavior often persists even though those affected are aware of the increased risk of harm to themselves or others.</a:t>
            </a:r>
            <a:endParaRPr sz="1800">
              <a:solidFill>
                <a:schemeClr val="dk1"/>
              </a:solidFill>
              <a:latin typeface="Calibri"/>
              <a:ea typeface="Calibri"/>
              <a:cs typeface="Calibri"/>
              <a:sym typeface="Calibri"/>
            </a:endParaRPr>
          </a:p>
        </p:txBody>
      </p:sp>
      <p:pic>
        <p:nvPicPr>
          <p:cNvPr id="935" name="Google Shape;935;p99"/>
          <p:cNvPicPr preferRelativeResize="0"/>
          <p:nvPr/>
        </p:nvPicPr>
        <p:blipFill rotWithShape="1">
          <a:blip r:embed="rId3">
            <a:alphaModFix/>
          </a:blip>
          <a:srcRect/>
          <a:stretch/>
        </p:blipFill>
        <p:spPr>
          <a:xfrm>
            <a:off x="7614185" y="6042942"/>
            <a:ext cx="1512168" cy="815058"/>
          </a:xfrm>
          <a:prstGeom prst="rect">
            <a:avLst/>
          </a:prstGeom>
          <a:noFill/>
          <a:ln>
            <a:noFill/>
          </a:ln>
        </p:spPr>
      </p:pic>
      <p:pic>
        <p:nvPicPr>
          <p:cNvPr id="936" name="Google Shape;936;p99"/>
          <p:cNvPicPr preferRelativeResize="0"/>
          <p:nvPr/>
        </p:nvPicPr>
        <p:blipFill rotWithShape="1">
          <a:blip r:embed="rId3">
            <a:alphaModFix/>
          </a:blip>
          <a:srcRect/>
          <a:stretch/>
        </p:blipFill>
        <p:spPr>
          <a:xfrm>
            <a:off x="-36512" y="6021288"/>
            <a:ext cx="1512168" cy="815058"/>
          </a:xfrm>
          <a:prstGeom prst="rect">
            <a:avLst/>
          </a:prstGeom>
          <a:noFill/>
          <a:ln>
            <a:noFill/>
          </a:ln>
        </p:spPr>
      </p:pic>
    </p:spTree>
  </p:cSld>
  <p:clrMapOvr>
    <a:masterClrMapping/>
  </p:clrMapOvr>
</p:sld>
</file>

<file path=ppt/theme/theme1.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20609</Words>
  <Application>Microsoft Office PowerPoint</Application>
  <PresentationFormat>Diavetítés a képernyőre (4:3 oldalarány)</PresentationFormat>
  <Paragraphs>1079</Paragraphs>
  <Slides>117</Slides>
  <Notes>117</Notes>
  <HiddenSlides>0</HiddenSlides>
  <MMClips>0</MMClips>
  <ScaleCrop>false</ScaleCrop>
  <HeadingPairs>
    <vt:vector size="8" baseType="variant">
      <vt:variant>
        <vt:lpstr>Használt betűtípusok</vt:lpstr>
      </vt:variant>
      <vt:variant>
        <vt:i4>6</vt:i4>
      </vt:variant>
      <vt:variant>
        <vt:lpstr>Téma</vt:lpstr>
      </vt:variant>
      <vt:variant>
        <vt:i4>1</vt:i4>
      </vt:variant>
      <vt:variant>
        <vt:lpstr>Beágyazott OLE kiszolgálók</vt:lpstr>
      </vt:variant>
      <vt:variant>
        <vt:i4>1</vt:i4>
      </vt:variant>
      <vt:variant>
        <vt:lpstr>Diacímek</vt:lpstr>
      </vt:variant>
      <vt:variant>
        <vt:i4>117</vt:i4>
      </vt:variant>
    </vt:vector>
  </HeadingPairs>
  <TitlesOfParts>
    <vt:vector size="125" baseType="lpstr">
      <vt:lpstr>Noto Sans Symbols</vt:lpstr>
      <vt:lpstr>Calibri</vt:lpstr>
      <vt:lpstr>Arial</vt:lpstr>
      <vt:lpstr>Times</vt:lpstr>
      <vt:lpstr>Times New Roman</vt:lpstr>
      <vt:lpstr>Arial Black</vt:lpstr>
      <vt:lpstr>Larissa</vt:lpstr>
      <vt:lpstr>Microsoft Word Document</vt:lpstr>
      <vt:lpstr>Video Game Addiction</vt:lpstr>
      <vt:lpstr>        Table of contents </vt:lpstr>
      <vt:lpstr>PowerPoint-bemutató</vt:lpstr>
      <vt:lpstr>Some Questions for Students</vt:lpstr>
      <vt:lpstr>What is a Video Game? </vt:lpstr>
      <vt:lpstr>Internet Addiction</vt:lpstr>
      <vt:lpstr> Video Game Addiction</vt:lpstr>
      <vt:lpstr>Some Statistics on the Game Addiction: Germany, Worldwide</vt:lpstr>
      <vt:lpstr> Video Game Addiction</vt:lpstr>
      <vt:lpstr>The History &amp; Evolution of Video Games</vt:lpstr>
      <vt:lpstr>The History &amp; Evolution of Video Games</vt:lpstr>
      <vt:lpstr>Most Relevant Video Game Categories</vt:lpstr>
      <vt:lpstr>Statistics on the Video gaming worldwide [6] </vt:lpstr>
      <vt:lpstr>Top 10 Number of Gamers Worldwide by Country </vt:lpstr>
      <vt:lpstr>Inclusion of gaming disorder criteria in DSM-5 and ICD-11</vt:lpstr>
      <vt:lpstr>Inclusion of gaming disorder criteria in DSM-5 and ICD-11</vt:lpstr>
      <vt:lpstr>DSM-5: Criteria for video game addiction </vt:lpstr>
      <vt:lpstr>PowerPoint-bemutató</vt:lpstr>
      <vt:lpstr>ICD-11: Gaming Disorder, Hazardous Gaming</vt:lpstr>
      <vt:lpstr>The diagnosis of "gaming disorder" according to ICD-11</vt:lpstr>
      <vt:lpstr>Debate on classification as a disease </vt:lpstr>
      <vt:lpstr>Different Types of Addiction:  Physical and Behavioural</vt:lpstr>
      <vt:lpstr>Addiction in General:</vt:lpstr>
      <vt:lpstr>Why does someone become addicted?</vt:lpstr>
      <vt:lpstr>Causes: The Triad Model explains the development of computer game addiction</vt:lpstr>
      <vt:lpstr>Causes: The Triad Model explains the development of computer game addiction</vt:lpstr>
      <vt:lpstr>Comorbidity (Accompanying Illnesses) </vt:lpstr>
      <vt:lpstr>Vicious circle: social anxiety and computer game addiction [17]</vt:lpstr>
      <vt:lpstr>Which factors lead children and adolescents to be addicted to Video Games?</vt:lpstr>
      <vt:lpstr>Which factors lead children and adolescents to be addicted to Video Games?</vt:lpstr>
      <vt:lpstr>Which factors lead children and adolescents to be addicted to Video Games?</vt:lpstr>
      <vt:lpstr>Which factors lead children and adolescents to be addicted to Video Games?</vt:lpstr>
      <vt:lpstr>DIGITAL-GAMES: PRO AND CONTRA </vt:lpstr>
      <vt:lpstr>What are the positive effects of video (digital) games on children's and adolescents health and development? [18]  </vt:lpstr>
      <vt:lpstr>Benefits of Playing Video/Digital Games [18] </vt:lpstr>
      <vt:lpstr>Benefits of Playing Digital Games</vt:lpstr>
      <vt:lpstr>  What are the Negative Effects of Digital Games on Children's and adolescents Health and Development?   </vt:lpstr>
      <vt:lpstr>  What are the Negative Effects of Digital Games on Children's and adolescents' Health and Development?   </vt:lpstr>
      <vt:lpstr>Negative Consequences of Video Gaming Disorder [17] [19]</vt:lpstr>
      <vt:lpstr>Negative effects of video games &amp; Risks  [17] , [19]</vt:lpstr>
      <vt:lpstr>Negative effects of video games &amp; Risks [19]</vt:lpstr>
      <vt:lpstr>The dangers that await children and adolescents related to game addiction</vt:lpstr>
      <vt:lpstr>The dangers that await children and adolescents related to game addiction</vt:lpstr>
      <vt:lpstr>b) How should digital games be used to support the development of the child?</vt:lpstr>
      <vt:lpstr>QUESTION "AM I AT RISK OF ADDICTION [17] ?"</vt:lpstr>
      <vt:lpstr>Gaming Disorder Scale for Adolescents [20]</vt:lpstr>
      <vt:lpstr>In General: Tips for controlled handling </vt:lpstr>
      <vt:lpstr>Test 1: Game addiction test for teenagers. The following test is intended for teenagers and is based on the diagnostic criteria of "Internet Gaming Disorder" (according to the diagnostic manual "DSM-V"). </vt:lpstr>
      <vt:lpstr>Test 1: Game addiction test for teenagers. The following test is intended for teenagers and is based on the diagnostic criteria of "Internet Gaming Disorder" (according to the diagnostic manual "DSM-V").</vt:lpstr>
      <vt:lpstr>Test 2: Is my child addicted to computer games? Test whether your child is addicted to computer games or whether you don't have to worry about a gaming or media addiction. </vt:lpstr>
      <vt:lpstr>3. Test whether your computer gaming is normal or whether you have lost control of it. Am I addicted to computer games? </vt:lpstr>
      <vt:lpstr>WHAT TO DO? </vt:lpstr>
      <vt:lpstr>Influence of digital media on the health of children and adolescents</vt:lpstr>
      <vt:lpstr>The International Central Institute for Youth and Educational Television [20]</vt:lpstr>
      <vt:lpstr>WHAT TO DO? TIPS FOR YOUNG PEOPLE FROM PSYCHOLOGISTS </vt:lpstr>
      <vt:lpstr>What to do? Tips for parents</vt:lpstr>
      <vt:lpstr>Tips for parents </vt:lpstr>
      <vt:lpstr>Tips for parents </vt:lpstr>
      <vt:lpstr>What can be done to protect children and adolescents from gaming addiction and to prevent gaming addiction? a) What can families do?</vt:lpstr>
      <vt:lpstr>General recommendations for families:</vt:lpstr>
      <vt:lpstr>General recommendations for families:</vt:lpstr>
      <vt:lpstr>Warning signs for Teachers</vt:lpstr>
      <vt:lpstr>Tips for Teacher and education sector:</vt:lpstr>
      <vt:lpstr>What can teachers do? </vt:lpstr>
      <vt:lpstr>What can teachers do? </vt:lpstr>
      <vt:lpstr>How should digital games be used to support the development of the child?</vt:lpstr>
      <vt:lpstr>General Solution Offers</vt:lpstr>
      <vt:lpstr>General Solution Offers</vt:lpstr>
      <vt:lpstr>General Solution Offers</vt:lpstr>
      <vt:lpstr>Preventing a Gaming Problem [17]</vt:lpstr>
      <vt:lpstr>Self-help: Tips and tricks for parents and teachers against video game addiction [17]</vt:lpstr>
      <vt:lpstr>Self-help: Tips and tricks for parents and teachers against video game addiction [17]</vt:lpstr>
      <vt:lpstr>Self-help, tips and tricks for parents and teachers against video game addiction [17]</vt:lpstr>
      <vt:lpstr>Professional-help: Therapies for video game addiction [22] </vt:lpstr>
      <vt:lpstr>Behavioral Therapy [22] </vt:lpstr>
      <vt:lpstr>Family therapy [22] </vt:lpstr>
      <vt:lpstr>Family therapy [22] </vt:lpstr>
      <vt:lpstr> Family Therapy: Therapeutic Techniques [22]   </vt:lpstr>
      <vt:lpstr> Family Therapy: Therapeutic Techniques [22]   </vt:lpstr>
      <vt:lpstr>Group therapy [22]</vt:lpstr>
      <vt:lpstr>Therapy approaches </vt:lpstr>
      <vt:lpstr>JIM (Jugend, Information, Medien )-Study 2022 [23]</vt:lpstr>
      <vt:lpstr>JIM study 2022 : Frequency of use of digital games </vt:lpstr>
      <vt:lpstr>JIM study 2022 : Digital Games </vt:lpstr>
      <vt:lpstr>JIM study: Digital Games</vt:lpstr>
      <vt:lpstr>JIM study: Survey on the most popular games among young people 2022: </vt:lpstr>
      <vt:lpstr>JIM study 2022 : Digital Games</vt:lpstr>
      <vt:lpstr>Results: JIM (Jugend, Information, Medien )-Study 2022</vt:lpstr>
      <vt:lpstr>KIM (Childhood, Internet, Media)- STUDY 2020 [24]</vt:lpstr>
      <vt:lpstr>KIM (Childhood, internet, media) study 2020</vt:lpstr>
      <vt:lpstr>KIM study 2020: Use of games  computer/console/tablet/smartphones games  (in %)</vt:lpstr>
      <vt:lpstr>KIM study 2020: Comparison of digital forms of gaming</vt:lpstr>
      <vt:lpstr>KIM study 2020: Favorite digital games for girls and boy </vt:lpstr>
      <vt:lpstr>Results: KIM study 2020</vt:lpstr>
      <vt:lpstr>DAK longitudinal study on media addiction (2019 - 2021) [25], [26]</vt:lpstr>
      <vt:lpstr>The DAK/DZSKJ longitudinal study</vt:lpstr>
      <vt:lpstr>The DAK study</vt:lpstr>
      <vt:lpstr>Basics of the study: Pathological Media Use: Diagnostic Criteria of the World Health Organization (WHO)</vt:lpstr>
      <vt:lpstr>Basics of the study: Risky media use: World Health Organization diagnostic criteria (WHO)</vt:lpstr>
      <vt:lpstr>The DAK/DZSKJ longitudinal study: Usage times of digital games  over 4 measurement points</vt:lpstr>
      <vt:lpstr>Prevalence of usage patterns according to ICD-11: surveys September 2019 May 2021</vt:lpstr>
      <vt:lpstr>The DAK/DZSKJ longitudinal study: Prevalence </vt:lpstr>
      <vt:lpstr>The DAK/DZSKJ longitudinal study</vt:lpstr>
      <vt:lpstr>The DAK/DZSKJ longitudinal study: Usage motives of digital games by children  and young people</vt:lpstr>
      <vt:lpstr>Risky use of digital games [in %] before and under Corona Girls and boys prevalence according to ICD-11: Survey September 2019 and survey May 2021</vt:lpstr>
      <vt:lpstr>Pathological use of digital games [in %] before and under Corona Girls and boys prevalence according to ICD-11: Survey September 2019 and survey May 2021</vt:lpstr>
      <vt:lpstr>Risky and pathological use of digital games [in %] Age prevalence according to ICD-11: Survey May 2021</vt:lpstr>
      <vt:lpstr>Relationship between usage patterns and usage times: Use of digital game [in minutes] before and under Corona. Average daily usage times depending on usage behavior</vt:lpstr>
      <vt:lpstr>Summary of the DAK/DZSKJ longitudinal study</vt:lpstr>
      <vt:lpstr>Summary of the DAK/DZSKJ longitudinal study</vt:lpstr>
      <vt:lpstr>Summary of presentation</vt:lpstr>
      <vt:lpstr>Summary of presentation</vt:lpstr>
      <vt:lpstr>PowerPoint-bemutató</vt:lpstr>
      <vt:lpstr>PowerPoint-bemutató</vt:lpstr>
      <vt:lpstr>PowerPoint-bemutató</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Süleyman Dündar</dc:creator>
  <cp:lastModifiedBy>pataki_l@sulid.hu</cp:lastModifiedBy>
  <cp:revision>2</cp:revision>
  <dcterms:created xsi:type="dcterms:W3CDTF">2023-01-06T14:25:17Z</dcterms:created>
  <dcterms:modified xsi:type="dcterms:W3CDTF">2024-11-18T08:16:32Z</dcterms:modified>
</cp:coreProperties>
</file>