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78" r:id="rId4"/>
    <p:sldId id="258" r:id="rId5"/>
    <p:sldId id="279" r:id="rId6"/>
    <p:sldId id="260" r:id="rId7"/>
    <p:sldId id="281" r:id="rId8"/>
    <p:sldId id="280" r:id="rId9"/>
    <p:sldId id="261" r:id="rId10"/>
    <p:sldId id="282" r:id="rId11"/>
    <p:sldId id="262" r:id="rId12"/>
    <p:sldId id="296" r:id="rId13"/>
    <p:sldId id="295" r:id="rId14"/>
    <p:sldId id="283" r:id="rId15"/>
    <p:sldId id="263" r:id="rId16"/>
    <p:sldId id="284" r:id="rId17"/>
    <p:sldId id="285" r:id="rId18"/>
    <p:sldId id="286" r:id="rId19"/>
    <p:sldId id="287" r:id="rId20"/>
    <p:sldId id="290" r:id="rId21"/>
    <p:sldId id="289" r:id="rId22"/>
    <p:sldId id="288" r:id="rId23"/>
    <p:sldId id="264" r:id="rId24"/>
    <p:sldId id="291" r:id="rId25"/>
    <p:sldId id="292" r:id="rId26"/>
    <p:sldId id="265" r:id="rId27"/>
    <p:sldId id="272" r:id="rId28"/>
    <p:sldId id="294" r:id="rId29"/>
    <p:sldId id="277" r:id="rId30"/>
  </p:sldIdLst>
  <p:sldSz cx="18288000" cy="10287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4660"/>
  </p:normalViewPr>
  <p:slideViewPr>
    <p:cSldViewPr>
      <p:cViewPr varScale="1">
        <p:scale>
          <a:sx n="52" d="100"/>
          <a:sy n="52" d="100"/>
        </p:scale>
        <p:origin x="835" y="96"/>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Folie mittels Klicken verschieben</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2000" b="0" strike="noStrike" spc="-1">
                <a:solidFill>
                  <a:srgbClr val="000000"/>
                </a:solidFill>
                <a:latin typeface="Arial"/>
              </a:rPr>
              <a:t>Format der Notizen mittels Klicken bearbeiten</a:t>
            </a: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a:rPr>
              <a:t>&lt;Kopfzeile&gt;</a:t>
            </a:r>
          </a:p>
        </p:txBody>
      </p:sp>
      <p:sp>
        <p:nvSpPr>
          <p:cNvPr id="44"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r>
              <a:rPr lang="en-GB" sz="1400" b="0" strike="noStrike" spc="-1">
                <a:solidFill>
                  <a:srgbClr val="000000"/>
                </a:solidFill>
                <a:latin typeface="Times New Roman"/>
              </a:rPr>
              <a:t>&lt;Datum/Uhrzeit&gt;</a:t>
            </a: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&lt;Fußzeile&gt;</a:t>
            </a: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A57E23CA-2A8C-4ADC-AE8A-62AB1B822668}"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09087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685800" y="1143000"/>
            <a:ext cx="5484813" cy="3084513"/>
          </a:xfrm>
          <a:prstGeom prst="rect">
            <a:avLst/>
          </a:prstGeom>
          <a:ln w="0">
            <a:noFill/>
          </a:ln>
        </p:spPr>
      </p:sp>
      <p:sp>
        <p:nvSpPr>
          <p:cNvPr id="196"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197" name="PlaceHolder 3"/>
          <p:cNvSpPr>
            <a:spLocks noGrp="1"/>
          </p:cNvSpPr>
          <p:nvPr>
            <p:ph type="sldNum" idx="7"/>
          </p:nvPr>
        </p:nvSpPr>
        <p:spPr>
          <a:xfrm>
            <a:off x="3884760" y="8685360"/>
            <a:ext cx="2969640" cy="456480"/>
          </a:xfrm>
          <a:prstGeom prst="rect">
            <a:avLst/>
          </a:prstGeom>
          <a:noFill/>
          <a:ln w="0">
            <a:noFill/>
          </a:ln>
        </p:spPr>
        <p:txBody>
          <a:bodyPr lIns="0" tIns="0" rIns="0" bIns="0" anchor="b">
            <a:noAutofit/>
          </a:bodyPr>
          <a:lstStyle>
            <a:lvl1pPr indent="0" algn="r">
              <a:lnSpc>
                <a:spcPct val="100000"/>
              </a:lnSpc>
              <a:buNone/>
              <a:tabLst>
                <a:tab pos="0" algn="l"/>
              </a:tabLst>
              <a:defRPr lang="en-GB" sz="1400" b="0" strike="noStrike" spc="-1">
                <a:solidFill>
                  <a:srgbClr val="000000"/>
                </a:solidFill>
                <a:latin typeface="Times New Roman"/>
              </a:defRPr>
            </a:lvl1pPr>
          </a:lstStyle>
          <a:p>
            <a:pPr indent="0" algn="r">
              <a:lnSpc>
                <a:spcPct val="100000"/>
              </a:lnSpc>
              <a:buNone/>
              <a:tabLst>
                <a:tab pos="0" algn="l"/>
              </a:tabLst>
            </a:pPr>
            <a:fld id="{411CC0C8-48A2-45C4-B19D-961E37A2BC9A}" type="slidenum">
              <a:rPr lang="en-GB" sz="1400" b="0" strike="noStrike" spc="-1">
                <a:solidFill>
                  <a:srgbClr val="000000"/>
                </a:solidFill>
                <a:latin typeface="Times New Roman"/>
              </a:rPr>
              <a:t>1</a:t>
            </a:fld>
            <a:endParaRPr lang="en-GB"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685800" y="1143000"/>
            <a:ext cx="5484813" cy="3084513"/>
          </a:xfrm>
          <a:prstGeom prst="rect">
            <a:avLst/>
          </a:prstGeom>
          <a:ln w="0">
            <a:noFill/>
          </a:ln>
        </p:spPr>
      </p:sp>
      <p:sp>
        <p:nvSpPr>
          <p:cNvPr id="199"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200" name="PlaceHolder 3"/>
          <p:cNvSpPr>
            <a:spLocks noGrp="1"/>
          </p:cNvSpPr>
          <p:nvPr>
            <p:ph type="sldNum" idx="8"/>
          </p:nvPr>
        </p:nvSpPr>
        <p:spPr>
          <a:xfrm>
            <a:off x="3884760" y="8685360"/>
            <a:ext cx="2969640" cy="456480"/>
          </a:xfrm>
          <a:prstGeom prst="rect">
            <a:avLst/>
          </a:prstGeom>
          <a:noFill/>
          <a:ln w="0">
            <a:noFill/>
          </a:ln>
        </p:spPr>
        <p:txBody>
          <a:bodyPr lIns="0" tIns="0" rIns="0" bIns="0" anchor="b">
            <a:noAutofit/>
          </a:bodyPr>
          <a:lstStyle>
            <a:lvl1pPr indent="0" algn="r">
              <a:lnSpc>
                <a:spcPct val="100000"/>
              </a:lnSpc>
              <a:buNone/>
              <a:tabLst>
                <a:tab pos="0" algn="l"/>
              </a:tabLst>
              <a:defRPr lang="en-GB" sz="1400" b="0" strike="noStrike" spc="-1">
                <a:solidFill>
                  <a:srgbClr val="000000"/>
                </a:solidFill>
                <a:latin typeface="Times New Roman"/>
              </a:defRPr>
            </a:lvl1pPr>
          </a:lstStyle>
          <a:p>
            <a:pPr indent="0" algn="r">
              <a:lnSpc>
                <a:spcPct val="100000"/>
              </a:lnSpc>
              <a:buNone/>
              <a:tabLst>
                <a:tab pos="0" algn="l"/>
              </a:tabLst>
            </a:pPr>
            <a:fld id="{DEB4A822-072A-41F6-B590-C6A6C69AFF4E}" type="slidenum">
              <a:rPr lang="en-GB" sz="1400" b="0" strike="noStrike" spc="-1">
                <a:solidFill>
                  <a:srgbClr val="000000"/>
                </a:solidFill>
                <a:latin typeface="Times New Roman"/>
              </a:rPr>
              <a:t>2</a:t>
            </a:fld>
            <a:endParaRPr lang="en-GB"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685800" y="1143000"/>
            <a:ext cx="5484813" cy="3084513"/>
          </a:xfrm>
          <a:prstGeom prst="rect">
            <a:avLst/>
          </a:prstGeom>
          <a:ln w="0">
            <a:noFill/>
          </a:ln>
        </p:spPr>
      </p:sp>
      <p:sp>
        <p:nvSpPr>
          <p:cNvPr id="199"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200" name="PlaceHolder 3"/>
          <p:cNvSpPr>
            <a:spLocks noGrp="1"/>
          </p:cNvSpPr>
          <p:nvPr>
            <p:ph type="sldNum" idx="8"/>
          </p:nvPr>
        </p:nvSpPr>
        <p:spPr>
          <a:xfrm>
            <a:off x="3884760" y="8685360"/>
            <a:ext cx="2969640" cy="456480"/>
          </a:xfrm>
          <a:prstGeom prst="rect">
            <a:avLst/>
          </a:prstGeom>
          <a:noFill/>
          <a:ln w="0">
            <a:noFill/>
          </a:ln>
        </p:spPr>
        <p:txBody>
          <a:bodyPr lIns="0" tIns="0" rIns="0" bIns="0" anchor="b">
            <a:noAutofit/>
          </a:bodyPr>
          <a:lstStyle>
            <a:lvl1pPr indent="0" algn="r">
              <a:lnSpc>
                <a:spcPct val="100000"/>
              </a:lnSpc>
              <a:buNone/>
              <a:tabLst>
                <a:tab pos="0" algn="l"/>
              </a:tabLst>
              <a:defRPr lang="en-GB" sz="1400" b="0" strike="noStrike" spc="-1">
                <a:solidFill>
                  <a:srgbClr val="000000"/>
                </a:solidFill>
                <a:latin typeface="Times New Roman"/>
              </a:defRPr>
            </a:lvl1pPr>
          </a:lstStyle>
          <a:p>
            <a:pPr indent="0" algn="r">
              <a:lnSpc>
                <a:spcPct val="100000"/>
              </a:lnSpc>
              <a:buNone/>
              <a:tabLst>
                <a:tab pos="0" algn="l"/>
              </a:tabLst>
            </a:pPr>
            <a:fld id="{DEB4A822-072A-41F6-B590-C6A6C69AFF4E}" type="slidenum">
              <a:rPr lang="en-GB" sz="1400" b="0" strike="noStrike" spc="-1">
                <a:solidFill>
                  <a:srgbClr val="000000"/>
                </a:solidFill>
                <a:latin typeface="Times New Roman"/>
              </a:rPr>
              <a:t>3</a:t>
            </a:fld>
            <a:endParaRPr lang="en-GB"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685800" y="1143000"/>
            <a:ext cx="5484813" cy="3084513"/>
          </a:xfrm>
          <a:prstGeom prst="rect">
            <a:avLst/>
          </a:prstGeom>
          <a:ln w="0">
            <a:noFill/>
          </a:ln>
        </p:spPr>
      </p:sp>
      <p:sp>
        <p:nvSpPr>
          <p:cNvPr id="205" name="PlaceHolder 2"/>
          <p:cNvSpPr>
            <a:spLocks noGrp="1"/>
          </p:cNvSpPr>
          <p:nvPr>
            <p:ph type="body"/>
          </p:nvPr>
        </p:nvSpPr>
        <p:spPr>
          <a:xfrm>
            <a:off x="685800" y="4400640"/>
            <a:ext cx="5484240" cy="359856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206" name="PlaceHolder 3"/>
          <p:cNvSpPr>
            <a:spLocks noGrp="1"/>
          </p:cNvSpPr>
          <p:nvPr>
            <p:ph type="sldNum" idx="10"/>
          </p:nvPr>
        </p:nvSpPr>
        <p:spPr>
          <a:xfrm>
            <a:off x="3884760" y="8685360"/>
            <a:ext cx="2969640" cy="456480"/>
          </a:xfrm>
          <a:prstGeom prst="rect">
            <a:avLst/>
          </a:prstGeom>
          <a:noFill/>
          <a:ln w="0">
            <a:noFill/>
          </a:ln>
        </p:spPr>
        <p:txBody>
          <a:bodyPr lIns="0" tIns="0" rIns="0" bIns="0" anchor="b">
            <a:noAutofit/>
          </a:bodyPr>
          <a:lstStyle>
            <a:lvl1pPr indent="0" algn="r">
              <a:lnSpc>
                <a:spcPct val="100000"/>
              </a:lnSpc>
              <a:buNone/>
              <a:tabLst>
                <a:tab pos="0" algn="l"/>
              </a:tabLst>
              <a:defRPr lang="en-GB" sz="1400" b="0" strike="noStrike" spc="-1">
                <a:solidFill>
                  <a:srgbClr val="000000"/>
                </a:solidFill>
                <a:latin typeface="Times New Roman"/>
              </a:defRPr>
            </a:lvl1pPr>
          </a:lstStyle>
          <a:p>
            <a:pPr indent="0" algn="r">
              <a:lnSpc>
                <a:spcPct val="100000"/>
              </a:lnSpc>
              <a:buNone/>
              <a:tabLst>
                <a:tab pos="0" algn="l"/>
              </a:tabLst>
            </a:pPr>
            <a:fld id="{1E637C10-B8FD-4268-97D1-A1FB62C2FFD4}" type="slidenum">
              <a:rPr lang="en-GB" sz="1400" b="0" strike="noStrike" spc="-1">
                <a:solidFill>
                  <a:srgbClr val="000000"/>
                </a:solidFill>
                <a:latin typeface="Times New Roman"/>
              </a:rPr>
              <a:t>29</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3BD86599-72F4-4720-84EE-19FEB195F983}"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B5F9725-7717-447C-BB13-F822EB34F489}"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F8B0CBA7-B653-42C2-9995-32DBE65AC5A5}"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BB938778-C828-421F-AF65-B3C0B20C479A}"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DE6D5AD8-71D6-4A44-ADC4-7B1BFF0F3CF8}"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DB299EE8-ED57-4378-9F46-4FE9B98D3E97}"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139AC61-3EB0-4E4E-91E2-B4D505534D0A}"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0F359727-CC13-48E3-9AAD-B29FB0C659E6}"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C5BF3CC1-33A9-43DE-BF09-CB1A7487E8A6}"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36DEE52-EF6D-4612-A22C-DBF01D9F05D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BCE9B8B-96DD-4E11-BA1F-595071935DB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8491C8F-3E2E-4B63-A0FD-98EC7878A6C7}"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3124080" y="6356520"/>
            <a:ext cx="2893320" cy="36288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&lt;Fußzeile&gt;</a:t>
            </a:r>
          </a:p>
        </p:txBody>
      </p:sp>
      <p:sp>
        <p:nvSpPr>
          <p:cNvPr id="6" name="PlaceHolder 2"/>
          <p:cNvSpPr>
            <a:spLocks noGrp="1"/>
          </p:cNvSpPr>
          <p:nvPr>
            <p:ph type="sldNum" idx="2"/>
          </p:nvPr>
        </p:nvSpPr>
        <p:spPr>
          <a:xfrm>
            <a:off x="6553080" y="6356520"/>
            <a:ext cx="2131560" cy="3628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tr-TR" sz="1200" b="0" strike="noStrike" spc="-1">
                <a:solidFill>
                  <a:srgbClr val="888888"/>
                </a:solidFill>
                <a:latin typeface="Calibri"/>
                <a:ea typeface="Calibri"/>
              </a:defRPr>
            </a:lvl1pPr>
          </a:lstStyle>
          <a:p>
            <a:pPr indent="0" algn="r">
              <a:lnSpc>
                <a:spcPct val="100000"/>
              </a:lnSpc>
              <a:buNone/>
              <a:tabLst>
                <a:tab pos="0" algn="l"/>
              </a:tabLst>
            </a:pPr>
            <a:fld id="{897E3730-1AB5-4997-8FC1-82FDF861D904}" type="slidenum">
              <a:rPr lang="tr-TR" sz="1200" b="0" strike="noStrike" spc="-1">
                <a:solidFill>
                  <a:srgbClr val="888888"/>
                </a:solidFill>
                <a:latin typeface="Calibri"/>
                <a:ea typeface="Calibri"/>
              </a:rPr>
              <a:t>‹#›</a:t>
            </a:fld>
            <a:endParaRPr lang="en-GB" sz="1200" b="0" strike="noStrike" spc="-1">
              <a:solidFill>
                <a:srgbClr val="000000"/>
              </a:solidFill>
              <a:latin typeface="Times New Roman"/>
            </a:endParaRPr>
          </a:p>
        </p:txBody>
      </p:sp>
      <p:sp>
        <p:nvSpPr>
          <p:cNvPr id="2" name="PlaceHolder 3"/>
          <p:cNvSpPr>
            <a:spLocks noGrp="1"/>
          </p:cNvSpPr>
          <p:nvPr>
            <p:ph type="dt" idx="3"/>
          </p:nvPr>
        </p:nvSpPr>
        <p:spPr>
          <a:xfrm>
            <a:off x="457200" y="6356520"/>
            <a:ext cx="2131560" cy="362880"/>
          </a:xfrm>
          <a:prstGeom prst="rect">
            <a:avLst/>
          </a:prstGeom>
          <a:noFill/>
          <a:ln w="0">
            <a:noFill/>
          </a:ln>
        </p:spPr>
        <p:txBody>
          <a:bodyPr lIns="90000" tIns="45000" rIns="90000" bIns="4500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&lt;Datum/Uhrzeit&gt;</a:t>
            </a: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Format des Titeltextes durch Klicken bearbeiten</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2246040" y="-323280"/>
            <a:ext cx="12958560" cy="916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endParaRPr lang="en-GB" sz="4000" b="0" strike="noStrike" spc="-1" dirty="0">
              <a:solidFill>
                <a:srgbClr val="000000"/>
              </a:solidFill>
              <a:latin typeface="Arial"/>
            </a:endParaRPr>
          </a:p>
          <a:p>
            <a:pPr algn="ctr">
              <a:lnSpc>
                <a:spcPct val="100000"/>
              </a:lnSpc>
            </a:pPr>
            <a:r>
              <a:rPr lang="en-GB" sz="4000" b="1" strike="noStrike" spc="-1" dirty="0">
                <a:solidFill>
                  <a:srgbClr val="0B5394"/>
                </a:solidFill>
                <a:latin typeface="Arial"/>
                <a:ea typeface="DejaVu Sans"/>
              </a:rPr>
              <a:t>PROJECT NAME: “LOG IN BACK </a:t>
            </a:r>
            <a:r>
              <a:rPr lang="hu-HU" sz="4000" b="1" strike="noStrike" spc="-1" dirty="0">
                <a:solidFill>
                  <a:srgbClr val="0B5394"/>
                </a:solidFill>
                <a:latin typeface="Arial"/>
                <a:ea typeface="DejaVu Sans"/>
              </a:rPr>
              <a:t>THE </a:t>
            </a:r>
            <a:r>
              <a:rPr lang="en-GB" sz="4000" b="1" strike="noStrike" spc="-1" dirty="0">
                <a:solidFill>
                  <a:srgbClr val="0B5394"/>
                </a:solidFill>
                <a:latin typeface="Arial"/>
                <a:ea typeface="DejaVu Sans"/>
              </a:rPr>
              <a:t>REAL LIFE” </a:t>
            </a:r>
            <a:endParaRPr lang="en-GB" sz="4000" b="0" strike="noStrike" spc="-1" dirty="0">
              <a:solidFill>
                <a:srgbClr val="000000"/>
              </a:solidFill>
              <a:latin typeface="Arial"/>
            </a:endParaRPr>
          </a:p>
          <a:p>
            <a:pPr algn="ctr">
              <a:lnSpc>
                <a:spcPct val="100000"/>
              </a:lnSpc>
            </a:pPr>
            <a:endParaRPr lang="en-GB" sz="4000" b="0" strike="noStrike" spc="-1" dirty="0">
              <a:solidFill>
                <a:srgbClr val="000000"/>
              </a:solidFill>
              <a:latin typeface="Arial"/>
            </a:endParaRPr>
          </a:p>
          <a:p>
            <a:pPr algn="ctr">
              <a:lnSpc>
                <a:spcPct val="100000"/>
              </a:lnSpc>
            </a:pPr>
            <a:r>
              <a:rPr lang="en-GB" sz="3500" b="0" u="sng" strike="noStrike" spc="-1" dirty="0">
                <a:solidFill>
                  <a:srgbClr val="000000"/>
                </a:solidFill>
                <a:uFillTx/>
                <a:latin typeface="Arial"/>
                <a:ea typeface="DejaVu Sans"/>
              </a:rPr>
              <a:t>PROJECT NUMBER:</a:t>
            </a:r>
            <a:endParaRPr lang="en-GB" sz="3500" b="0" strike="noStrike" spc="-1" dirty="0">
              <a:solidFill>
                <a:srgbClr val="000000"/>
              </a:solidFill>
              <a:latin typeface="Arial"/>
            </a:endParaRPr>
          </a:p>
          <a:p>
            <a:pPr algn="ctr">
              <a:lnSpc>
                <a:spcPct val="100000"/>
              </a:lnSpc>
            </a:pPr>
            <a:r>
              <a:rPr lang="en-GB" sz="3500" b="0" strike="noStrike" spc="-1" dirty="0">
                <a:solidFill>
                  <a:srgbClr val="000000"/>
                </a:solidFill>
                <a:latin typeface="Arial"/>
                <a:ea typeface="DejaVu Sans"/>
              </a:rPr>
              <a:t>(2022-1-HU01-KA220-SCH-000087324) </a:t>
            </a:r>
            <a:endParaRPr lang="en-GB" sz="3500" b="0" strike="noStrike" spc="-1" dirty="0">
              <a:solidFill>
                <a:srgbClr val="000000"/>
              </a:solidFill>
              <a:latin typeface="Arial"/>
            </a:endParaRPr>
          </a:p>
          <a:p>
            <a:pPr algn="ctr">
              <a:lnSpc>
                <a:spcPct val="100000"/>
              </a:lnSpc>
            </a:pPr>
            <a:endParaRPr lang="en-GB" sz="3500" b="0" strike="noStrike" spc="-1" dirty="0">
              <a:solidFill>
                <a:srgbClr val="000000"/>
              </a:solidFill>
              <a:latin typeface="Arial"/>
            </a:endParaRPr>
          </a:p>
          <a:p>
            <a:pPr algn="ctr">
              <a:lnSpc>
                <a:spcPct val="100000"/>
              </a:lnSpc>
            </a:pPr>
            <a:r>
              <a:rPr lang="en-GB" sz="3500" b="0" u="sng" strike="noStrike" spc="-1" dirty="0">
                <a:solidFill>
                  <a:srgbClr val="000000"/>
                </a:solidFill>
                <a:uFillTx/>
                <a:latin typeface="Arial"/>
                <a:ea typeface="DejaVu Sans"/>
              </a:rPr>
              <a:t>PROJECT PARTNER:</a:t>
            </a:r>
            <a:endParaRPr lang="en-GB" sz="3500" b="0" strike="noStrike" spc="-1" dirty="0">
              <a:solidFill>
                <a:srgbClr val="000000"/>
              </a:solidFill>
              <a:latin typeface="Arial"/>
            </a:endParaRPr>
          </a:p>
          <a:p>
            <a:pPr algn="ctr">
              <a:lnSpc>
                <a:spcPct val="100000"/>
              </a:lnSpc>
            </a:pPr>
            <a:r>
              <a:rPr lang="en-GB" sz="3500" b="0" strike="noStrike" spc="-1" dirty="0">
                <a:solidFill>
                  <a:srgbClr val="000000"/>
                </a:solidFill>
                <a:latin typeface="Arial"/>
                <a:ea typeface="DejaVu Sans"/>
              </a:rPr>
              <a:t>ARDA BERATUNG &amp; BILDUNG </a:t>
            </a:r>
            <a:endParaRPr lang="en-GB" sz="3500" b="0" strike="noStrike" spc="-1" dirty="0">
              <a:solidFill>
                <a:srgbClr val="000000"/>
              </a:solidFill>
              <a:latin typeface="Arial"/>
            </a:endParaRPr>
          </a:p>
          <a:p>
            <a:pPr algn="ctr">
              <a:lnSpc>
                <a:spcPct val="100000"/>
              </a:lnSpc>
            </a:pPr>
            <a:r>
              <a:rPr lang="en-GB" sz="3500" b="0" strike="noStrike" spc="-1" dirty="0">
                <a:solidFill>
                  <a:srgbClr val="000000"/>
                </a:solidFill>
                <a:latin typeface="Arial"/>
                <a:ea typeface="DejaVu Sans"/>
              </a:rPr>
              <a:t>https://www.ar-da.de/english-en/ </a:t>
            </a:r>
            <a:endParaRPr lang="en-GB" sz="3500" b="0" strike="noStrike" spc="-1" dirty="0">
              <a:solidFill>
                <a:srgbClr val="000000"/>
              </a:solidFill>
              <a:latin typeface="Arial"/>
            </a:endParaRPr>
          </a:p>
          <a:p>
            <a:pPr algn="ctr">
              <a:lnSpc>
                <a:spcPct val="100000"/>
              </a:lnSpc>
            </a:pPr>
            <a:r>
              <a:rPr lang="en-GB" sz="3500" b="0" strike="noStrike" spc="-1" dirty="0">
                <a:solidFill>
                  <a:srgbClr val="000000"/>
                </a:solidFill>
                <a:latin typeface="Arial"/>
                <a:ea typeface="DejaVu Sans"/>
              </a:rPr>
              <a:t>E-Mail: info@ar-da.de </a:t>
            </a:r>
            <a:endParaRPr lang="en-GB" sz="3500" b="0" strike="noStrike" spc="-1" dirty="0">
              <a:solidFill>
                <a:srgbClr val="000000"/>
              </a:solidFill>
              <a:latin typeface="Arial"/>
            </a:endParaRPr>
          </a:p>
          <a:p>
            <a:pPr algn="ctr">
              <a:lnSpc>
                <a:spcPct val="100000"/>
              </a:lnSpc>
            </a:pPr>
            <a:endParaRPr lang="en-GB" sz="3500" b="0" strike="noStrike" spc="-1" dirty="0">
              <a:solidFill>
                <a:srgbClr val="000000"/>
              </a:solidFill>
              <a:latin typeface="Arial"/>
            </a:endParaRPr>
          </a:p>
          <a:p>
            <a:pPr algn="ctr">
              <a:lnSpc>
                <a:spcPct val="100000"/>
              </a:lnSpc>
            </a:pPr>
            <a:r>
              <a:rPr lang="en-GB" sz="3500" b="0" u="sng" strike="noStrike" spc="-1" dirty="0">
                <a:solidFill>
                  <a:srgbClr val="000000"/>
                </a:solidFill>
                <a:uFillTx/>
                <a:latin typeface="Arial"/>
                <a:ea typeface="DejaVu Sans"/>
              </a:rPr>
              <a:t>PROJECT COORDINATOR: </a:t>
            </a:r>
            <a:endParaRPr lang="en-GB" sz="3500" b="0" strike="noStrike" spc="-1" dirty="0">
              <a:solidFill>
                <a:srgbClr val="000000"/>
              </a:solidFill>
              <a:latin typeface="Arial"/>
            </a:endParaRPr>
          </a:p>
          <a:p>
            <a:pPr algn="ctr">
              <a:lnSpc>
                <a:spcPct val="100000"/>
              </a:lnSpc>
            </a:pPr>
            <a:r>
              <a:rPr lang="en-GB" sz="3500" b="0" strike="noStrike" spc="-1" dirty="0" err="1">
                <a:solidFill>
                  <a:srgbClr val="000000"/>
                </a:solidFill>
                <a:latin typeface="Arial"/>
                <a:ea typeface="DejaVu Sans"/>
              </a:rPr>
              <a:t>Dr.</a:t>
            </a:r>
            <a:r>
              <a:rPr lang="en-GB" sz="3500" b="0" strike="noStrike" spc="-1" dirty="0">
                <a:solidFill>
                  <a:srgbClr val="000000"/>
                </a:solidFill>
                <a:latin typeface="Arial"/>
                <a:ea typeface="DejaVu Sans"/>
              </a:rPr>
              <a:t> SUSAM DÜNDAR IŞIK</a:t>
            </a:r>
            <a:endParaRPr lang="en-GB" sz="3500" b="0" strike="noStrike" spc="-1" dirty="0">
              <a:solidFill>
                <a:srgbClr val="000000"/>
              </a:solidFill>
              <a:latin typeface="Arial"/>
            </a:endParaRPr>
          </a:p>
          <a:p>
            <a:pPr algn="ctr">
              <a:lnSpc>
                <a:spcPct val="100000"/>
              </a:lnSpc>
            </a:pPr>
            <a:endParaRPr lang="en-GB" sz="3500" b="0" strike="noStrike" spc="-1" dirty="0">
              <a:solidFill>
                <a:srgbClr val="000000"/>
              </a:solidFill>
              <a:latin typeface="Arial"/>
            </a:endParaRPr>
          </a:p>
          <a:p>
            <a:pPr algn="ctr">
              <a:lnSpc>
                <a:spcPct val="100000"/>
              </a:lnSpc>
            </a:pPr>
            <a:r>
              <a:rPr lang="en-GB" sz="3500" b="0" u="sng" strike="noStrike" spc="-1" dirty="0">
                <a:solidFill>
                  <a:srgbClr val="000000"/>
                </a:solidFill>
                <a:uFillTx/>
                <a:latin typeface="Arial"/>
                <a:ea typeface="DejaVu Sans"/>
              </a:rPr>
              <a:t>PROJECT ASSISTANT:</a:t>
            </a:r>
            <a:br>
              <a:rPr sz="3500" dirty="0"/>
            </a:br>
            <a:r>
              <a:rPr lang="en-GB" sz="3500" b="0" strike="noStrike" spc="-1" dirty="0" err="1">
                <a:solidFill>
                  <a:srgbClr val="000000"/>
                </a:solidFill>
                <a:latin typeface="Arial"/>
                <a:ea typeface="DejaVu Sans"/>
              </a:rPr>
              <a:t>Dr.</a:t>
            </a:r>
            <a:r>
              <a:rPr lang="en-GB" sz="3500" b="0" strike="noStrike" spc="-1" dirty="0">
                <a:solidFill>
                  <a:srgbClr val="000000"/>
                </a:solidFill>
                <a:latin typeface="Arial"/>
                <a:ea typeface="DejaVu Sans"/>
              </a:rPr>
              <a:t> </a:t>
            </a:r>
            <a:r>
              <a:rPr lang="en-GB" sz="3500" spc="-1" dirty="0">
                <a:solidFill>
                  <a:srgbClr val="000000"/>
                </a:solidFill>
              </a:rPr>
              <a:t>KEMAL IŞIK</a:t>
            </a:r>
          </a:p>
          <a:p>
            <a:pPr algn="ctr">
              <a:lnSpc>
                <a:spcPct val="100000"/>
              </a:lnSpc>
            </a:pPr>
            <a:endParaRPr lang="en-GB" sz="4000" b="0" strike="noStrike" spc="-1" dirty="0">
              <a:solidFill>
                <a:srgbClr val="000000"/>
              </a:solidFill>
              <a:latin typeface="Arial"/>
            </a:endParaRPr>
          </a:p>
        </p:txBody>
      </p:sp>
      <p:sp>
        <p:nvSpPr>
          <p:cNvPr id="49" name="Google Shape;91;p13"/>
          <p:cNvSpPr/>
          <p:nvPr/>
        </p:nvSpPr>
        <p:spPr>
          <a:xfrm>
            <a:off x="1184400" y="4277880"/>
            <a:ext cx="15542640" cy="262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endParaRPr lang="en-GB" sz="1800" b="0" strike="noStrike" spc="-1">
              <a:solidFill>
                <a:srgbClr val="000000"/>
              </a:solidFill>
              <a:latin typeface="Arial"/>
              <a:ea typeface="DejaVu Sans"/>
            </a:endParaRPr>
          </a:p>
        </p:txBody>
      </p:sp>
      <p:pic>
        <p:nvPicPr>
          <p:cNvPr id="50" name="Google Shape;92;p13"/>
          <p:cNvPicPr/>
          <p:nvPr/>
        </p:nvPicPr>
        <p:blipFill>
          <a:blip r:embed="rId3"/>
          <a:stretch/>
        </p:blipFill>
        <p:spPr>
          <a:xfrm>
            <a:off x="13506120" y="8640000"/>
            <a:ext cx="4312080" cy="1408680"/>
          </a:xfrm>
          <a:prstGeom prst="rect">
            <a:avLst/>
          </a:prstGeom>
          <a:ln w="0">
            <a:noFill/>
          </a:ln>
        </p:spPr>
      </p:pic>
      <p:pic>
        <p:nvPicPr>
          <p:cNvPr id="51" name="Google Shape;93;p13"/>
          <p:cNvPicPr/>
          <p:nvPr/>
        </p:nvPicPr>
        <p:blipFill>
          <a:blip r:embed="rId4"/>
          <a:stretch/>
        </p:blipFill>
        <p:spPr>
          <a:xfrm>
            <a:off x="15337800" y="217800"/>
            <a:ext cx="2480400" cy="2480400"/>
          </a:xfrm>
          <a:prstGeom prst="rect">
            <a:avLst/>
          </a:prstGeom>
          <a:ln w="0">
            <a:noFill/>
          </a:ln>
        </p:spPr>
      </p:pic>
      <p:pic>
        <p:nvPicPr>
          <p:cNvPr id="2" name="Kép 1" descr="A képen Betűtípus, szöveg, embléma, szimbólum látható&#10;&#10;Automatikusan generált leírás">
            <a:extLst>
              <a:ext uri="{FF2B5EF4-FFF2-40B4-BE49-F238E27FC236}">
                <a16:creationId xmlns:a16="http://schemas.microsoft.com/office/drawing/2014/main" id="{1F37CEB6-BA06-598F-4140-AC715B0EEA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785" y="8811227"/>
            <a:ext cx="3387367" cy="1034536"/>
          </a:xfrm>
          <a:prstGeom prst="rect">
            <a:avLst/>
          </a:prstGeom>
        </p:spPr>
      </p:pic>
      <p:pic>
        <p:nvPicPr>
          <p:cNvPr id="3" name="Kép 2">
            <a:extLst>
              <a:ext uri="{FF2B5EF4-FFF2-40B4-BE49-F238E27FC236}">
                <a16:creationId xmlns:a16="http://schemas.microsoft.com/office/drawing/2014/main" id="{24EB146E-0FC2-33C3-7A15-7DFC5C3ADF5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800" y="8640001"/>
            <a:ext cx="5526668" cy="1227306"/>
          </a:xfrm>
          <a:prstGeom prst="rect">
            <a:avLst/>
          </a:prstGeom>
          <a:noFill/>
          <a:ln>
            <a:noFill/>
          </a:ln>
        </p:spPr>
      </p:pic>
      <p:sp>
        <p:nvSpPr>
          <p:cNvPr id="6" name="Szövegdoboz 5">
            <a:extLst>
              <a:ext uri="{FF2B5EF4-FFF2-40B4-BE49-F238E27FC236}">
                <a16:creationId xmlns:a16="http://schemas.microsoft.com/office/drawing/2014/main" id="{69EEA0A5-0F76-7994-3E9A-C2230BCFE1A0}"/>
              </a:ext>
            </a:extLst>
          </p:cNvPr>
          <p:cNvSpPr txBox="1"/>
          <p:nvPr/>
        </p:nvSpPr>
        <p:spPr>
          <a:xfrm>
            <a:off x="469800" y="3765792"/>
            <a:ext cx="2339752" cy="4801314"/>
          </a:xfrm>
          <a:prstGeom prst="rect">
            <a:avLst/>
          </a:prstGeom>
          <a:noFill/>
        </p:spPr>
        <p:txBody>
          <a:bodyPr wrap="square">
            <a:spAutoFit/>
          </a:bodyPr>
          <a:lstStyle/>
          <a:p>
            <a:r>
              <a:rPr lang="hu-HU" dirty="0" err="1"/>
              <a:t>Funded</a:t>
            </a:r>
            <a:r>
              <a:rPr lang="hu-HU" dirty="0"/>
              <a:t> </a:t>
            </a:r>
            <a:r>
              <a:rPr lang="hu-HU" dirty="0" err="1"/>
              <a:t>by</a:t>
            </a:r>
            <a:r>
              <a:rPr lang="hu-HU" dirty="0"/>
              <a:t> </a:t>
            </a:r>
            <a:r>
              <a:rPr lang="hu-HU" dirty="0" err="1"/>
              <a:t>the</a:t>
            </a:r>
            <a:r>
              <a:rPr lang="hu-HU" dirty="0"/>
              <a:t> European Union. </a:t>
            </a:r>
            <a:r>
              <a:rPr lang="hu-HU" dirty="0" err="1"/>
              <a:t>Views</a:t>
            </a:r>
            <a:r>
              <a:rPr lang="hu-HU" dirty="0"/>
              <a:t> and </a:t>
            </a:r>
            <a:r>
              <a:rPr lang="hu-HU" dirty="0" err="1"/>
              <a:t>opinions</a:t>
            </a:r>
            <a:r>
              <a:rPr lang="hu-HU" dirty="0"/>
              <a:t> </a:t>
            </a:r>
            <a:r>
              <a:rPr lang="hu-HU" dirty="0" err="1"/>
              <a:t>expressed</a:t>
            </a:r>
            <a:r>
              <a:rPr lang="hu-HU" dirty="0"/>
              <a:t> </a:t>
            </a:r>
            <a:r>
              <a:rPr lang="hu-HU" dirty="0" err="1"/>
              <a:t>are</a:t>
            </a:r>
            <a:r>
              <a:rPr lang="hu-HU" dirty="0"/>
              <a:t> </a:t>
            </a:r>
            <a:r>
              <a:rPr lang="hu-HU" dirty="0" err="1"/>
              <a:t>however</a:t>
            </a:r>
            <a:r>
              <a:rPr lang="hu-HU" dirty="0"/>
              <a:t> </a:t>
            </a:r>
            <a:r>
              <a:rPr lang="hu-HU" dirty="0" err="1"/>
              <a:t>those</a:t>
            </a:r>
            <a:r>
              <a:rPr lang="hu-HU" dirty="0"/>
              <a:t> of </a:t>
            </a:r>
            <a:r>
              <a:rPr lang="hu-HU" dirty="0" err="1"/>
              <a:t>the</a:t>
            </a:r>
            <a:r>
              <a:rPr lang="hu-HU" dirty="0"/>
              <a:t> </a:t>
            </a:r>
            <a:r>
              <a:rPr lang="hu-HU" dirty="0" err="1"/>
              <a:t>author</a:t>
            </a:r>
            <a:r>
              <a:rPr lang="hu-HU" dirty="0"/>
              <a:t>(s) </a:t>
            </a:r>
            <a:r>
              <a:rPr lang="hu-HU" dirty="0" err="1"/>
              <a:t>only</a:t>
            </a:r>
            <a:r>
              <a:rPr lang="hu-HU" dirty="0"/>
              <a:t> and </a:t>
            </a:r>
            <a:r>
              <a:rPr lang="hu-HU" dirty="0" err="1"/>
              <a:t>do</a:t>
            </a:r>
            <a:r>
              <a:rPr lang="hu-HU" dirty="0"/>
              <a:t> </a:t>
            </a:r>
            <a:r>
              <a:rPr lang="hu-HU" dirty="0" err="1"/>
              <a:t>not</a:t>
            </a:r>
            <a:r>
              <a:rPr lang="hu-HU" dirty="0"/>
              <a:t> </a:t>
            </a:r>
            <a:r>
              <a:rPr lang="hu-HU" dirty="0" err="1"/>
              <a:t>necessarily</a:t>
            </a:r>
            <a:r>
              <a:rPr lang="hu-HU" dirty="0"/>
              <a:t> </a:t>
            </a:r>
            <a:r>
              <a:rPr lang="hu-HU" dirty="0" err="1"/>
              <a:t>reflect</a:t>
            </a:r>
            <a:r>
              <a:rPr lang="hu-HU" dirty="0"/>
              <a:t> </a:t>
            </a:r>
            <a:r>
              <a:rPr lang="hu-HU" dirty="0" err="1"/>
              <a:t>those</a:t>
            </a:r>
            <a:r>
              <a:rPr lang="hu-HU" dirty="0"/>
              <a:t> of </a:t>
            </a:r>
            <a:r>
              <a:rPr lang="hu-HU" dirty="0" err="1"/>
              <a:t>the</a:t>
            </a:r>
            <a:r>
              <a:rPr lang="hu-HU" dirty="0"/>
              <a:t> European Union </a:t>
            </a:r>
            <a:r>
              <a:rPr lang="hu-HU" dirty="0" err="1"/>
              <a:t>or</a:t>
            </a:r>
            <a:r>
              <a:rPr lang="hu-HU" dirty="0"/>
              <a:t> </a:t>
            </a:r>
            <a:r>
              <a:rPr lang="hu-HU" dirty="0" err="1"/>
              <a:t>the</a:t>
            </a:r>
            <a:r>
              <a:rPr lang="hu-HU" dirty="0"/>
              <a:t> European Education and </a:t>
            </a:r>
            <a:r>
              <a:rPr lang="hu-HU" dirty="0" err="1"/>
              <a:t>Culture</a:t>
            </a:r>
            <a:r>
              <a:rPr lang="hu-HU" dirty="0"/>
              <a:t> </a:t>
            </a:r>
            <a:r>
              <a:rPr lang="hu-HU" dirty="0" err="1"/>
              <a:t>Executive</a:t>
            </a:r>
            <a:r>
              <a:rPr lang="hu-HU" dirty="0"/>
              <a:t> </a:t>
            </a:r>
            <a:r>
              <a:rPr lang="hu-HU" dirty="0" err="1"/>
              <a:t>Agency</a:t>
            </a:r>
            <a:r>
              <a:rPr lang="hu-HU" dirty="0"/>
              <a:t> (EACEA). </a:t>
            </a:r>
            <a:r>
              <a:rPr lang="hu-HU" dirty="0" err="1"/>
              <a:t>Neither</a:t>
            </a:r>
            <a:r>
              <a:rPr lang="hu-HU" dirty="0"/>
              <a:t> </a:t>
            </a:r>
            <a:r>
              <a:rPr lang="hu-HU" dirty="0" err="1"/>
              <a:t>the</a:t>
            </a:r>
            <a:r>
              <a:rPr lang="hu-HU" dirty="0"/>
              <a:t> European Union </a:t>
            </a:r>
            <a:r>
              <a:rPr lang="hu-HU" dirty="0" err="1"/>
              <a:t>nor</a:t>
            </a:r>
            <a:r>
              <a:rPr lang="hu-HU" dirty="0"/>
              <a:t> EACEA </a:t>
            </a:r>
            <a:r>
              <a:rPr lang="hu-HU" dirty="0" err="1"/>
              <a:t>can</a:t>
            </a:r>
            <a:r>
              <a:rPr lang="hu-HU" dirty="0"/>
              <a:t> be </a:t>
            </a:r>
            <a:r>
              <a:rPr lang="hu-HU" dirty="0" err="1"/>
              <a:t>held</a:t>
            </a:r>
            <a:r>
              <a:rPr lang="hu-HU" dirty="0"/>
              <a:t> </a:t>
            </a:r>
            <a:r>
              <a:rPr lang="hu-HU" dirty="0" err="1"/>
              <a:t>responsible</a:t>
            </a:r>
            <a:r>
              <a:rPr lang="hu-HU" dirty="0"/>
              <a:t> </a:t>
            </a:r>
            <a:r>
              <a:rPr lang="hu-HU" dirty="0" err="1"/>
              <a:t>for</a:t>
            </a:r>
            <a:r>
              <a:rPr lang="hu-HU" dirty="0"/>
              <a:t> </a:t>
            </a:r>
            <a:r>
              <a:rPr lang="hu-HU" dirty="0" err="1"/>
              <a:t>them</a:t>
            </a:r>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134;p17"/>
          <p:cNvSpPr/>
          <p:nvPr/>
        </p:nvSpPr>
        <p:spPr>
          <a:xfrm>
            <a:off x="2642400" y="1183060"/>
            <a:ext cx="15366240" cy="2664296"/>
          </a:xfrm>
          <a:prstGeom prst="cloud">
            <a:avLst/>
          </a:prstGeom>
          <a:solidFill>
            <a:schemeClr val="accent6"/>
          </a:solidFill>
          <a:ln w="9525">
            <a:solidFill>
              <a:schemeClr val="accent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US" sz="2500" spc="-1" dirty="0">
                <a:solidFill>
                  <a:srgbClr val="FF0000"/>
                </a:solidFill>
                <a:latin typeface="Roboto"/>
                <a:ea typeface="Roboto"/>
              </a:rPr>
              <a:t>Social media bubble: </a:t>
            </a:r>
          </a:p>
          <a:p>
            <a:pPr algn="ctr">
              <a:lnSpc>
                <a:spcPct val="100000"/>
              </a:lnSpc>
              <a:tabLst>
                <a:tab pos="0" algn="l"/>
              </a:tabLst>
            </a:pPr>
            <a:r>
              <a:rPr lang="en-US" sz="2500" spc="-1" dirty="0">
                <a:solidFill>
                  <a:srgbClr val="002060"/>
                </a:solidFill>
                <a:latin typeface="Roboto"/>
                <a:ea typeface="Roboto"/>
              </a:rPr>
              <a:t>It also affects the user, causes certain ideas to settle in minds, and can sometimes even lead to radicalization. To avoid this, you can actively seek out content outside the bubble to expose yourself to different perspectives and opinions.</a:t>
            </a:r>
          </a:p>
        </p:txBody>
      </p:sp>
      <p:sp>
        <p:nvSpPr>
          <p:cNvPr id="83" name="Google Shape;135;p17"/>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000" b="0" strike="noStrike" spc="-1" dirty="0">
                <a:solidFill>
                  <a:srgbClr val="0B5394"/>
                </a:solidFill>
                <a:latin typeface="Roboto"/>
                <a:ea typeface="Roboto"/>
              </a:rPr>
              <a:t>General Information on Social media Literature</a:t>
            </a:r>
            <a:endParaRPr lang="en-GB" sz="5000" spc="-1" dirty="0">
              <a:solidFill>
                <a:srgbClr val="000000"/>
              </a:solidFill>
            </a:endParaRPr>
          </a:p>
        </p:txBody>
      </p:sp>
      <p:pic>
        <p:nvPicPr>
          <p:cNvPr id="85" name="Google Shape;137;p17"/>
          <p:cNvPicPr/>
          <p:nvPr/>
        </p:nvPicPr>
        <p:blipFill>
          <a:blip r:embed="rId2"/>
          <a:stretch/>
        </p:blipFill>
        <p:spPr>
          <a:xfrm>
            <a:off x="13773240" y="8780400"/>
            <a:ext cx="4512600" cy="1474200"/>
          </a:xfrm>
          <a:prstGeom prst="rect">
            <a:avLst/>
          </a:prstGeom>
          <a:ln w="9525">
            <a:solidFill>
              <a:srgbClr val="FFFFFF"/>
            </a:solidFill>
            <a:round/>
          </a:ln>
        </p:spPr>
      </p:pic>
      <p:sp>
        <p:nvSpPr>
          <p:cNvPr id="86" name="Google Shape;138;p17"/>
          <p:cNvSpPr/>
          <p:nvPr/>
        </p:nvSpPr>
        <p:spPr>
          <a:xfrm>
            <a:off x="647056" y="968537"/>
            <a:ext cx="2232248" cy="3524811"/>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a:lnSpc>
                <a:spcPct val="115000"/>
              </a:lnSpc>
              <a:spcAft>
                <a:spcPts val="1001"/>
              </a:spcAft>
              <a:tabLst>
                <a:tab pos="0" algn="l"/>
              </a:tabLst>
            </a:pPr>
            <a:r>
              <a:rPr lang="en-US" sz="2800" b="0" strike="noStrike" spc="-1" dirty="0">
                <a:solidFill>
                  <a:schemeClr val="dk1"/>
                </a:solidFill>
                <a:latin typeface="Roboto"/>
                <a:ea typeface="Roboto"/>
              </a:rPr>
              <a:t>Social Media Literacy Concepts </a:t>
            </a:r>
          </a:p>
          <a:p>
            <a:pPr>
              <a:lnSpc>
                <a:spcPct val="115000"/>
              </a:lnSpc>
              <a:spcAft>
                <a:spcPts val="1001"/>
              </a:spcAft>
              <a:tabLst>
                <a:tab pos="0" algn="l"/>
              </a:tabLst>
            </a:pPr>
            <a:endParaRPr lang="en-US" sz="2800" spc="-1" dirty="0">
              <a:solidFill>
                <a:schemeClr val="dk1"/>
              </a:solidFill>
              <a:latin typeface="Roboto"/>
              <a:ea typeface="Roboto"/>
            </a:endParaRPr>
          </a:p>
          <a:p>
            <a:pPr>
              <a:lnSpc>
                <a:spcPct val="115000"/>
              </a:lnSpc>
              <a:spcAft>
                <a:spcPts val="1001"/>
              </a:spcAft>
              <a:tabLst>
                <a:tab pos="0" algn="l"/>
              </a:tabLst>
            </a:pPr>
            <a:endParaRPr lang="en-US" sz="2800" b="0" strike="noStrike" spc="-1" dirty="0">
              <a:solidFill>
                <a:schemeClr val="dk1"/>
              </a:solidFill>
              <a:latin typeface="Roboto"/>
              <a:ea typeface="Roboto"/>
            </a:endParaRPr>
          </a:p>
          <a:p>
            <a:pPr>
              <a:lnSpc>
                <a:spcPct val="115000"/>
              </a:lnSpc>
              <a:spcAft>
                <a:spcPts val="1001"/>
              </a:spcAft>
              <a:tabLst>
                <a:tab pos="0" algn="l"/>
              </a:tabLst>
            </a:pPr>
            <a:endParaRPr lang="en-GB" sz="2700" b="0" strike="noStrike" spc="-1" dirty="0">
              <a:solidFill>
                <a:srgbClr val="000000"/>
              </a:solidFill>
              <a:latin typeface="Arial"/>
            </a:endParaRPr>
          </a:p>
        </p:txBody>
      </p:sp>
      <p:sp>
        <p:nvSpPr>
          <p:cNvPr id="87" name="Google Shape;139;p17"/>
          <p:cNvSpPr/>
          <p:nvPr/>
        </p:nvSpPr>
        <p:spPr>
          <a:xfrm>
            <a:off x="380160" y="4927476"/>
            <a:ext cx="15964640" cy="2877711"/>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marL="457200" indent="-387360">
              <a:lnSpc>
                <a:spcPct val="100000"/>
              </a:lnSpc>
              <a:buClr>
                <a:srgbClr val="000000"/>
              </a:buClr>
              <a:buFont typeface="Roboto"/>
              <a:buChar char="-"/>
            </a:pPr>
            <a:endParaRPr lang="en-US" sz="2500" spc="-1" dirty="0">
              <a:solidFill>
                <a:srgbClr val="FF0000"/>
              </a:solidFill>
              <a:latin typeface="Roboto"/>
              <a:ea typeface="Roboto"/>
            </a:endParaRPr>
          </a:p>
          <a:p>
            <a:pPr marL="457200" indent="-387360">
              <a:lnSpc>
                <a:spcPct val="100000"/>
              </a:lnSpc>
              <a:buClr>
                <a:srgbClr val="000000"/>
              </a:buClr>
              <a:buFont typeface="Roboto"/>
              <a:buChar char="-"/>
            </a:pPr>
            <a:r>
              <a:rPr lang="en-US" sz="2500" spc="-1" dirty="0">
                <a:solidFill>
                  <a:srgbClr val="FF0000"/>
                </a:solidFill>
                <a:latin typeface="Roboto"/>
                <a:ea typeface="Roboto"/>
              </a:rPr>
              <a:t>D</a:t>
            </a:r>
            <a:r>
              <a:rPr lang="en-US" sz="2500" b="0" strike="noStrike" spc="-1" dirty="0">
                <a:solidFill>
                  <a:srgbClr val="FF0000"/>
                </a:solidFill>
                <a:latin typeface="Roboto"/>
                <a:ea typeface="Roboto"/>
              </a:rPr>
              <a:t>ifferent social media platforms;  digital, online, web and application </a:t>
            </a:r>
          </a:p>
          <a:p>
            <a:pPr marL="457200" indent="-387360">
              <a:lnSpc>
                <a:spcPct val="100000"/>
              </a:lnSpc>
              <a:buClr>
                <a:srgbClr val="000000"/>
              </a:buClr>
              <a:buFont typeface="Roboto"/>
              <a:buChar char="-"/>
            </a:pPr>
            <a:r>
              <a:rPr lang="en-US" sz="2500" b="1" strike="noStrike" spc="-1" dirty="0">
                <a:solidFill>
                  <a:schemeClr val="dk1"/>
                </a:solidFill>
                <a:latin typeface="Roboto"/>
                <a:ea typeface="Roboto"/>
              </a:rPr>
              <a:t>Social media platforms are private property: </a:t>
            </a:r>
            <a:r>
              <a:rPr lang="en-US" sz="2500" b="0" strike="noStrike" spc="-1" dirty="0">
                <a:solidFill>
                  <a:schemeClr val="dk1"/>
                </a:solidFill>
                <a:latin typeface="Roboto"/>
                <a:ea typeface="Roboto"/>
              </a:rPr>
              <a:t>Content available on the social media platform can be removed (hate, racist, sexist, exclusionary, hostile words).</a:t>
            </a:r>
          </a:p>
          <a:p>
            <a:pPr marL="457200" indent="-387360">
              <a:lnSpc>
                <a:spcPct val="100000"/>
              </a:lnSpc>
              <a:buClr>
                <a:srgbClr val="000000"/>
              </a:buClr>
              <a:buFont typeface="Roboto"/>
              <a:buChar char="-"/>
            </a:pPr>
            <a:r>
              <a:rPr lang="en-US" sz="2500" b="1" strike="noStrike" spc="-1" dirty="0">
                <a:solidFill>
                  <a:srgbClr val="FF0000"/>
                </a:solidFill>
                <a:latin typeface="Roboto"/>
                <a:ea typeface="Roboto"/>
              </a:rPr>
              <a:t>Social media literacy: </a:t>
            </a:r>
            <a:r>
              <a:rPr lang="en-US" sz="2500" b="0" strike="noStrike" spc="-1" dirty="0">
                <a:solidFill>
                  <a:schemeClr val="dk1"/>
                </a:solidFill>
                <a:latin typeface="Roboto"/>
                <a:ea typeface="Roboto"/>
              </a:rPr>
              <a:t>A real and very important issue. (to avoid distortion of reality on social media; learning to determine the reality behind the content that can be seen on social media platforms. This can be best done by comparing different sources and the perspectives and information they provide).</a:t>
            </a:r>
            <a:endParaRPr lang="en-GB" sz="2500" b="0" strike="noStrike" spc="-1" dirty="0">
              <a:solidFill>
                <a:srgbClr val="000000"/>
              </a:solidFill>
              <a:latin typeface="Aria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4480" y="3055268"/>
            <a:ext cx="447958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23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144;p18"/>
          <p:cNvSpPr/>
          <p:nvPr/>
        </p:nvSpPr>
        <p:spPr>
          <a:xfrm>
            <a:off x="300600" y="2262600"/>
            <a:ext cx="8353080" cy="5467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r>
              <a:rPr lang="de-DE" sz="2800" b="1" dirty="0">
                <a:solidFill>
                  <a:srgbClr val="FF0000"/>
                </a:solidFill>
              </a:rPr>
              <a:t>1. Communication </a:t>
            </a:r>
            <a:r>
              <a:rPr lang="de-DE" sz="2800" b="1" dirty="0" err="1">
                <a:solidFill>
                  <a:srgbClr val="FF0000"/>
                </a:solidFill>
              </a:rPr>
              <a:t>and</a:t>
            </a:r>
            <a:r>
              <a:rPr lang="de-DE" sz="2800" b="1" dirty="0">
                <a:solidFill>
                  <a:srgbClr val="FF0000"/>
                </a:solidFill>
              </a:rPr>
              <a:t> Interaction: </a:t>
            </a:r>
            <a:r>
              <a:rPr lang="de-DE" sz="2800" dirty="0" err="1">
                <a:solidFill>
                  <a:srgbClr val="002060"/>
                </a:solidFill>
              </a:rPr>
              <a:t>Teachers</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communicate</a:t>
            </a:r>
            <a:r>
              <a:rPr lang="de-DE" sz="2800" dirty="0">
                <a:solidFill>
                  <a:srgbClr val="002060"/>
                </a:solidFill>
              </a:rPr>
              <a:t> </a:t>
            </a:r>
            <a:r>
              <a:rPr lang="de-DE" sz="2800" dirty="0" err="1">
                <a:solidFill>
                  <a:srgbClr val="002060"/>
                </a:solidFill>
              </a:rPr>
              <a:t>with</a:t>
            </a:r>
            <a:r>
              <a:rPr lang="de-DE" sz="2800" dirty="0">
                <a:solidFill>
                  <a:srgbClr val="002060"/>
                </a:solidFill>
              </a:rPr>
              <a:t> </a:t>
            </a:r>
            <a:r>
              <a:rPr lang="de-DE" sz="2800" dirty="0" err="1">
                <a:solidFill>
                  <a:srgbClr val="002060"/>
                </a:solidFill>
              </a:rPr>
              <a:t>students</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engage</a:t>
            </a:r>
            <a:r>
              <a:rPr lang="de-DE" sz="2800" dirty="0">
                <a:solidFill>
                  <a:srgbClr val="002060"/>
                </a:solidFill>
              </a:rPr>
              <a:t> </a:t>
            </a:r>
            <a:r>
              <a:rPr lang="de-DE" sz="2800" dirty="0" err="1">
                <a:solidFill>
                  <a:srgbClr val="002060"/>
                </a:solidFill>
              </a:rPr>
              <a:t>with</a:t>
            </a:r>
            <a:r>
              <a:rPr lang="de-DE" sz="2800" dirty="0">
                <a:solidFill>
                  <a:srgbClr val="002060"/>
                </a:solidFill>
              </a:rPr>
              <a:t> </a:t>
            </a:r>
            <a:r>
              <a:rPr lang="de-DE" sz="2800" dirty="0" err="1">
                <a:solidFill>
                  <a:srgbClr val="002060"/>
                </a:solidFill>
              </a:rPr>
              <a:t>them</a:t>
            </a:r>
            <a:r>
              <a:rPr lang="de-DE" sz="2800" dirty="0">
                <a:solidFill>
                  <a:srgbClr val="002060"/>
                </a:solidFill>
              </a:rPr>
              <a:t> </a:t>
            </a:r>
            <a:r>
              <a:rPr lang="de-DE" sz="2800" dirty="0" err="1">
                <a:solidFill>
                  <a:srgbClr val="002060"/>
                </a:solidFill>
              </a:rPr>
              <a:t>through</a:t>
            </a:r>
            <a:r>
              <a:rPr lang="de-DE" sz="2800" dirty="0">
                <a:solidFill>
                  <a:srgbClr val="002060"/>
                </a:solidFill>
              </a:rPr>
              <a:t> </a:t>
            </a:r>
            <a:r>
              <a:rPr lang="de-DE" sz="2800" dirty="0" err="1">
                <a:solidFill>
                  <a:srgbClr val="002060"/>
                </a:solidFill>
              </a:rPr>
              <a:t>social</a:t>
            </a:r>
            <a:r>
              <a:rPr lang="de-DE" sz="2800" dirty="0">
                <a:solidFill>
                  <a:srgbClr val="002060"/>
                </a:solidFill>
              </a:rPr>
              <a:t> </a:t>
            </a:r>
            <a:r>
              <a:rPr lang="de-DE" sz="2800" dirty="0" err="1">
                <a:solidFill>
                  <a:srgbClr val="002060"/>
                </a:solidFill>
              </a:rPr>
              <a:t>media</a:t>
            </a:r>
            <a:r>
              <a:rPr lang="de-DE" sz="2800" dirty="0">
                <a:solidFill>
                  <a:srgbClr val="002060"/>
                </a:solidFill>
              </a:rPr>
              <a:t> </a:t>
            </a:r>
            <a:r>
              <a:rPr lang="de-DE" sz="2800" dirty="0" err="1">
                <a:solidFill>
                  <a:srgbClr val="002060"/>
                </a:solidFill>
              </a:rPr>
              <a:t>platforms</a:t>
            </a:r>
            <a:r>
              <a:rPr lang="de-DE" sz="2800" dirty="0">
                <a:solidFill>
                  <a:srgbClr val="002060"/>
                </a:solidFill>
              </a:rPr>
              <a:t>. </a:t>
            </a:r>
            <a:r>
              <a:rPr lang="de-DE" sz="2800" dirty="0" err="1">
                <a:solidFill>
                  <a:srgbClr val="002060"/>
                </a:solidFill>
              </a:rPr>
              <a:t>They</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answer</a:t>
            </a:r>
            <a:r>
              <a:rPr lang="de-DE" sz="2800" dirty="0">
                <a:solidFill>
                  <a:srgbClr val="002060"/>
                </a:solidFill>
              </a:rPr>
              <a:t> </a:t>
            </a:r>
            <a:r>
              <a:rPr lang="de-DE" sz="2800" dirty="0" err="1">
                <a:solidFill>
                  <a:srgbClr val="002060"/>
                </a:solidFill>
              </a:rPr>
              <a:t>students</a:t>
            </a:r>
            <a:r>
              <a:rPr lang="de-DE" sz="2800" dirty="0">
                <a:solidFill>
                  <a:srgbClr val="002060"/>
                </a:solidFill>
              </a:rPr>
              <a:t>' </a:t>
            </a:r>
            <a:r>
              <a:rPr lang="de-DE" sz="2800" dirty="0" err="1">
                <a:solidFill>
                  <a:srgbClr val="002060"/>
                </a:solidFill>
              </a:rPr>
              <a:t>questions</a:t>
            </a:r>
            <a:r>
              <a:rPr lang="de-DE" sz="2800" dirty="0">
                <a:solidFill>
                  <a:srgbClr val="002060"/>
                </a:solidFill>
              </a:rPr>
              <a:t>, </a:t>
            </a:r>
            <a:r>
              <a:rPr lang="de-DE" sz="2800" dirty="0" err="1">
                <a:solidFill>
                  <a:srgbClr val="002060"/>
                </a:solidFill>
              </a:rPr>
              <a:t>share</a:t>
            </a:r>
            <a:r>
              <a:rPr lang="de-DE" sz="2800" dirty="0">
                <a:solidFill>
                  <a:srgbClr val="002060"/>
                </a:solidFill>
              </a:rPr>
              <a:t> </a:t>
            </a:r>
            <a:r>
              <a:rPr lang="de-DE" sz="2800" dirty="0" err="1">
                <a:solidFill>
                  <a:srgbClr val="002060"/>
                </a:solidFill>
              </a:rPr>
              <a:t>course</a:t>
            </a:r>
            <a:r>
              <a:rPr lang="de-DE" sz="2800" dirty="0">
                <a:solidFill>
                  <a:srgbClr val="002060"/>
                </a:solidFill>
              </a:rPr>
              <a:t> </a:t>
            </a:r>
            <a:r>
              <a:rPr lang="de-DE" sz="2800" dirty="0" err="1">
                <a:solidFill>
                  <a:srgbClr val="002060"/>
                </a:solidFill>
              </a:rPr>
              <a:t>materials</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encourage</a:t>
            </a:r>
            <a:r>
              <a:rPr lang="de-DE" sz="2800" dirty="0">
                <a:solidFill>
                  <a:srgbClr val="002060"/>
                </a:solidFill>
              </a:rPr>
              <a:t> </a:t>
            </a:r>
            <a:r>
              <a:rPr lang="de-DE" sz="2800" dirty="0" err="1">
                <a:solidFill>
                  <a:srgbClr val="002060"/>
                </a:solidFill>
              </a:rPr>
              <a:t>discussions</a:t>
            </a:r>
            <a:r>
              <a:rPr lang="de-DE" sz="2800" dirty="0">
                <a:solidFill>
                  <a:srgbClr val="002060"/>
                </a:solidFill>
              </a:rPr>
              <a:t>.</a:t>
            </a:r>
            <a:endParaRPr lang="de-DE" sz="2800" dirty="0">
              <a:solidFill>
                <a:srgbClr val="002060"/>
              </a:solidFill>
              <a:effectLst/>
            </a:endParaRP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a:p>
            <a:r>
              <a:rPr lang="en-US" sz="2500" b="0" strike="noStrike" spc="-1" dirty="0">
                <a:solidFill>
                  <a:schemeClr val="dk1"/>
                </a:solidFill>
                <a:latin typeface="Roboto"/>
                <a:ea typeface="Roboto"/>
              </a:rPr>
              <a:t>2. </a:t>
            </a:r>
            <a:r>
              <a:rPr lang="de-DE" sz="2800" b="1" dirty="0">
                <a:solidFill>
                  <a:srgbClr val="FF0000"/>
                </a:solidFill>
              </a:rPr>
              <a:t>Sharing Learning Resources: </a:t>
            </a:r>
            <a:r>
              <a:rPr lang="de-DE" sz="2800" dirty="0" err="1">
                <a:solidFill>
                  <a:srgbClr val="002060"/>
                </a:solidFill>
              </a:rPr>
              <a:t>Teachers</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share</a:t>
            </a:r>
            <a:r>
              <a:rPr lang="de-DE" sz="2800" dirty="0">
                <a:solidFill>
                  <a:srgbClr val="002060"/>
                </a:solidFill>
              </a:rPr>
              <a:t> additional </a:t>
            </a:r>
            <a:r>
              <a:rPr lang="de-DE" sz="2800" dirty="0" err="1">
                <a:solidFill>
                  <a:srgbClr val="002060"/>
                </a:solidFill>
              </a:rPr>
              <a:t>resources</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materials</a:t>
            </a:r>
            <a:r>
              <a:rPr lang="de-DE" sz="2800" dirty="0">
                <a:solidFill>
                  <a:srgbClr val="002060"/>
                </a:solidFill>
              </a:rPr>
              <a:t> </a:t>
            </a:r>
            <a:r>
              <a:rPr lang="de-DE" sz="2800" dirty="0" err="1">
                <a:solidFill>
                  <a:srgbClr val="002060"/>
                </a:solidFill>
              </a:rPr>
              <a:t>related</a:t>
            </a:r>
            <a:r>
              <a:rPr lang="de-DE" sz="2800" dirty="0">
                <a:solidFill>
                  <a:srgbClr val="002060"/>
                </a:solidFill>
              </a:rPr>
              <a:t> </a:t>
            </a:r>
            <a:r>
              <a:rPr lang="de-DE" sz="2800" dirty="0" err="1">
                <a:solidFill>
                  <a:srgbClr val="002060"/>
                </a:solidFill>
              </a:rPr>
              <a:t>to</a:t>
            </a:r>
            <a:r>
              <a:rPr lang="de-DE" sz="2800" dirty="0">
                <a:solidFill>
                  <a:srgbClr val="002060"/>
                </a:solidFill>
              </a:rPr>
              <a:t> </a:t>
            </a:r>
            <a:r>
              <a:rPr lang="de-DE" sz="2800" dirty="0" err="1">
                <a:solidFill>
                  <a:srgbClr val="002060"/>
                </a:solidFill>
              </a:rPr>
              <a:t>the</a:t>
            </a:r>
            <a:r>
              <a:rPr lang="de-DE" sz="2800" dirty="0">
                <a:solidFill>
                  <a:srgbClr val="002060"/>
                </a:solidFill>
              </a:rPr>
              <a:t> </a:t>
            </a:r>
            <a:r>
              <a:rPr lang="de-DE" sz="2800" dirty="0" err="1">
                <a:solidFill>
                  <a:srgbClr val="002060"/>
                </a:solidFill>
              </a:rPr>
              <a:t>course</a:t>
            </a:r>
            <a:r>
              <a:rPr lang="de-DE" sz="2800" dirty="0">
                <a:solidFill>
                  <a:srgbClr val="002060"/>
                </a:solidFill>
              </a:rPr>
              <a:t> </a:t>
            </a:r>
            <a:r>
              <a:rPr lang="de-DE" sz="2800" dirty="0" err="1">
                <a:solidFill>
                  <a:srgbClr val="002060"/>
                </a:solidFill>
              </a:rPr>
              <a:t>through</a:t>
            </a:r>
            <a:r>
              <a:rPr lang="de-DE" sz="2800" dirty="0">
                <a:solidFill>
                  <a:srgbClr val="002060"/>
                </a:solidFill>
              </a:rPr>
              <a:t> </a:t>
            </a:r>
            <a:r>
              <a:rPr lang="de-DE" sz="2800" dirty="0" err="1">
                <a:solidFill>
                  <a:srgbClr val="002060"/>
                </a:solidFill>
              </a:rPr>
              <a:t>social</a:t>
            </a:r>
            <a:r>
              <a:rPr lang="de-DE" sz="2800" dirty="0">
                <a:solidFill>
                  <a:srgbClr val="002060"/>
                </a:solidFill>
              </a:rPr>
              <a:t> </a:t>
            </a:r>
            <a:r>
              <a:rPr lang="de-DE" sz="2800" dirty="0" err="1">
                <a:solidFill>
                  <a:srgbClr val="002060"/>
                </a:solidFill>
              </a:rPr>
              <a:t>media</a:t>
            </a:r>
            <a:r>
              <a:rPr lang="de-DE" sz="2800" dirty="0">
                <a:solidFill>
                  <a:srgbClr val="002060"/>
                </a:solidFill>
              </a:rPr>
              <a:t>, </a:t>
            </a:r>
            <a:r>
              <a:rPr lang="de-DE" sz="2800" dirty="0" err="1">
                <a:solidFill>
                  <a:srgbClr val="002060"/>
                </a:solidFill>
              </a:rPr>
              <a:t>allowing</a:t>
            </a:r>
            <a:r>
              <a:rPr lang="de-DE" sz="2800" dirty="0">
                <a:solidFill>
                  <a:srgbClr val="002060"/>
                </a:solidFill>
              </a:rPr>
              <a:t> </a:t>
            </a:r>
            <a:r>
              <a:rPr lang="de-DE" sz="2800" dirty="0" err="1">
                <a:solidFill>
                  <a:srgbClr val="002060"/>
                </a:solidFill>
              </a:rPr>
              <a:t>students</a:t>
            </a:r>
            <a:r>
              <a:rPr lang="de-DE" sz="2800" dirty="0">
                <a:solidFill>
                  <a:srgbClr val="002060"/>
                </a:solidFill>
              </a:rPr>
              <a:t> </a:t>
            </a:r>
            <a:r>
              <a:rPr lang="de-DE" sz="2800" dirty="0" err="1">
                <a:solidFill>
                  <a:srgbClr val="002060"/>
                </a:solidFill>
              </a:rPr>
              <a:t>to</a:t>
            </a:r>
            <a:r>
              <a:rPr lang="de-DE" sz="2800" dirty="0">
                <a:solidFill>
                  <a:srgbClr val="002060"/>
                </a:solidFill>
              </a:rPr>
              <a:t> </a:t>
            </a:r>
            <a:r>
              <a:rPr lang="de-DE" sz="2800" dirty="0" err="1">
                <a:solidFill>
                  <a:srgbClr val="002060"/>
                </a:solidFill>
              </a:rPr>
              <a:t>access</a:t>
            </a:r>
            <a:r>
              <a:rPr lang="de-DE" sz="2800" dirty="0">
                <a:solidFill>
                  <a:srgbClr val="002060"/>
                </a:solidFill>
              </a:rPr>
              <a:t> </a:t>
            </a:r>
            <a:r>
              <a:rPr lang="de-DE" sz="2800" dirty="0" err="1">
                <a:solidFill>
                  <a:srgbClr val="002060"/>
                </a:solidFill>
              </a:rPr>
              <a:t>more</a:t>
            </a:r>
            <a:r>
              <a:rPr lang="de-DE" sz="2800" dirty="0">
                <a:solidFill>
                  <a:srgbClr val="002060"/>
                </a:solidFill>
              </a:rPr>
              <a:t> </a:t>
            </a:r>
            <a:r>
              <a:rPr lang="de-DE" sz="2800" dirty="0" err="1">
                <a:solidFill>
                  <a:srgbClr val="002060"/>
                </a:solidFill>
              </a:rPr>
              <a:t>information</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support</a:t>
            </a:r>
            <a:r>
              <a:rPr lang="de-DE" sz="2800" dirty="0">
                <a:solidFill>
                  <a:srgbClr val="002060"/>
                </a:solidFill>
              </a:rPr>
              <a:t> </a:t>
            </a:r>
            <a:r>
              <a:rPr lang="de-DE" sz="2800" dirty="0" err="1">
                <a:solidFill>
                  <a:srgbClr val="002060"/>
                </a:solidFill>
              </a:rPr>
              <a:t>their</a:t>
            </a:r>
            <a:r>
              <a:rPr lang="de-DE" sz="2800" dirty="0">
                <a:solidFill>
                  <a:srgbClr val="002060"/>
                </a:solidFill>
              </a:rPr>
              <a:t> </a:t>
            </a:r>
            <a:r>
              <a:rPr lang="de-DE" sz="2800" dirty="0" err="1">
                <a:solidFill>
                  <a:srgbClr val="002060"/>
                </a:solidFill>
              </a:rPr>
              <a:t>learning</a:t>
            </a:r>
            <a:r>
              <a:rPr lang="de-DE" sz="2800" dirty="0">
                <a:solidFill>
                  <a:srgbClr val="002060"/>
                </a:solidFill>
              </a:rPr>
              <a:t> </a:t>
            </a:r>
            <a:r>
              <a:rPr lang="de-DE" sz="2800" dirty="0" err="1">
                <a:solidFill>
                  <a:srgbClr val="002060"/>
                </a:solidFill>
              </a:rPr>
              <a:t>process</a:t>
            </a:r>
            <a:r>
              <a:rPr lang="de-DE" sz="2800" dirty="0">
                <a:solidFill>
                  <a:srgbClr val="002060"/>
                </a:solidFill>
              </a:rPr>
              <a:t>.</a:t>
            </a:r>
            <a:endParaRPr lang="de-DE" sz="2800" dirty="0">
              <a:solidFill>
                <a:srgbClr val="002060"/>
              </a:solidFill>
              <a:effectLst/>
            </a:endParaRP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p:txBody>
      </p:sp>
      <p:pic>
        <p:nvPicPr>
          <p:cNvPr id="90" name="Google Shape;146;p18"/>
          <p:cNvPicPr/>
          <p:nvPr/>
        </p:nvPicPr>
        <p:blipFill>
          <a:blip r:embed="rId2"/>
          <a:stretch/>
        </p:blipFill>
        <p:spPr>
          <a:xfrm>
            <a:off x="13773240" y="8780400"/>
            <a:ext cx="4512600" cy="1474200"/>
          </a:xfrm>
          <a:prstGeom prst="rect">
            <a:avLst/>
          </a:prstGeom>
          <a:ln w="9525">
            <a:solidFill>
              <a:srgbClr val="FFFFFF"/>
            </a:solidFill>
            <a:round/>
          </a:ln>
        </p:spPr>
      </p:pic>
      <p:sp>
        <p:nvSpPr>
          <p:cNvPr id="91" name="Google Shape;147;p18"/>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4400" b="0" strike="noStrike" spc="-1" dirty="0">
                <a:solidFill>
                  <a:srgbClr val="0B5394"/>
                </a:solidFill>
                <a:latin typeface="Roboto"/>
                <a:ea typeface="Roboto"/>
              </a:rPr>
              <a:t>How can we apply social </a:t>
            </a:r>
            <a:r>
              <a:rPr lang="en-GB" sz="4400" spc="-1" dirty="0">
                <a:solidFill>
                  <a:srgbClr val="0B5394"/>
                </a:solidFill>
                <a:latin typeface="Roboto"/>
                <a:ea typeface="Roboto"/>
              </a:rPr>
              <a:t>m</a:t>
            </a:r>
            <a:r>
              <a:rPr lang="en-GB" sz="4400" b="0" strike="noStrike" spc="-1" dirty="0">
                <a:solidFill>
                  <a:srgbClr val="0B5394"/>
                </a:solidFill>
                <a:latin typeface="Roboto"/>
                <a:ea typeface="Roboto"/>
              </a:rPr>
              <a:t>edia Literacy to </a:t>
            </a:r>
            <a:r>
              <a:rPr lang="en-GB" sz="4400" b="0" strike="noStrike" spc="-1" dirty="0" err="1">
                <a:solidFill>
                  <a:srgbClr val="0B5394"/>
                </a:solidFill>
                <a:latin typeface="Roboto"/>
                <a:ea typeface="Roboto"/>
              </a:rPr>
              <a:t>eduction</a:t>
            </a:r>
            <a:r>
              <a:rPr lang="en-GB" sz="4400" b="0" strike="noStrike" spc="-1" dirty="0">
                <a:solidFill>
                  <a:srgbClr val="0B5394"/>
                </a:solidFill>
                <a:latin typeface="Roboto"/>
                <a:ea typeface="Roboto"/>
              </a:rPr>
              <a:t>?</a:t>
            </a:r>
            <a:endParaRPr lang="en-GB" sz="4400" b="0" strike="noStrike" spc="-1" dirty="0">
              <a:solidFill>
                <a:srgbClr val="000000"/>
              </a:solidFill>
              <a:latin typeface="Arial"/>
            </a:endParaRPr>
          </a:p>
        </p:txBody>
      </p:sp>
      <p:sp>
        <p:nvSpPr>
          <p:cNvPr id="92" name="Google Shape;148;p18"/>
          <p:cNvSpPr/>
          <p:nvPr/>
        </p:nvSpPr>
        <p:spPr>
          <a:xfrm>
            <a:off x="9450720" y="2262600"/>
            <a:ext cx="8353080" cy="6568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r>
              <a:rPr lang="de-DE" sz="2800" b="1" dirty="0">
                <a:solidFill>
                  <a:srgbClr val="FF0000"/>
                </a:solidFill>
              </a:rPr>
              <a:t>3. </a:t>
            </a:r>
            <a:r>
              <a:rPr lang="de-DE" sz="2800" b="1" dirty="0" err="1">
                <a:solidFill>
                  <a:srgbClr val="FF0000"/>
                </a:solidFill>
              </a:rPr>
              <a:t>Announcements</a:t>
            </a:r>
            <a:r>
              <a:rPr lang="de-DE" sz="2800" b="1" dirty="0">
                <a:solidFill>
                  <a:srgbClr val="FF0000"/>
                </a:solidFill>
              </a:rPr>
              <a:t> </a:t>
            </a:r>
            <a:r>
              <a:rPr lang="de-DE" sz="2800" b="1" dirty="0" err="1">
                <a:solidFill>
                  <a:srgbClr val="FF0000"/>
                </a:solidFill>
              </a:rPr>
              <a:t>and</a:t>
            </a:r>
            <a:r>
              <a:rPr lang="de-DE" sz="2800" b="1" dirty="0">
                <a:solidFill>
                  <a:srgbClr val="FF0000"/>
                </a:solidFill>
              </a:rPr>
              <a:t> </a:t>
            </a:r>
            <a:r>
              <a:rPr lang="de-DE" sz="2800" b="1" dirty="0" err="1">
                <a:solidFill>
                  <a:srgbClr val="FF0000"/>
                </a:solidFill>
              </a:rPr>
              <a:t>Reminders</a:t>
            </a:r>
            <a:r>
              <a:rPr lang="de-DE" sz="2800" b="1" dirty="0">
                <a:solidFill>
                  <a:srgbClr val="FF0000"/>
                </a:solidFill>
              </a:rPr>
              <a:t>: </a:t>
            </a:r>
            <a:r>
              <a:rPr lang="de-DE" sz="2800" dirty="0" err="1">
                <a:solidFill>
                  <a:srgbClr val="002060"/>
                </a:solidFill>
              </a:rPr>
              <a:t>Social</a:t>
            </a:r>
            <a:r>
              <a:rPr lang="de-DE" sz="2800" dirty="0">
                <a:solidFill>
                  <a:srgbClr val="002060"/>
                </a:solidFill>
              </a:rPr>
              <a:t> </a:t>
            </a:r>
            <a:r>
              <a:rPr lang="de-DE" sz="2800" dirty="0" err="1">
                <a:solidFill>
                  <a:srgbClr val="002060"/>
                </a:solidFill>
              </a:rPr>
              <a:t>media</a:t>
            </a:r>
            <a:r>
              <a:rPr lang="de-DE" sz="2800" dirty="0">
                <a:solidFill>
                  <a:srgbClr val="002060"/>
                </a:solidFill>
              </a:rPr>
              <a:t> </a:t>
            </a:r>
            <a:r>
              <a:rPr lang="de-DE" sz="2800" dirty="0" err="1">
                <a:solidFill>
                  <a:srgbClr val="002060"/>
                </a:solidFill>
              </a:rPr>
              <a:t>platforms</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be</a:t>
            </a:r>
            <a:r>
              <a:rPr lang="de-DE" sz="2800" dirty="0">
                <a:solidFill>
                  <a:srgbClr val="002060"/>
                </a:solidFill>
              </a:rPr>
              <a:t> </a:t>
            </a:r>
            <a:r>
              <a:rPr lang="de-DE" sz="2800" dirty="0" err="1">
                <a:solidFill>
                  <a:srgbClr val="002060"/>
                </a:solidFill>
              </a:rPr>
              <a:t>used</a:t>
            </a:r>
            <a:r>
              <a:rPr lang="de-DE" sz="2800" dirty="0">
                <a:solidFill>
                  <a:srgbClr val="002060"/>
                </a:solidFill>
              </a:rPr>
              <a:t> </a:t>
            </a:r>
            <a:r>
              <a:rPr lang="de-DE" sz="2800" dirty="0" err="1">
                <a:solidFill>
                  <a:srgbClr val="002060"/>
                </a:solidFill>
              </a:rPr>
              <a:t>by</a:t>
            </a:r>
            <a:r>
              <a:rPr lang="de-DE" sz="2800" dirty="0">
                <a:solidFill>
                  <a:srgbClr val="002060"/>
                </a:solidFill>
              </a:rPr>
              <a:t> </a:t>
            </a:r>
            <a:r>
              <a:rPr lang="de-DE" sz="2800" dirty="0" err="1">
                <a:solidFill>
                  <a:srgbClr val="002060"/>
                </a:solidFill>
              </a:rPr>
              <a:t>teachers</a:t>
            </a:r>
            <a:r>
              <a:rPr lang="de-DE" sz="2800" dirty="0">
                <a:solidFill>
                  <a:srgbClr val="002060"/>
                </a:solidFill>
              </a:rPr>
              <a:t> </a:t>
            </a:r>
            <a:r>
              <a:rPr lang="de-DE" sz="2800" dirty="0" err="1">
                <a:solidFill>
                  <a:srgbClr val="002060"/>
                </a:solidFill>
              </a:rPr>
              <a:t>to</a:t>
            </a:r>
            <a:r>
              <a:rPr lang="de-DE" sz="2800" dirty="0">
                <a:solidFill>
                  <a:srgbClr val="002060"/>
                </a:solidFill>
              </a:rPr>
              <a:t> </a:t>
            </a:r>
            <a:r>
              <a:rPr lang="de-DE" sz="2800" dirty="0" err="1">
                <a:solidFill>
                  <a:srgbClr val="002060"/>
                </a:solidFill>
              </a:rPr>
              <a:t>make</a:t>
            </a:r>
            <a:r>
              <a:rPr lang="de-DE" sz="2800" dirty="0">
                <a:solidFill>
                  <a:srgbClr val="002060"/>
                </a:solidFill>
              </a:rPr>
              <a:t> </a:t>
            </a:r>
            <a:r>
              <a:rPr lang="de-DE" sz="2800" dirty="0" err="1">
                <a:solidFill>
                  <a:srgbClr val="002060"/>
                </a:solidFill>
              </a:rPr>
              <a:t>announcements</a:t>
            </a:r>
            <a:r>
              <a:rPr lang="de-DE" sz="2800" dirty="0">
                <a:solidFill>
                  <a:srgbClr val="002060"/>
                </a:solidFill>
              </a:rPr>
              <a:t> </a:t>
            </a:r>
            <a:r>
              <a:rPr lang="de-DE" sz="2800" dirty="0" err="1">
                <a:solidFill>
                  <a:srgbClr val="002060"/>
                </a:solidFill>
              </a:rPr>
              <a:t>related</a:t>
            </a:r>
            <a:r>
              <a:rPr lang="de-DE" sz="2800" dirty="0">
                <a:solidFill>
                  <a:srgbClr val="002060"/>
                </a:solidFill>
              </a:rPr>
              <a:t> </a:t>
            </a:r>
            <a:r>
              <a:rPr lang="de-DE" sz="2800" dirty="0" err="1">
                <a:solidFill>
                  <a:srgbClr val="002060"/>
                </a:solidFill>
              </a:rPr>
              <a:t>to</a:t>
            </a:r>
            <a:r>
              <a:rPr lang="de-DE" sz="2800" dirty="0">
                <a:solidFill>
                  <a:srgbClr val="002060"/>
                </a:solidFill>
              </a:rPr>
              <a:t> </a:t>
            </a:r>
            <a:r>
              <a:rPr lang="de-DE" sz="2800" dirty="0" err="1">
                <a:solidFill>
                  <a:srgbClr val="002060"/>
                </a:solidFill>
              </a:rPr>
              <a:t>the</a:t>
            </a:r>
            <a:r>
              <a:rPr lang="de-DE" sz="2800" dirty="0">
                <a:solidFill>
                  <a:srgbClr val="002060"/>
                </a:solidFill>
              </a:rPr>
              <a:t> </a:t>
            </a:r>
            <a:r>
              <a:rPr lang="de-DE" sz="2800" dirty="0" err="1">
                <a:solidFill>
                  <a:srgbClr val="002060"/>
                </a:solidFill>
              </a:rPr>
              <a:t>course</a:t>
            </a:r>
            <a:r>
              <a:rPr lang="de-DE" sz="2800" dirty="0">
                <a:solidFill>
                  <a:srgbClr val="002060"/>
                </a:solidFill>
              </a:rPr>
              <a:t> </a:t>
            </a:r>
            <a:r>
              <a:rPr lang="de-DE" sz="2800" dirty="0" err="1">
                <a:solidFill>
                  <a:srgbClr val="002060"/>
                </a:solidFill>
              </a:rPr>
              <a:t>or</a:t>
            </a:r>
            <a:r>
              <a:rPr lang="de-DE" sz="2800" dirty="0">
                <a:solidFill>
                  <a:srgbClr val="002060"/>
                </a:solidFill>
              </a:rPr>
              <a:t> </a:t>
            </a:r>
            <a:r>
              <a:rPr lang="de-DE" sz="2800" dirty="0" err="1">
                <a:solidFill>
                  <a:srgbClr val="002060"/>
                </a:solidFill>
              </a:rPr>
              <a:t>remind</a:t>
            </a:r>
            <a:r>
              <a:rPr lang="de-DE" sz="2800" dirty="0">
                <a:solidFill>
                  <a:srgbClr val="002060"/>
                </a:solidFill>
              </a:rPr>
              <a:t> </a:t>
            </a:r>
            <a:r>
              <a:rPr lang="de-DE" sz="2800" dirty="0" err="1">
                <a:solidFill>
                  <a:srgbClr val="002060"/>
                </a:solidFill>
              </a:rPr>
              <a:t>students</a:t>
            </a:r>
            <a:r>
              <a:rPr lang="de-DE" sz="2800" dirty="0">
                <a:solidFill>
                  <a:srgbClr val="002060"/>
                </a:solidFill>
              </a:rPr>
              <a:t> </a:t>
            </a:r>
            <a:r>
              <a:rPr lang="de-DE" sz="2800" dirty="0" err="1">
                <a:solidFill>
                  <a:srgbClr val="002060"/>
                </a:solidFill>
              </a:rPr>
              <a:t>of</a:t>
            </a:r>
            <a:r>
              <a:rPr lang="de-DE" sz="2800" dirty="0">
                <a:solidFill>
                  <a:srgbClr val="002060"/>
                </a:solidFill>
              </a:rPr>
              <a:t> </a:t>
            </a:r>
            <a:r>
              <a:rPr lang="de-DE" sz="2800" dirty="0" err="1">
                <a:solidFill>
                  <a:srgbClr val="002060"/>
                </a:solidFill>
              </a:rPr>
              <a:t>important</a:t>
            </a:r>
            <a:r>
              <a:rPr lang="de-DE" sz="2800" dirty="0">
                <a:solidFill>
                  <a:srgbClr val="002060"/>
                </a:solidFill>
              </a:rPr>
              <a:t> </a:t>
            </a:r>
            <a:r>
              <a:rPr lang="de-DE" sz="2800" dirty="0" err="1">
                <a:solidFill>
                  <a:srgbClr val="002060"/>
                </a:solidFill>
              </a:rPr>
              <a:t>dates</a:t>
            </a:r>
            <a:r>
              <a:rPr lang="de-DE" sz="2800" dirty="0">
                <a:solidFill>
                  <a:srgbClr val="002060"/>
                </a:solidFill>
              </a:rPr>
              <a:t>. This </a:t>
            </a:r>
            <a:r>
              <a:rPr lang="de-DE" sz="2800" dirty="0" err="1">
                <a:solidFill>
                  <a:srgbClr val="002060"/>
                </a:solidFill>
              </a:rPr>
              <a:t>can</a:t>
            </a:r>
            <a:r>
              <a:rPr lang="de-DE" sz="2800" dirty="0">
                <a:solidFill>
                  <a:srgbClr val="002060"/>
                </a:solidFill>
              </a:rPr>
              <a:t> </a:t>
            </a:r>
            <a:r>
              <a:rPr lang="de-DE" sz="2800" dirty="0" err="1">
                <a:solidFill>
                  <a:srgbClr val="002060"/>
                </a:solidFill>
              </a:rPr>
              <a:t>include</a:t>
            </a:r>
            <a:r>
              <a:rPr lang="de-DE" sz="2800" dirty="0">
                <a:solidFill>
                  <a:srgbClr val="002060"/>
                </a:solidFill>
              </a:rPr>
              <a:t> </a:t>
            </a:r>
            <a:r>
              <a:rPr lang="de-DE" sz="2800" dirty="0" err="1">
                <a:solidFill>
                  <a:srgbClr val="002060"/>
                </a:solidFill>
              </a:rPr>
              <a:t>deadlines</a:t>
            </a:r>
            <a:r>
              <a:rPr lang="de-DE" sz="2800" dirty="0">
                <a:solidFill>
                  <a:srgbClr val="002060"/>
                </a:solidFill>
              </a:rPr>
              <a:t> </a:t>
            </a:r>
            <a:r>
              <a:rPr lang="de-DE" sz="2800" dirty="0" err="1">
                <a:solidFill>
                  <a:srgbClr val="002060"/>
                </a:solidFill>
              </a:rPr>
              <a:t>for</a:t>
            </a:r>
            <a:r>
              <a:rPr lang="de-DE" sz="2800" dirty="0">
                <a:solidFill>
                  <a:srgbClr val="002060"/>
                </a:solidFill>
              </a:rPr>
              <a:t> </a:t>
            </a:r>
            <a:r>
              <a:rPr lang="de-DE" sz="2800" dirty="0" err="1">
                <a:solidFill>
                  <a:srgbClr val="002060"/>
                </a:solidFill>
              </a:rPr>
              <a:t>assignments</a:t>
            </a:r>
            <a:r>
              <a:rPr lang="de-DE" sz="2800" dirty="0">
                <a:solidFill>
                  <a:srgbClr val="002060"/>
                </a:solidFill>
              </a:rPr>
              <a:t>, </a:t>
            </a:r>
            <a:r>
              <a:rPr lang="de-DE" sz="2800" dirty="0" err="1">
                <a:solidFill>
                  <a:srgbClr val="002060"/>
                </a:solidFill>
              </a:rPr>
              <a:t>exam</a:t>
            </a:r>
            <a:r>
              <a:rPr lang="de-DE" sz="2800" dirty="0">
                <a:solidFill>
                  <a:srgbClr val="002060"/>
                </a:solidFill>
              </a:rPr>
              <a:t> </a:t>
            </a:r>
            <a:r>
              <a:rPr lang="de-DE" sz="2800" dirty="0" err="1">
                <a:solidFill>
                  <a:srgbClr val="002060"/>
                </a:solidFill>
              </a:rPr>
              <a:t>times</a:t>
            </a:r>
            <a:r>
              <a:rPr lang="de-DE" sz="2800" dirty="0">
                <a:solidFill>
                  <a:srgbClr val="002060"/>
                </a:solidFill>
              </a:rPr>
              <a:t>, </a:t>
            </a:r>
            <a:r>
              <a:rPr lang="de-DE" sz="2800" dirty="0" err="1">
                <a:solidFill>
                  <a:srgbClr val="002060"/>
                </a:solidFill>
              </a:rPr>
              <a:t>or</a:t>
            </a:r>
            <a:r>
              <a:rPr lang="de-DE" sz="2800" dirty="0">
                <a:solidFill>
                  <a:srgbClr val="002060"/>
                </a:solidFill>
              </a:rPr>
              <a:t> </a:t>
            </a:r>
            <a:r>
              <a:rPr lang="de-DE" sz="2800" dirty="0" err="1">
                <a:solidFill>
                  <a:srgbClr val="002060"/>
                </a:solidFill>
              </a:rPr>
              <a:t>changes</a:t>
            </a:r>
            <a:r>
              <a:rPr lang="de-DE" sz="2800" dirty="0">
                <a:solidFill>
                  <a:srgbClr val="002060"/>
                </a:solidFill>
              </a:rPr>
              <a:t> in </a:t>
            </a:r>
            <a:r>
              <a:rPr lang="de-DE" sz="2800" dirty="0" err="1">
                <a:solidFill>
                  <a:srgbClr val="002060"/>
                </a:solidFill>
              </a:rPr>
              <a:t>the</a:t>
            </a:r>
            <a:r>
              <a:rPr lang="de-DE" sz="2800" dirty="0">
                <a:solidFill>
                  <a:srgbClr val="002060"/>
                </a:solidFill>
              </a:rPr>
              <a:t> </a:t>
            </a:r>
            <a:r>
              <a:rPr lang="de-DE" sz="2800" dirty="0" err="1">
                <a:solidFill>
                  <a:srgbClr val="002060"/>
                </a:solidFill>
              </a:rPr>
              <a:t>schedule</a:t>
            </a:r>
            <a:r>
              <a:rPr lang="de-DE" sz="2800" dirty="0">
                <a:solidFill>
                  <a:srgbClr val="002060"/>
                </a:solidFill>
              </a:rPr>
              <a:t>.</a:t>
            </a:r>
            <a:endParaRPr lang="de-DE" sz="2800" dirty="0">
              <a:solidFill>
                <a:srgbClr val="002060"/>
              </a:solidFill>
              <a:effectLst/>
            </a:endParaRP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a:p>
            <a:r>
              <a:rPr lang="de-DE" sz="2800" dirty="0"/>
              <a:t>4. </a:t>
            </a:r>
            <a:r>
              <a:rPr lang="de-DE" sz="2800" b="1" dirty="0" err="1">
                <a:solidFill>
                  <a:srgbClr val="FF0000"/>
                </a:solidFill>
              </a:rPr>
              <a:t>Engaging</a:t>
            </a:r>
            <a:r>
              <a:rPr lang="de-DE" sz="2800" b="1" dirty="0">
                <a:solidFill>
                  <a:srgbClr val="FF0000"/>
                </a:solidFill>
              </a:rPr>
              <a:t> Content: </a:t>
            </a:r>
            <a:r>
              <a:rPr lang="de-DE" sz="2800" dirty="0" err="1">
                <a:solidFill>
                  <a:srgbClr val="002060"/>
                </a:solidFill>
              </a:rPr>
              <a:t>Teachers</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use</a:t>
            </a:r>
            <a:r>
              <a:rPr lang="de-DE" sz="2800" dirty="0">
                <a:solidFill>
                  <a:srgbClr val="002060"/>
                </a:solidFill>
              </a:rPr>
              <a:t> </a:t>
            </a:r>
            <a:r>
              <a:rPr lang="de-DE" sz="2800" dirty="0" err="1">
                <a:solidFill>
                  <a:srgbClr val="002060"/>
                </a:solidFill>
              </a:rPr>
              <a:t>social</a:t>
            </a:r>
            <a:r>
              <a:rPr lang="de-DE" sz="2800" dirty="0">
                <a:solidFill>
                  <a:srgbClr val="002060"/>
                </a:solidFill>
              </a:rPr>
              <a:t> </a:t>
            </a:r>
            <a:r>
              <a:rPr lang="de-DE" sz="2800" dirty="0" err="1">
                <a:solidFill>
                  <a:srgbClr val="002060"/>
                </a:solidFill>
              </a:rPr>
              <a:t>media</a:t>
            </a:r>
            <a:r>
              <a:rPr lang="de-DE" sz="2800" dirty="0">
                <a:solidFill>
                  <a:srgbClr val="002060"/>
                </a:solidFill>
              </a:rPr>
              <a:t> </a:t>
            </a:r>
            <a:r>
              <a:rPr lang="de-DE" sz="2800" dirty="0" err="1">
                <a:solidFill>
                  <a:srgbClr val="002060"/>
                </a:solidFill>
              </a:rPr>
              <a:t>to</a:t>
            </a:r>
            <a:r>
              <a:rPr lang="de-DE" sz="2800" dirty="0">
                <a:solidFill>
                  <a:srgbClr val="002060"/>
                </a:solidFill>
              </a:rPr>
              <a:t> </a:t>
            </a:r>
            <a:r>
              <a:rPr lang="de-DE" sz="2800" dirty="0" err="1">
                <a:solidFill>
                  <a:srgbClr val="002060"/>
                </a:solidFill>
              </a:rPr>
              <a:t>make</a:t>
            </a:r>
            <a:r>
              <a:rPr lang="de-DE" sz="2800" dirty="0">
                <a:solidFill>
                  <a:srgbClr val="002060"/>
                </a:solidFill>
              </a:rPr>
              <a:t> </a:t>
            </a:r>
            <a:r>
              <a:rPr lang="de-DE" sz="2800" dirty="0" err="1">
                <a:solidFill>
                  <a:srgbClr val="002060"/>
                </a:solidFill>
              </a:rPr>
              <a:t>course</a:t>
            </a:r>
            <a:r>
              <a:rPr lang="de-DE" sz="2800" dirty="0">
                <a:solidFill>
                  <a:srgbClr val="002060"/>
                </a:solidFill>
              </a:rPr>
              <a:t> </a:t>
            </a:r>
            <a:r>
              <a:rPr lang="de-DE" sz="2800" dirty="0" err="1">
                <a:solidFill>
                  <a:srgbClr val="002060"/>
                </a:solidFill>
              </a:rPr>
              <a:t>materials</a:t>
            </a:r>
            <a:r>
              <a:rPr lang="de-DE" sz="2800" dirty="0">
                <a:solidFill>
                  <a:srgbClr val="002060"/>
                </a:solidFill>
              </a:rPr>
              <a:t> </a:t>
            </a:r>
            <a:r>
              <a:rPr lang="de-DE" sz="2800" dirty="0" err="1">
                <a:solidFill>
                  <a:srgbClr val="002060"/>
                </a:solidFill>
              </a:rPr>
              <a:t>more</a:t>
            </a:r>
            <a:r>
              <a:rPr lang="de-DE" sz="2800" dirty="0">
                <a:solidFill>
                  <a:srgbClr val="002060"/>
                </a:solidFill>
              </a:rPr>
              <a:t> </a:t>
            </a:r>
            <a:r>
              <a:rPr lang="de-DE" sz="2800" dirty="0" err="1">
                <a:solidFill>
                  <a:srgbClr val="002060"/>
                </a:solidFill>
              </a:rPr>
              <a:t>engaging</a:t>
            </a:r>
            <a:r>
              <a:rPr lang="de-DE" sz="2800" dirty="0">
                <a:solidFill>
                  <a:srgbClr val="002060"/>
                </a:solidFill>
              </a:rPr>
              <a:t>. </a:t>
            </a:r>
            <a:r>
              <a:rPr lang="de-DE" sz="2800" dirty="0" err="1">
                <a:solidFill>
                  <a:srgbClr val="002060"/>
                </a:solidFill>
              </a:rPr>
              <a:t>For</a:t>
            </a:r>
            <a:r>
              <a:rPr lang="de-DE" sz="2800" dirty="0">
                <a:solidFill>
                  <a:srgbClr val="002060"/>
                </a:solidFill>
              </a:rPr>
              <a:t> </a:t>
            </a:r>
            <a:r>
              <a:rPr lang="de-DE" sz="2800" dirty="0" err="1">
                <a:solidFill>
                  <a:srgbClr val="002060"/>
                </a:solidFill>
              </a:rPr>
              <a:t>example</a:t>
            </a:r>
            <a:r>
              <a:rPr lang="de-DE" sz="2800" dirty="0">
                <a:solidFill>
                  <a:srgbClr val="002060"/>
                </a:solidFill>
              </a:rPr>
              <a:t>, </a:t>
            </a:r>
            <a:r>
              <a:rPr lang="de-DE" sz="2800" dirty="0" err="1">
                <a:solidFill>
                  <a:srgbClr val="002060"/>
                </a:solidFill>
              </a:rPr>
              <a:t>they</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share</a:t>
            </a:r>
            <a:r>
              <a:rPr lang="de-DE" sz="2800" dirty="0">
                <a:solidFill>
                  <a:srgbClr val="002060"/>
                </a:solidFill>
              </a:rPr>
              <a:t> </a:t>
            </a:r>
            <a:r>
              <a:rPr lang="de-DE" sz="2800" dirty="0" err="1">
                <a:solidFill>
                  <a:srgbClr val="002060"/>
                </a:solidFill>
              </a:rPr>
              <a:t>educational</a:t>
            </a:r>
            <a:r>
              <a:rPr lang="de-DE" sz="2800" dirty="0">
                <a:solidFill>
                  <a:srgbClr val="002060"/>
                </a:solidFill>
              </a:rPr>
              <a:t> </a:t>
            </a:r>
            <a:r>
              <a:rPr lang="de-DE" sz="2800" dirty="0" err="1">
                <a:solidFill>
                  <a:srgbClr val="002060"/>
                </a:solidFill>
              </a:rPr>
              <a:t>videos</a:t>
            </a:r>
            <a:r>
              <a:rPr lang="de-DE" sz="2800" dirty="0">
                <a:solidFill>
                  <a:srgbClr val="002060"/>
                </a:solidFill>
              </a:rPr>
              <a:t>, </a:t>
            </a:r>
            <a:r>
              <a:rPr lang="de-DE" sz="2800" dirty="0" err="1">
                <a:solidFill>
                  <a:srgbClr val="002060"/>
                </a:solidFill>
              </a:rPr>
              <a:t>interactive</a:t>
            </a:r>
            <a:r>
              <a:rPr lang="de-DE" sz="2800" dirty="0">
                <a:solidFill>
                  <a:srgbClr val="002060"/>
                </a:solidFill>
              </a:rPr>
              <a:t> </a:t>
            </a:r>
            <a:r>
              <a:rPr lang="de-DE" sz="2800" dirty="0" err="1">
                <a:solidFill>
                  <a:srgbClr val="002060"/>
                </a:solidFill>
              </a:rPr>
              <a:t>infographics</a:t>
            </a:r>
            <a:r>
              <a:rPr lang="de-DE" sz="2800" dirty="0">
                <a:solidFill>
                  <a:srgbClr val="002060"/>
                </a:solidFill>
              </a:rPr>
              <a:t>, </a:t>
            </a:r>
            <a:r>
              <a:rPr lang="de-DE" sz="2800" dirty="0" err="1">
                <a:solidFill>
                  <a:srgbClr val="002060"/>
                </a:solidFill>
              </a:rPr>
              <a:t>or</a:t>
            </a:r>
            <a:r>
              <a:rPr lang="de-DE" sz="2800" dirty="0">
                <a:solidFill>
                  <a:srgbClr val="002060"/>
                </a:solidFill>
              </a:rPr>
              <a:t> </a:t>
            </a:r>
            <a:r>
              <a:rPr lang="de-DE" sz="2800" dirty="0" err="1">
                <a:solidFill>
                  <a:srgbClr val="002060"/>
                </a:solidFill>
              </a:rPr>
              <a:t>interesting</a:t>
            </a:r>
            <a:r>
              <a:rPr lang="de-DE" sz="2800" dirty="0">
                <a:solidFill>
                  <a:srgbClr val="002060"/>
                </a:solidFill>
              </a:rPr>
              <a:t> </a:t>
            </a:r>
            <a:r>
              <a:rPr lang="de-DE" sz="2800" dirty="0" err="1">
                <a:solidFill>
                  <a:srgbClr val="002060"/>
                </a:solidFill>
              </a:rPr>
              <a:t>articles</a:t>
            </a:r>
            <a:r>
              <a:rPr lang="de-DE" sz="2800" dirty="0">
                <a:solidFill>
                  <a:srgbClr val="002060"/>
                </a:solidFill>
              </a:rPr>
              <a:t> </a:t>
            </a:r>
            <a:r>
              <a:rPr lang="de-DE" sz="2800" dirty="0" err="1">
                <a:solidFill>
                  <a:srgbClr val="002060"/>
                </a:solidFill>
              </a:rPr>
              <a:t>to</a:t>
            </a:r>
            <a:r>
              <a:rPr lang="de-DE" sz="2800" dirty="0">
                <a:solidFill>
                  <a:srgbClr val="002060"/>
                </a:solidFill>
              </a:rPr>
              <a:t> </a:t>
            </a:r>
            <a:r>
              <a:rPr lang="de-DE" sz="2800" dirty="0" err="1">
                <a:solidFill>
                  <a:srgbClr val="002060"/>
                </a:solidFill>
              </a:rPr>
              <a:t>capture</a:t>
            </a:r>
            <a:r>
              <a:rPr lang="de-DE" sz="2800" dirty="0">
                <a:solidFill>
                  <a:srgbClr val="002060"/>
                </a:solidFill>
              </a:rPr>
              <a:t> </a:t>
            </a:r>
            <a:r>
              <a:rPr lang="de-DE" sz="2800" dirty="0" err="1">
                <a:solidFill>
                  <a:srgbClr val="002060"/>
                </a:solidFill>
              </a:rPr>
              <a:t>students</a:t>
            </a:r>
            <a:r>
              <a:rPr lang="de-DE" sz="2800" dirty="0">
                <a:solidFill>
                  <a:srgbClr val="002060"/>
                </a:solidFill>
              </a:rPr>
              <a:t>' </a:t>
            </a:r>
            <a:r>
              <a:rPr lang="de-DE" sz="2800" dirty="0" err="1">
                <a:solidFill>
                  <a:srgbClr val="002060"/>
                </a:solidFill>
              </a:rPr>
              <a:t>attention</a:t>
            </a:r>
            <a:r>
              <a:rPr lang="de-DE" sz="2800" dirty="0">
                <a:solidFill>
                  <a:srgbClr val="002060"/>
                </a:solidFill>
              </a:rPr>
              <a:t>.</a:t>
            </a:r>
            <a:endParaRPr lang="de-DE" sz="2800" dirty="0">
              <a:solidFill>
                <a:srgbClr val="002060"/>
              </a:solidFill>
              <a:effectLst/>
            </a:endParaRPr>
          </a:p>
          <a:p>
            <a:br>
              <a:rPr lang="de-DE" sz="2800" dirty="0">
                <a:effectLst/>
              </a:rPr>
            </a:br>
            <a:endParaRPr lang="de-DE" sz="2800" dirty="0">
              <a:effectLst/>
            </a:endParaRPr>
          </a:p>
        </p:txBody>
      </p:sp>
      <p:cxnSp>
        <p:nvCxnSpPr>
          <p:cNvPr id="94" name="Google Shape;150;p18"/>
          <p:cNvCxnSpPr/>
          <p:nvPr/>
        </p:nvCxnSpPr>
        <p:spPr>
          <a:xfrm flipH="1">
            <a:off x="9043920" y="2262240"/>
            <a:ext cx="20880" cy="7071840"/>
          </a:xfrm>
          <a:prstGeom prst="straightConnector1">
            <a:avLst/>
          </a:prstGeom>
          <a:ln w="28575">
            <a:solidFill>
              <a:srgbClr val="1F497D"/>
            </a:solidFill>
            <a:roun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144;p18"/>
          <p:cNvSpPr/>
          <p:nvPr/>
        </p:nvSpPr>
        <p:spPr>
          <a:xfrm>
            <a:off x="300600" y="2262600"/>
            <a:ext cx="8353080" cy="5467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a:r>
              <a:rPr lang="de-DE" sz="2800" b="1" dirty="0">
                <a:solidFill>
                  <a:srgbClr val="FF0000"/>
                </a:solidFill>
              </a:rPr>
              <a:t>5. </a:t>
            </a:r>
            <a:r>
              <a:rPr lang="de-DE" sz="2800" b="1" dirty="0" err="1">
                <a:solidFill>
                  <a:srgbClr val="FF0000"/>
                </a:solidFill>
              </a:rPr>
              <a:t>Building</a:t>
            </a:r>
            <a:r>
              <a:rPr lang="de-DE" sz="2800" b="1" dirty="0">
                <a:solidFill>
                  <a:srgbClr val="FF0000"/>
                </a:solidFill>
              </a:rPr>
              <a:t> a Community: </a:t>
            </a:r>
          </a:p>
          <a:p>
            <a:pPr algn="just"/>
            <a:endParaRPr lang="de-DE" sz="2800" b="1" dirty="0">
              <a:solidFill>
                <a:srgbClr val="FF0000"/>
              </a:solidFill>
            </a:endParaRPr>
          </a:p>
          <a:p>
            <a:pPr algn="just"/>
            <a:r>
              <a:rPr lang="de-DE" sz="2800" dirty="0" err="1">
                <a:solidFill>
                  <a:srgbClr val="002060"/>
                </a:solidFill>
              </a:rPr>
              <a:t>Social</a:t>
            </a:r>
            <a:r>
              <a:rPr lang="de-DE" sz="2800" dirty="0">
                <a:solidFill>
                  <a:srgbClr val="002060"/>
                </a:solidFill>
              </a:rPr>
              <a:t> </a:t>
            </a:r>
            <a:r>
              <a:rPr lang="de-DE" sz="2800" dirty="0" err="1">
                <a:solidFill>
                  <a:srgbClr val="002060"/>
                </a:solidFill>
              </a:rPr>
              <a:t>media</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be</a:t>
            </a:r>
            <a:r>
              <a:rPr lang="de-DE" sz="2800" dirty="0">
                <a:solidFill>
                  <a:srgbClr val="002060"/>
                </a:solidFill>
              </a:rPr>
              <a:t> a </a:t>
            </a:r>
            <a:r>
              <a:rPr lang="de-DE" sz="2800" dirty="0" err="1">
                <a:solidFill>
                  <a:srgbClr val="002060"/>
                </a:solidFill>
              </a:rPr>
              <a:t>great</a:t>
            </a:r>
            <a:r>
              <a:rPr lang="de-DE" sz="2800" dirty="0">
                <a:solidFill>
                  <a:srgbClr val="002060"/>
                </a:solidFill>
              </a:rPr>
              <a:t> </a:t>
            </a:r>
            <a:r>
              <a:rPr lang="de-DE" sz="2800" dirty="0" err="1">
                <a:solidFill>
                  <a:srgbClr val="002060"/>
                </a:solidFill>
              </a:rPr>
              <a:t>tool</a:t>
            </a:r>
            <a:r>
              <a:rPr lang="de-DE" sz="2800" dirty="0">
                <a:solidFill>
                  <a:srgbClr val="002060"/>
                </a:solidFill>
              </a:rPr>
              <a:t> </a:t>
            </a:r>
            <a:r>
              <a:rPr lang="de-DE" sz="2800" dirty="0" err="1">
                <a:solidFill>
                  <a:srgbClr val="002060"/>
                </a:solidFill>
              </a:rPr>
              <a:t>for</a:t>
            </a:r>
            <a:r>
              <a:rPr lang="de-DE" sz="2800" dirty="0">
                <a:solidFill>
                  <a:srgbClr val="002060"/>
                </a:solidFill>
              </a:rPr>
              <a:t> </a:t>
            </a:r>
            <a:r>
              <a:rPr lang="de-DE" sz="2800" dirty="0" err="1">
                <a:solidFill>
                  <a:srgbClr val="002060"/>
                </a:solidFill>
              </a:rPr>
              <a:t>building</a:t>
            </a:r>
            <a:r>
              <a:rPr lang="de-DE" sz="2800" dirty="0">
                <a:solidFill>
                  <a:srgbClr val="002060"/>
                </a:solidFill>
              </a:rPr>
              <a:t> a sense </a:t>
            </a:r>
            <a:r>
              <a:rPr lang="de-DE" sz="2800" dirty="0" err="1">
                <a:solidFill>
                  <a:srgbClr val="002060"/>
                </a:solidFill>
              </a:rPr>
              <a:t>of</a:t>
            </a:r>
            <a:r>
              <a:rPr lang="de-DE" sz="2800" dirty="0">
                <a:solidFill>
                  <a:srgbClr val="002060"/>
                </a:solidFill>
              </a:rPr>
              <a:t> </a:t>
            </a:r>
            <a:r>
              <a:rPr lang="de-DE" sz="2800" dirty="0" err="1">
                <a:solidFill>
                  <a:srgbClr val="002060"/>
                </a:solidFill>
              </a:rPr>
              <a:t>community</a:t>
            </a:r>
            <a:r>
              <a:rPr lang="de-DE" sz="2800" dirty="0">
                <a:solidFill>
                  <a:srgbClr val="002060"/>
                </a:solidFill>
              </a:rPr>
              <a:t> </a:t>
            </a:r>
            <a:r>
              <a:rPr lang="de-DE" sz="2800" dirty="0" err="1">
                <a:solidFill>
                  <a:srgbClr val="002060"/>
                </a:solidFill>
              </a:rPr>
              <a:t>among</a:t>
            </a:r>
            <a:r>
              <a:rPr lang="de-DE" sz="2800" dirty="0">
                <a:solidFill>
                  <a:srgbClr val="002060"/>
                </a:solidFill>
              </a:rPr>
              <a:t> </a:t>
            </a:r>
            <a:r>
              <a:rPr lang="de-DE" sz="2800" dirty="0" err="1">
                <a:solidFill>
                  <a:srgbClr val="002060"/>
                </a:solidFill>
              </a:rPr>
              <a:t>students</a:t>
            </a:r>
            <a:r>
              <a:rPr lang="de-DE" sz="2800" dirty="0">
                <a:solidFill>
                  <a:srgbClr val="002060"/>
                </a:solidFill>
              </a:rPr>
              <a:t>. </a:t>
            </a:r>
            <a:r>
              <a:rPr lang="de-DE" sz="2800" dirty="0" err="1">
                <a:solidFill>
                  <a:srgbClr val="002060"/>
                </a:solidFill>
              </a:rPr>
              <a:t>Teachers</a:t>
            </a:r>
            <a:r>
              <a:rPr lang="de-DE" sz="2800" dirty="0">
                <a:solidFill>
                  <a:srgbClr val="002060"/>
                </a:solidFill>
              </a:rPr>
              <a:t> </a:t>
            </a:r>
            <a:r>
              <a:rPr lang="de-DE" sz="2800" dirty="0" err="1">
                <a:solidFill>
                  <a:srgbClr val="002060"/>
                </a:solidFill>
              </a:rPr>
              <a:t>can</a:t>
            </a:r>
            <a:r>
              <a:rPr lang="de-DE" sz="2800" dirty="0">
                <a:solidFill>
                  <a:srgbClr val="002060"/>
                </a:solidFill>
              </a:rPr>
              <a:t> </a:t>
            </a:r>
            <a:r>
              <a:rPr lang="de-DE" sz="2800" dirty="0" err="1">
                <a:solidFill>
                  <a:srgbClr val="002060"/>
                </a:solidFill>
              </a:rPr>
              <a:t>encourage</a:t>
            </a:r>
            <a:r>
              <a:rPr lang="de-DE" sz="2800" dirty="0">
                <a:solidFill>
                  <a:srgbClr val="002060"/>
                </a:solidFill>
              </a:rPr>
              <a:t> </a:t>
            </a:r>
            <a:r>
              <a:rPr lang="de-DE" sz="2800" dirty="0" err="1">
                <a:solidFill>
                  <a:srgbClr val="002060"/>
                </a:solidFill>
              </a:rPr>
              <a:t>collaboration</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discussion</a:t>
            </a:r>
            <a:r>
              <a:rPr lang="de-DE" sz="2800" dirty="0">
                <a:solidFill>
                  <a:srgbClr val="002060"/>
                </a:solidFill>
              </a:rPr>
              <a:t> </a:t>
            </a:r>
            <a:r>
              <a:rPr lang="de-DE" sz="2800" dirty="0" err="1">
                <a:solidFill>
                  <a:srgbClr val="002060"/>
                </a:solidFill>
              </a:rPr>
              <a:t>within</a:t>
            </a:r>
            <a:r>
              <a:rPr lang="de-DE" sz="2800" dirty="0">
                <a:solidFill>
                  <a:srgbClr val="002060"/>
                </a:solidFill>
              </a:rPr>
              <a:t> </a:t>
            </a:r>
            <a:r>
              <a:rPr lang="de-DE" sz="2800" dirty="0" err="1">
                <a:solidFill>
                  <a:srgbClr val="002060"/>
                </a:solidFill>
              </a:rPr>
              <a:t>the</a:t>
            </a:r>
            <a:r>
              <a:rPr lang="de-DE" sz="2800" dirty="0">
                <a:solidFill>
                  <a:srgbClr val="002060"/>
                </a:solidFill>
              </a:rPr>
              <a:t> </a:t>
            </a:r>
            <a:r>
              <a:rPr lang="de-DE" sz="2800" dirty="0" err="1">
                <a:solidFill>
                  <a:srgbClr val="002060"/>
                </a:solidFill>
              </a:rPr>
              <a:t>class</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facilitate</a:t>
            </a:r>
            <a:r>
              <a:rPr lang="de-DE" sz="2800" dirty="0">
                <a:solidFill>
                  <a:srgbClr val="002060"/>
                </a:solidFill>
              </a:rPr>
              <a:t> </a:t>
            </a:r>
            <a:r>
              <a:rPr lang="de-DE" sz="2800" dirty="0" err="1">
                <a:solidFill>
                  <a:srgbClr val="002060"/>
                </a:solidFill>
              </a:rPr>
              <a:t>communication</a:t>
            </a:r>
            <a:r>
              <a:rPr lang="de-DE" sz="2800" dirty="0">
                <a:solidFill>
                  <a:srgbClr val="002060"/>
                </a:solidFill>
              </a:rPr>
              <a:t> </a:t>
            </a:r>
            <a:r>
              <a:rPr lang="de-DE" sz="2800" dirty="0" err="1">
                <a:solidFill>
                  <a:srgbClr val="002060"/>
                </a:solidFill>
              </a:rPr>
              <a:t>between</a:t>
            </a:r>
            <a:r>
              <a:rPr lang="de-DE" sz="2800" dirty="0">
                <a:solidFill>
                  <a:srgbClr val="002060"/>
                </a:solidFill>
              </a:rPr>
              <a:t> </a:t>
            </a:r>
            <a:r>
              <a:rPr lang="de-DE" sz="2800" dirty="0" err="1">
                <a:solidFill>
                  <a:srgbClr val="002060"/>
                </a:solidFill>
              </a:rPr>
              <a:t>students</a:t>
            </a:r>
            <a:r>
              <a:rPr lang="de-DE" sz="2800" dirty="0">
                <a:solidFill>
                  <a:srgbClr val="002060"/>
                </a:solidFill>
              </a:rPr>
              <a:t>.</a:t>
            </a:r>
            <a:endParaRPr lang="de-DE" sz="2800" dirty="0">
              <a:solidFill>
                <a:srgbClr val="002060"/>
              </a:solidFill>
              <a:effectLst/>
            </a:endParaRPr>
          </a:p>
          <a:p>
            <a:endParaRPr lang="en-US" sz="2500" b="0" strike="noStrike" spc="-1" dirty="0">
              <a:solidFill>
                <a:schemeClr val="dk1"/>
              </a:solidFill>
              <a:latin typeface="Roboto"/>
              <a:ea typeface="Roboto"/>
            </a:endParaRPr>
          </a:p>
        </p:txBody>
      </p:sp>
      <p:pic>
        <p:nvPicPr>
          <p:cNvPr id="90" name="Google Shape;146;p18"/>
          <p:cNvPicPr/>
          <p:nvPr/>
        </p:nvPicPr>
        <p:blipFill>
          <a:blip r:embed="rId2"/>
          <a:stretch/>
        </p:blipFill>
        <p:spPr>
          <a:xfrm>
            <a:off x="13773240" y="8780400"/>
            <a:ext cx="4512600" cy="1474200"/>
          </a:xfrm>
          <a:prstGeom prst="rect">
            <a:avLst/>
          </a:prstGeom>
          <a:ln w="9525">
            <a:solidFill>
              <a:srgbClr val="FFFFFF"/>
            </a:solidFill>
            <a:round/>
          </a:ln>
        </p:spPr>
      </p:pic>
      <p:sp>
        <p:nvSpPr>
          <p:cNvPr id="91" name="Google Shape;147;p18"/>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4400" b="0" strike="noStrike" spc="-1" dirty="0">
                <a:solidFill>
                  <a:srgbClr val="0B5394"/>
                </a:solidFill>
                <a:latin typeface="Roboto"/>
                <a:ea typeface="Roboto"/>
              </a:rPr>
              <a:t>How can we apply social </a:t>
            </a:r>
            <a:r>
              <a:rPr lang="en-GB" sz="4400" spc="-1" dirty="0">
                <a:solidFill>
                  <a:srgbClr val="0B5394"/>
                </a:solidFill>
                <a:latin typeface="Roboto"/>
                <a:ea typeface="Roboto"/>
              </a:rPr>
              <a:t>m</a:t>
            </a:r>
            <a:r>
              <a:rPr lang="en-GB" sz="4400" b="0" strike="noStrike" spc="-1" dirty="0">
                <a:solidFill>
                  <a:srgbClr val="0B5394"/>
                </a:solidFill>
                <a:latin typeface="Roboto"/>
                <a:ea typeface="Roboto"/>
              </a:rPr>
              <a:t>edia Literacy to </a:t>
            </a:r>
            <a:r>
              <a:rPr lang="en-GB" sz="4400" b="0" strike="noStrike" spc="-1" dirty="0" err="1">
                <a:solidFill>
                  <a:srgbClr val="0B5394"/>
                </a:solidFill>
                <a:latin typeface="Roboto"/>
                <a:ea typeface="Roboto"/>
              </a:rPr>
              <a:t>eduction</a:t>
            </a:r>
            <a:r>
              <a:rPr lang="en-GB" sz="4400" b="0" strike="noStrike" spc="-1" dirty="0">
                <a:solidFill>
                  <a:srgbClr val="0B5394"/>
                </a:solidFill>
                <a:latin typeface="Roboto"/>
                <a:ea typeface="Roboto"/>
              </a:rPr>
              <a:t>?</a:t>
            </a:r>
            <a:endParaRPr lang="en-GB" sz="4400" b="0" strike="noStrike" spc="-1" dirty="0">
              <a:solidFill>
                <a:srgbClr val="000000"/>
              </a:solidFill>
              <a:latin typeface="Arial"/>
            </a:endParaRPr>
          </a:p>
        </p:txBody>
      </p:sp>
      <p:sp>
        <p:nvSpPr>
          <p:cNvPr id="92" name="Google Shape;148;p18"/>
          <p:cNvSpPr/>
          <p:nvPr/>
        </p:nvSpPr>
        <p:spPr>
          <a:xfrm>
            <a:off x="9450720" y="2262600"/>
            <a:ext cx="8353080" cy="6568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a:r>
              <a:rPr lang="de-DE" sz="2800" b="1" dirty="0" err="1">
                <a:solidFill>
                  <a:srgbClr val="FF0000"/>
                </a:solidFill>
              </a:rPr>
              <a:t>However</a:t>
            </a:r>
            <a:r>
              <a:rPr lang="de-DE" sz="2800" b="1" dirty="0">
                <a:solidFill>
                  <a:srgbClr val="FF0000"/>
                </a:solidFill>
              </a:rPr>
              <a:t>, </a:t>
            </a:r>
            <a:r>
              <a:rPr lang="de-DE" sz="2800" b="1" dirty="0" err="1">
                <a:solidFill>
                  <a:srgbClr val="FF0000"/>
                </a:solidFill>
              </a:rPr>
              <a:t>it</a:t>
            </a:r>
            <a:r>
              <a:rPr lang="de-DE" sz="2800" b="1" dirty="0">
                <a:solidFill>
                  <a:srgbClr val="FF0000"/>
                </a:solidFill>
              </a:rPr>
              <a:t> </a:t>
            </a:r>
            <a:r>
              <a:rPr lang="de-DE" sz="2800" b="1" dirty="0" err="1">
                <a:solidFill>
                  <a:srgbClr val="FF0000"/>
                </a:solidFill>
              </a:rPr>
              <a:t>is</a:t>
            </a:r>
            <a:r>
              <a:rPr lang="de-DE" sz="2800" b="1" dirty="0">
                <a:solidFill>
                  <a:srgbClr val="FF0000"/>
                </a:solidFill>
              </a:rPr>
              <a:t> </a:t>
            </a:r>
            <a:r>
              <a:rPr lang="de-DE" sz="2800" b="1" dirty="0" err="1">
                <a:solidFill>
                  <a:srgbClr val="FF0000"/>
                </a:solidFill>
              </a:rPr>
              <a:t>important</a:t>
            </a:r>
            <a:r>
              <a:rPr lang="de-DE" sz="2800" b="1" dirty="0">
                <a:solidFill>
                  <a:srgbClr val="FF0000"/>
                </a:solidFill>
              </a:rPr>
              <a:t> </a:t>
            </a:r>
            <a:r>
              <a:rPr lang="de-DE" sz="2800" b="1" dirty="0" err="1">
                <a:solidFill>
                  <a:srgbClr val="FF0000"/>
                </a:solidFill>
              </a:rPr>
              <a:t>to</a:t>
            </a:r>
            <a:r>
              <a:rPr lang="de-DE" sz="2800" b="1" dirty="0">
                <a:solidFill>
                  <a:srgbClr val="FF0000"/>
                </a:solidFill>
              </a:rPr>
              <a:t> </a:t>
            </a:r>
            <a:r>
              <a:rPr lang="de-DE" sz="2800" b="1" dirty="0" err="1">
                <a:solidFill>
                  <a:srgbClr val="FF0000"/>
                </a:solidFill>
              </a:rPr>
              <a:t>consider</a:t>
            </a:r>
            <a:r>
              <a:rPr lang="de-DE" sz="2800" b="1" dirty="0">
                <a:solidFill>
                  <a:srgbClr val="FF0000"/>
                </a:solidFill>
              </a:rPr>
              <a:t> </a:t>
            </a:r>
            <a:r>
              <a:rPr lang="de-DE" sz="2800" b="1" dirty="0" err="1">
                <a:solidFill>
                  <a:srgbClr val="FF0000"/>
                </a:solidFill>
              </a:rPr>
              <a:t>some</a:t>
            </a:r>
            <a:r>
              <a:rPr lang="de-DE" sz="2800" b="1" dirty="0">
                <a:solidFill>
                  <a:srgbClr val="FF0000"/>
                </a:solidFill>
              </a:rPr>
              <a:t> </a:t>
            </a:r>
            <a:r>
              <a:rPr lang="de-DE" sz="2800" b="1" dirty="0" err="1">
                <a:solidFill>
                  <a:srgbClr val="FF0000"/>
                </a:solidFill>
              </a:rPr>
              <a:t>precautions</a:t>
            </a:r>
            <a:r>
              <a:rPr lang="de-DE" sz="2800" b="1" dirty="0">
                <a:solidFill>
                  <a:srgbClr val="FF0000"/>
                </a:solidFill>
              </a:rPr>
              <a:t> </a:t>
            </a:r>
            <a:r>
              <a:rPr lang="de-DE" sz="2800" b="1" dirty="0" err="1">
                <a:solidFill>
                  <a:srgbClr val="FF0000"/>
                </a:solidFill>
              </a:rPr>
              <a:t>when</a:t>
            </a:r>
            <a:r>
              <a:rPr lang="de-DE" sz="2800" b="1" dirty="0">
                <a:solidFill>
                  <a:srgbClr val="FF0000"/>
                </a:solidFill>
              </a:rPr>
              <a:t> </a:t>
            </a:r>
            <a:r>
              <a:rPr lang="de-DE" sz="2800" b="1" dirty="0" err="1">
                <a:solidFill>
                  <a:srgbClr val="FF0000"/>
                </a:solidFill>
              </a:rPr>
              <a:t>using</a:t>
            </a:r>
            <a:r>
              <a:rPr lang="de-DE" sz="2800" b="1" dirty="0">
                <a:solidFill>
                  <a:srgbClr val="FF0000"/>
                </a:solidFill>
              </a:rPr>
              <a:t> </a:t>
            </a:r>
            <a:r>
              <a:rPr lang="de-DE" sz="2800" b="1" dirty="0" err="1">
                <a:solidFill>
                  <a:srgbClr val="FF0000"/>
                </a:solidFill>
              </a:rPr>
              <a:t>social</a:t>
            </a:r>
            <a:r>
              <a:rPr lang="de-DE" sz="2800" b="1" dirty="0">
                <a:solidFill>
                  <a:srgbClr val="FF0000"/>
                </a:solidFill>
              </a:rPr>
              <a:t> </a:t>
            </a:r>
            <a:r>
              <a:rPr lang="de-DE" sz="2800" b="1" dirty="0" err="1">
                <a:solidFill>
                  <a:srgbClr val="FF0000"/>
                </a:solidFill>
              </a:rPr>
              <a:t>media</a:t>
            </a:r>
            <a:r>
              <a:rPr lang="de-DE" sz="2800" b="1" dirty="0">
                <a:solidFill>
                  <a:srgbClr val="FF0000"/>
                </a:solidFill>
              </a:rPr>
              <a:t>. </a:t>
            </a:r>
          </a:p>
          <a:p>
            <a:pPr algn="just"/>
            <a:endParaRPr lang="de-DE" sz="2800" b="1" dirty="0">
              <a:solidFill>
                <a:srgbClr val="FF0000"/>
              </a:solidFill>
            </a:endParaRPr>
          </a:p>
          <a:p>
            <a:pPr algn="just"/>
            <a:endParaRPr lang="de-DE" sz="2800" b="1" dirty="0">
              <a:solidFill>
                <a:srgbClr val="FF0000"/>
              </a:solidFill>
            </a:endParaRPr>
          </a:p>
          <a:p>
            <a:pPr algn="just"/>
            <a:r>
              <a:rPr lang="de-DE" sz="2800" dirty="0">
                <a:solidFill>
                  <a:srgbClr val="002060"/>
                </a:solidFill>
              </a:rPr>
              <a:t>Privacy </a:t>
            </a:r>
            <a:r>
              <a:rPr lang="de-DE" sz="2800" dirty="0" err="1">
                <a:solidFill>
                  <a:srgbClr val="002060"/>
                </a:solidFill>
              </a:rPr>
              <a:t>concerns</a:t>
            </a:r>
            <a:r>
              <a:rPr lang="de-DE" sz="2800" dirty="0">
                <a:solidFill>
                  <a:srgbClr val="002060"/>
                </a:solidFill>
              </a:rPr>
              <a:t>, </a:t>
            </a:r>
            <a:r>
              <a:rPr lang="de-DE" sz="2800" dirty="0" err="1">
                <a:solidFill>
                  <a:srgbClr val="002060"/>
                </a:solidFill>
              </a:rPr>
              <a:t>security</a:t>
            </a:r>
            <a:r>
              <a:rPr lang="de-DE" sz="2800" dirty="0">
                <a:solidFill>
                  <a:srgbClr val="002060"/>
                </a:solidFill>
              </a:rPr>
              <a:t> </a:t>
            </a:r>
            <a:r>
              <a:rPr lang="de-DE" sz="2800" dirty="0" err="1">
                <a:solidFill>
                  <a:srgbClr val="002060"/>
                </a:solidFill>
              </a:rPr>
              <a:t>issues</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maintaining</a:t>
            </a:r>
            <a:r>
              <a:rPr lang="de-DE" sz="2800" dirty="0">
                <a:solidFill>
                  <a:srgbClr val="002060"/>
                </a:solidFill>
              </a:rPr>
              <a:t> professional </a:t>
            </a:r>
            <a:r>
              <a:rPr lang="de-DE" sz="2800" dirty="0" err="1">
                <a:solidFill>
                  <a:srgbClr val="002060"/>
                </a:solidFill>
              </a:rPr>
              <a:t>boundaries</a:t>
            </a:r>
            <a:r>
              <a:rPr lang="de-DE" sz="2800" dirty="0">
                <a:solidFill>
                  <a:srgbClr val="002060"/>
                </a:solidFill>
              </a:rPr>
              <a:t> </a:t>
            </a:r>
            <a:r>
              <a:rPr lang="de-DE" sz="2800" dirty="0" err="1">
                <a:solidFill>
                  <a:srgbClr val="002060"/>
                </a:solidFill>
              </a:rPr>
              <a:t>are</a:t>
            </a:r>
            <a:r>
              <a:rPr lang="de-DE" sz="2800" dirty="0">
                <a:solidFill>
                  <a:srgbClr val="002060"/>
                </a:solidFill>
              </a:rPr>
              <a:t> </a:t>
            </a:r>
            <a:r>
              <a:rPr lang="de-DE" sz="2800" dirty="0" err="1">
                <a:solidFill>
                  <a:srgbClr val="002060"/>
                </a:solidFill>
              </a:rPr>
              <a:t>important</a:t>
            </a:r>
            <a:r>
              <a:rPr lang="de-DE" sz="2800" dirty="0">
                <a:solidFill>
                  <a:srgbClr val="002060"/>
                </a:solidFill>
              </a:rPr>
              <a:t> </a:t>
            </a:r>
            <a:r>
              <a:rPr lang="de-DE" sz="2800" dirty="0" err="1">
                <a:solidFill>
                  <a:srgbClr val="002060"/>
                </a:solidFill>
              </a:rPr>
              <a:t>factors</a:t>
            </a:r>
            <a:r>
              <a:rPr lang="de-DE" sz="2800" dirty="0">
                <a:solidFill>
                  <a:srgbClr val="002060"/>
                </a:solidFill>
              </a:rPr>
              <a:t> </a:t>
            </a:r>
            <a:r>
              <a:rPr lang="de-DE" sz="2800" dirty="0" err="1">
                <a:solidFill>
                  <a:srgbClr val="002060"/>
                </a:solidFill>
              </a:rPr>
              <a:t>to</a:t>
            </a:r>
            <a:r>
              <a:rPr lang="de-DE" sz="2800" dirty="0">
                <a:solidFill>
                  <a:srgbClr val="002060"/>
                </a:solidFill>
              </a:rPr>
              <a:t> </a:t>
            </a:r>
            <a:r>
              <a:rPr lang="de-DE" sz="2800" dirty="0" err="1">
                <a:solidFill>
                  <a:srgbClr val="002060"/>
                </a:solidFill>
              </a:rPr>
              <a:t>consider</a:t>
            </a:r>
            <a:r>
              <a:rPr lang="de-DE" sz="2800" dirty="0">
                <a:solidFill>
                  <a:srgbClr val="002060"/>
                </a:solidFill>
              </a:rPr>
              <a:t>. </a:t>
            </a:r>
            <a:r>
              <a:rPr lang="de-DE" sz="2800" dirty="0" err="1">
                <a:solidFill>
                  <a:srgbClr val="002060"/>
                </a:solidFill>
              </a:rPr>
              <a:t>Therefore</a:t>
            </a:r>
            <a:r>
              <a:rPr lang="de-DE" sz="2800" dirty="0">
                <a:solidFill>
                  <a:srgbClr val="002060"/>
                </a:solidFill>
              </a:rPr>
              <a:t>, </a:t>
            </a:r>
            <a:r>
              <a:rPr lang="de-DE" sz="2800" dirty="0" err="1">
                <a:solidFill>
                  <a:srgbClr val="002060"/>
                </a:solidFill>
              </a:rPr>
              <a:t>teachers</a:t>
            </a:r>
            <a:r>
              <a:rPr lang="de-DE" sz="2800" dirty="0">
                <a:solidFill>
                  <a:srgbClr val="002060"/>
                </a:solidFill>
              </a:rPr>
              <a:t> </a:t>
            </a:r>
            <a:r>
              <a:rPr lang="de-DE" sz="2800" dirty="0" err="1">
                <a:solidFill>
                  <a:srgbClr val="002060"/>
                </a:solidFill>
              </a:rPr>
              <a:t>should</a:t>
            </a:r>
            <a:r>
              <a:rPr lang="de-DE" sz="2800" dirty="0">
                <a:solidFill>
                  <a:srgbClr val="002060"/>
                </a:solidFill>
              </a:rPr>
              <a:t> </a:t>
            </a:r>
            <a:r>
              <a:rPr lang="de-DE" sz="2800" dirty="0" err="1">
                <a:solidFill>
                  <a:srgbClr val="002060"/>
                </a:solidFill>
              </a:rPr>
              <a:t>be</a:t>
            </a:r>
            <a:r>
              <a:rPr lang="de-DE" sz="2800" dirty="0">
                <a:solidFill>
                  <a:srgbClr val="002060"/>
                </a:solidFill>
              </a:rPr>
              <a:t> </a:t>
            </a:r>
            <a:r>
              <a:rPr lang="de-DE" sz="2800" dirty="0" err="1">
                <a:solidFill>
                  <a:srgbClr val="002060"/>
                </a:solidFill>
              </a:rPr>
              <a:t>mindful</a:t>
            </a:r>
            <a:r>
              <a:rPr lang="de-DE" sz="2800" dirty="0">
                <a:solidFill>
                  <a:srgbClr val="002060"/>
                </a:solidFill>
              </a:rPr>
              <a:t> </a:t>
            </a:r>
            <a:r>
              <a:rPr lang="de-DE" sz="2800" dirty="0" err="1">
                <a:solidFill>
                  <a:srgbClr val="002060"/>
                </a:solidFill>
              </a:rPr>
              <a:t>of</a:t>
            </a:r>
            <a:r>
              <a:rPr lang="de-DE" sz="2800" dirty="0">
                <a:solidFill>
                  <a:srgbClr val="002060"/>
                </a:solidFill>
              </a:rPr>
              <a:t> </a:t>
            </a:r>
            <a:r>
              <a:rPr lang="de-DE" sz="2800" dirty="0" err="1">
                <a:solidFill>
                  <a:srgbClr val="002060"/>
                </a:solidFill>
              </a:rPr>
              <a:t>these</a:t>
            </a:r>
            <a:r>
              <a:rPr lang="de-DE" sz="2800" dirty="0">
                <a:solidFill>
                  <a:srgbClr val="002060"/>
                </a:solidFill>
              </a:rPr>
              <a:t> </a:t>
            </a:r>
            <a:r>
              <a:rPr lang="de-DE" sz="2800" dirty="0" err="1">
                <a:solidFill>
                  <a:srgbClr val="002060"/>
                </a:solidFill>
              </a:rPr>
              <a:t>issues</a:t>
            </a:r>
            <a:r>
              <a:rPr lang="de-DE" sz="2800" dirty="0">
                <a:solidFill>
                  <a:srgbClr val="002060"/>
                </a:solidFill>
              </a:rPr>
              <a:t> </a:t>
            </a:r>
            <a:r>
              <a:rPr lang="de-DE" sz="2800" dirty="0" err="1">
                <a:solidFill>
                  <a:srgbClr val="002060"/>
                </a:solidFill>
              </a:rPr>
              <a:t>and</a:t>
            </a:r>
            <a:r>
              <a:rPr lang="de-DE" sz="2800" dirty="0">
                <a:solidFill>
                  <a:srgbClr val="002060"/>
                </a:solidFill>
              </a:rPr>
              <a:t> </a:t>
            </a:r>
            <a:r>
              <a:rPr lang="de-DE" sz="2800" dirty="0" err="1">
                <a:solidFill>
                  <a:srgbClr val="002060"/>
                </a:solidFill>
              </a:rPr>
              <a:t>follow</a:t>
            </a:r>
            <a:r>
              <a:rPr lang="de-DE" sz="2800" dirty="0">
                <a:solidFill>
                  <a:srgbClr val="002060"/>
                </a:solidFill>
              </a:rPr>
              <a:t> </a:t>
            </a:r>
            <a:r>
              <a:rPr lang="de-DE" sz="2800" dirty="0" err="1">
                <a:solidFill>
                  <a:srgbClr val="002060"/>
                </a:solidFill>
              </a:rPr>
              <a:t>appropriate</a:t>
            </a:r>
            <a:r>
              <a:rPr lang="de-DE" sz="2800" dirty="0">
                <a:solidFill>
                  <a:srgbClr val="002060"/>
                </a:solidFill>
              </a:rPr>
              <a:t> </a:t>
            </a:r>
            <a:r>
              <a:rPr lang="de-DE" sz="2800" dirty="0" err="1">
                <a:solidFill>
                  <a:srgbClr val="002060"/>
                </a:solidFill>
              </a:rPr>
              <a:t>policies</a:t>
            </a:r>
            <a:r>
              <a:rPr lang="de-DE" sz="2800" dirty="0">
                <a:solidFill>
                  <a:srgbClr val="002060"/>
                </a:solidFill>
              </a:rPr>
              <a:t> </a:t>
            </a:r>
            <a:r>
              <a:rPr lang="de-DE" sz="2800" dirty="0" err="1">
                <a:solidFill>
                  <a:srgbClr val="002060"/>
                </a:solidFill>
              </a:rPr>
              <a:t>when</a:t>
            </a:r>
            <a:r>
              <a:rPr lang="de-DE" sz="2800" dirty="0">
                <a:solidFill>
                  <a:srgbClr val="002060"/>
                </a:solidFill>
              </a:rPr>
              <a:t> </a:t>
            </a:r>
            <a:r>
              <a:rPr lang="de-DE" sz="2800" dirty="0" err="1">
                <a:solidFill>
                  <a:srgbClr val="002060"/>
                </a:solidFill>
              </a:rPr>
              <a:t>using</a:t>
            </a:r>
            <a:r>
              <a:rPr lang="de-DE" sz="2800" dirty="0">
                <a:solidFill>
                  <a:srgbClr val="002060"/>
                </a:solidFill>
              </a:rPr>
              <a:t> </a:t>
            </a:r>
            <a:r>
              <a:rPr lang="de-DE" sz="2800" dirty="0" err="1">
                <a:solidFill>
                  <a:srgbClr val="002060"/>
                </a:solidFill>
              </a:rPr>
              <a:t>social</a:t>
            </a:r>
            <a:r>
              <a:rPr lang="de-DE" sz="2800" dirty="0">
                <a:solidFill>
                  <a:srgbClr val="002060"/>
                </a:solidFill>
              </a:rPr>
              <a:t> </a:t>
            </a:r>
            <a:r>
              <a:rPr lang="de-DE" sz="2800" dirty="0" err="1">
                <a:solidFill>
                  <a:srgbClr val="002060"/>
                </a:solidFill>
              </a:rPr>
              <a:t>media</a:t>
            </a:r>
            <a:r>
              <a:rPr lang="de-DE" sz="2800" dirty="0">
                <a:solidFill>
                  <a:srgbClr val="002060"/>
                </a:solidFill>
              </a:rPr>
              <a:t> in </a:t>
            </a:r>
            <a:r>
              <a:rPr lang="de-DE" sz="2800" dirty="0" err="1">
                <a:solidFill>
                  <a:srgbClr val="002060"/>
                </a:solidFill>
              </a:rPr>
              <a:t>their</a:t>
            </a:r>
            <a:r>
              <a:rPr lang="de-DE" sz="2800" dirty="0">
                <a:solidFill>
                  <a:srgbClr val="002060"/>
                </a:solidFill>
              </a:rPr>
              <a:t> </a:t>
            </a:r>
            <a:r>
              <a:rPr lang="de-DE" sz="2800" dirty="0" err="1">
                <a:solidFill>
                  <a:srgbClr val="002060"/>
                </a:solidFill>
              </a:rPr>
              <a:t>classes</a:t>
            </a:r>
            <a:r>
              <a:rPr lang="de-DE" sz="2800" dirty="0">
                <a:solidFill>
                  <a:srgbClr val="002060"/>
                </a:solidFill>
              </a:rPr>
              <a:t>.</a:t>
            </a:r>
            <a:endParaRPr lang="de-DE" sz="2800" dirty="0">
              <a:solidFill>
                <a:srgbClr val="002060"/>
              </a:solidFill>
              <a:effectLst/>
            </a:endParaRPr>
          </a:p>
          <a:p>
            <a:pPr algn="just"/>
            <a:br>
              <a:rPr lang="de-DE" sz="2800" dirty="0">
                <a:effectLst/>
              </a:rPr>
            </a:br>
            <a:endParaRPr lang="de-DE" sz="2800" dirty="0">
              <a:effectLst/>
            </a:endParaRPr>
          </a:p>
        </p:txBody>
      </p:sp>
      <p:cxnSp>
        <p:nvCxnSpPr>
          <p:cNvPr id="94" name="Google Shape;150;p18"/>
          <p:cNvCxnSpPr/>
          <p:nvPr/>
        </p:nvCxnSpPr>
        <p:spPr>
          <a:xfrm flipH="1">
            <a:off x="9043920" y="2262240"/>
            <a:ext cx="20880" cy="7071840"/>
          </a:xfrm>
          <a:prstGeom prst="straightConnector1">
            <a:avLst/>
          </a:prstGeom>
          <a:ln w="28575">
            <a:solidFill>
              <a:srgbClr val="1F497D"/>
            </a:solidFill>
            <a:round/>
          </a:ln>
        </p:spPr>
      </p:cxnSp>
    </p:spTree>
    <p:extLst>
      <p:ext uri="{BB962C8B-B14F-4D97-AF65-F5344CB8AC3E}">
        <p14:creationId xmlns:p14="http://schemas.microsoft.com/office/powerpoint/2010/main" val="111434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144;p18"/>
          <p:cNvSpPr/>
          <p:nvPr/>
        </p:nvSpPr>
        <p:spPr>
          <a:xfrm>
            <a:off x="300600" y="2262600"/>
            <a:ext cx="8353080" cy="5467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The findings of various studies show that social media literacy has a positive effect on social media addiction. (</a:t>
            </a:r>
            <a:r>
              <a:rPr lang="en-US" sz="2500" b="0" strike="noStrike" spc="-1" dirty="0" err="1">
                <a:solidFill>
                  <a:schemeClr val="dk1"/>
                </a:solidFill>
                <a:latin typeface="Roboto"/>
                <a:ea typeface="Roboto"/>
              </a:rPr>
              <a:t>Eskandari</a:t>
            </a:r>
            <a:r>
              <a:rPr lang="en-US" sz="2500" b="0" strike="noStrike" spc="-1" dirty="0">
                <a:solidFill>
                  <a:schemeClr val="dk1"/>
                </a:solidFill>
                <a:latin typeface="Roboto"/>
                <a:ea typeface="Roboto"/>
              </a:rPr>
              <a:t> and </a:t>
            </a:r>
            <a:r>
              <a:rPr lang="en-US" sz="2500" b="0" strike="noStrike" spc="-1" dirty="0" err="1">
                <a:solidFill>
                  <a:schemeClr val="dk1"/>
                </a:solidFill>
                <a:latin typeface="Roboto"/>
                <a:ea typeface="Roboto"/>
              </a:rPr>
              <a:t>Baratzadeh</a:t>
            </a:r>
            <a:r>
              <a:rPr lang="en-US" sz="2500" b="0" strike="noStrike" spc="-1" dirty="0">
                <a:solidFill>
                  <a:schemeClr val="dk1"/>
                </a:solidFill>
                <a:latin typeface="Roboto"/>
                <a:ea typeface="Roboto"/>
              </a:rPr>
              <a:t> </a:t>
            </a:r>
            <a:r>
              <a:rPr lang="en-US" sz="2500" b="0" strike="noStrike" spc="-1" dirty="0" err="1">
                <a:solidFill>
                  <a:schemeClr val="dk1"/>
                </a:solidFill>
                <a:latin typeface="Roboto"/>
                <a:ea typeface="Roboto"/>
              </a:rPr>
              <a:t>Ghahramanloo</a:t>
            </a:r>
            <a:r>
              <a:rPr lang="en-US" sz="2500" b="0" strike="noStrike" spc="-1" dirty="0">
                <a:solidFill>
                  <a:schemeClr val="dk1"/>
                </a:solidFill>
                <a:latin typeface="Roboto"/>
                <a:ea typeface="Roboto"/>
              </a:rPr>
              <a:t>, 2020).</a:t>
            </a: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In other words, increased social media literacy is linked to both decreased social media addiction and increased social support.</a:t>
            </a: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p:txBody>
      </p:sp>
      <p:pic>
        <p:nvPicPr>
          <p:cNvPr id="90" name="Google Shape;146;p18"/>
          <p:cNvPicPr/>
          <p:nvPr/>
        </p:nvPicPr>
        <p:blipFill>
          <a:blip r:embed="rId2"/>
          <a:stretch/>
        </p:blipFill>
        <p:spPr>
          <a:xfrm>
            <a:off x="13773240" y="8780400"/>
            <a:ext cx="4512600" cy="1474200"/>
          </a:xfrm>
          <a:prstGeom prst="rect">
            <a:avLst/>
          </a:prstGeom>
          <a:ln w="9525">
            <a:solidFill>
              <a:srgbClr val="FFFFFF"/>
            </a:solidFill>
            <a:round/>
          </a:ln>
        </p:spPr>
      </p:pic>
      <p:sp>
        <p:nvSpPr>
          <p:cNvPr id="91" name="Google Shape;147;p18"/>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4400" b="0" strike="noStrike" spc="-1" dirty="0">
                <a:solidFill>
                  <a:srgbClr val="0B5394"/>
                </a:solidFill>
                <a:latin typeface="Roboto"/>
                <a:ea typeface="Roboto"/>
              </a:rPr>
              <a:t>Effects of Social Media Literacy on Social Media  Addiction</a:t>
            </a:r>
            <a:endParaRPr lang="en-GB" sz="4400" b="0" strike="noStrike" spc="-1" dirty="0">
              <a:solidFill>
                <a:srgbClr val="000000"/>
              </a:solidFill>
              <a:latin typeface="Arial"/>
            </a:endParaRPr>
          </a:p>
        </p:txBody>
      </p:sp>
      <p:sp>
        <p:nvSpPr>
          <p:cNvPr id="92" name="Google Shape;148;p18"/>
          <p:cNvSpPr/>
          <p:nvPr/>
        </p:nvSpPr>
        <p:spPr>
          <a:xfrm>
            <a:off x="9450720" y="2262600"/>
            <a:ext cx="8353080" cy="6568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People who are media literate are better able to control how they interact with and use the media.</a:t>
            </a: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a:p>
            <a:pPr marL="457200" indent="-387360">
              <a:lnSpc>
                <a:spcPct val="115000"/>
              </a:lnSpc>
              <a:spcBef>
                <a:spcPts val="1001"/>
              </a:spcBef>
              <a:buClr>
                <a:srgbClr val="000000"/>
              </a:buClr>
              <a:buFont typeface="Roboto"/>
              <a:buChar char="-"/>
            </a:pPr>
            <a:r>
              <a:rPr lang="en-US" sz="2500" b="0" strike="noStrike" spc="-1" dirty="0">
                <a:solidFill>
                  <a:schemeClr val="dk1"/>
                </a:solidFill>
                <a:latin typeface="Roboto"/>
                <a:ea typeface="Roboto"/>
              </a:rPr>
              <a:t>It is imperative to highlight the possible risks posed by social media and the internet to individuals, especially minors and students. A person's perceived level of anxiety, behavioral problems, depression, hyperactivity, and poor physical health are positively associated with time spent online, while quality of life is negatively associated (</a:t>
            </a:r>
            <a:r>
              <a:rPr lang="en-US" sz="2500" b="0" strike="noStrike" spc="-1" dirty="0" err="1">
                <a:solidFill>
                  <a:schemeClr val="dk1"/>
                </a:solidFill>
                <a:latin typeface="Roboto"/>
                <a:ea typeface="Roboto"/>
              </a:rPr>
              <a:t>Machimbarrena</a:t>
            </a:r>
            <a:r>
              <a:rPr lang="en-US" sz="2500" b="0" strike="noStrike" spc="-1" dirty="0">
                <a:solidFill>
                  <a:schemeClr val="dk1"/>
                </a:solidFill>
                <a:latin typeface="Roboto"/>
                <a:ea typeface="Roboto"/>
              </a:rPr>
              <a:t> et al., 2019; El </a:t>
            </a:r>
            <a:r>
              <a:rPr lang="en-US" sz="2500" b="0" strike="noStrike" spc="-1" dirty="0" err="1">
                <a:solidFill>
                  <a:schemeClr val="dk1"/>
                </a:solidFill>
                <a:latin typeface="Roboto"/>
                <a:ea typeface="Roboto"/>
              </a:rPr>
              <a:t>Asam</a:t>
            </a:r>
            <a:r>
              <a:rPr lang="en-US" sz="2500" b="0" strike="noStrike" spc="-1" dirty="0">
                <a:solidFill>
                  <a:schemeClr val="dk1"/>
                </a:solidFill>
                <a:latin typeface="Roboto"/>
                <a:ea typeface="Roboto"/>
              </a:rPr>
              <a:t> et al.; </a:t>
            </a:r>
            <a:r>
              <a:rPr lang="en-US" sz="2500" b="0" strike="noStrike" spc="-1" dirty="0" err="1">
                <a:solidFill>
                  <a:schemeClr val="dk1"/>
                </a:solidFill>
                <a:latin typeface="Roboto"/>
                <a:ea typeface="Roboto"/>
              </a:rPr>
              <a:t>Twenge</a:t>
            </a:r>
            <a:r>
              <a:rPr lang="en-US" sz="2500" b="0" strike="noStrike" spc="-1" dirty="0">
                <a:solidFill>
                  <a:schemeClr val="dk1"/>
                </a:solidFill>
                <a:latin typeface="Roboto"/>
                <a:ea typeface="Roboto"/>
              </a:rPr>
              <a:t> et al., 2016)</a:t>
            </a:r>
            <a:endParaRPr lang="en-GB" sz="2500" b="0" strike="noStrike" spc="-1" dirty="0">
              <a:solidFill>
                <a:srgbClr val="000000"/>
              </a:solidFill>
              <a:latin typeface="Arial"/>
            </a:endParaRPr>
          </a:p>
        </p:txBody>
      </p:sp>
      <p:cxnSp>
        <p:nvCxnSpPr>
          <p:cNvPr id="94" name="Google Shape;150;p18"/>
          <p:cNvCxnSpPr/>
          <p:nvPr/>
        </p:nvCxnSpPr>
        <p:spPr>
          <a:xfrm flipH="1">
            <a:off x="9043920" y="2262240"/>
            <a:ext cx="20880" cy="7071840"/>
          </a:xfrm>
          <a:prstGeom prst="straightConnector1">
            <a:avLst/>
          </a:prstGeom>
          <a:ln w="28575">
            <a:solidFill>
              <a:srgbClr val="1F497D"/>
            </a:solidFill>
            <a:round/>
          </a:ln>
        </p:spPr>
      </p:cxnSp>
    </p:spTree>
    <p:extLst>
      <p:ext uri="{BB962C8B-B14F-4D97-AF65-F5344CB8AC3E}">
        <p14:creationId xmlns:p14="http://schemas.microsoft.com/office/powerpoint/2010/main" val="221675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144;p18"/>
          <p:cNvSpPr/>
          <p:nvPr/>
        </p:nvSpPr>
        <p:spPr>
          <a:xfrm>
            <a:off x="300600" y="2262600"/>
            <a:ext cx="8353080" cy="5467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69840">
              <a:lnSpc>
                <a:spcPct val="115000"/>
              </a:lnSpc>
              <a:buClr>
                <a:srgbClr val="000000"/>
              </a:buClr>
            </a:pPr>
            <a:r>
              <a:rPr lang="en-US" sz="2500" spc="-1" dirty="0">
                <a:solidFill>
                  <a:schemeClr val="dk1"/>
                </a:solidFill>
                <a:latin typeface="Roboto"/>
                <a:ea typeface="Roboto"/>
              </a:rPr>
              <a:t>T</a:t>
            </a:r>
            <a:r>
              <a:rPr lang="en-US" sz="2500" b="0" strike="noStrike" spc="-1" dirty="0">
                <a:solidFill>
                  <a:schemeClr val="dk1"/>
                </a:solidFill>
                <a:latin typeface="Roboto"/>
                <a:ea typeface="Roboto"/>
              </a:rPr>
              <a:t>he information age, where digital platforms have become an integral part of communication, education and social interaction, social media literacy has emerged as a critical skill set. Social media literacy has three core competencies: analysis, evaluation and contribution.     </a:t>
            </a:r>
          </a:p>
        </p:txBody>
      </p:sp>
      <p:pic>
        <p:nvPicPr>
          <p:cNvPr id="90" name="Google Shape;146;p18"/>
          <p:cNvPicPr/>
          <p:nvPr/>
        </p:nvPicPr>
        <p:blipFill>
          <a:blip r:embed="rId2"/>
          <a:stretch/>
        </p:blipFill>
        <p:spPr>
          <a:xfrm>
            <a:off x="13773240" y="8780400"/>
            <a:ext cx="4512600" cy="1474200"/>
          </a:xfrm>
          <a:prstGeom prst="rect">
            <a:avLst/>
          </a:prstGeom>
          <a:ln w="9525">
            <a:solidFill>
              <a:srgbClr val="FFFFFF"/>
            </a:solidFill>
            <a:round/>
          </a:ln>
        </p:spPr>
      </p:pic>
      <p:sp>
        <p:nvSpPr>
          <p:cNvPr id="91" name="Google Shape;147;p18"/>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4400" b="0" strike="noStrike" spc="-1" dirty="0">
                <a:solidFill>
                  <a:srgbClr val="0B5394"/>
                </a:solidFill>
                <a:latin typeface="Roboto"/>
                <a:ea typeface="Roboto"/>
              </a:rPr>
              <a:t>Social Media Literacy  Competencies</a:t>
            </a:r>
            <a:endParaRPr lang="en-GB" sz="4400" b="0" strike="noStrike" spc="-1" dirty="0">
              <a:solidFill>
                <a:srgbClr val="000000"/>
              </a:solidFill>
              <a:latin typeface="Arial"/>
            </a:endParaRPr>
          </a:p>
        </p:txBody>
      </p:sp>
      <p:sp>
        <p:nvSpPr>
          <p:cNvPr id="92" name="Google Shape;148;p18"/>
          <p:cNvSpPr/>
          <p:nvPr/>
        </p:nvSpPr>
        <p:spPr>
          <a:xfrm>
            <a:off x="9450720" y="2262600"/>
            <a:ext cx="8353080" cy="6568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457200" indent="-387360">
              <a:lnSpc>
                <a:spcPct val="115000"/>
              </a:lnSpc>
              <a:buClr>
                <a:srgbClr val="000000"/>
              </a:buClr>
              <a:buFont typeface="Roboto"/>
              <a:buChar char="-"/>
            </a:pPr>
            <a:r>
              <a:rPr lang="en-US" sz="2500" b="0" strike="noStrike" spc="-1" dirty="0">
                <a:solidFill>
                  <a:srgbClr val="FF0000"/>
                </a:solidFill>
                <a:latin typeface="Roboto"/>
                <a:ea typeface="Roboto"/>
              </a:rPr>
              <a:t>Analytics </a:t>
            </a:r>
            <a:r>
              <a:rPr lang="en-US" sz="2500" b="0" strike="noStrike" spc="-1" dirty="0">
                <a:solidFill>
                  <a:schemeClr val="dk1"/>
                </a:solidFill>
                <a:latin typeface="Roboto"/>
                <a:ea typeface="Roboto"/>
              </a:rPr>
              <a:t>is the ability to observe and monitor the social media behavior of different people. This includes social media platforms used, social media content viewed, consumption patterns and interactions with other users.</a:t>
            </a:r>
          </a:p>
          <a:p>
            <a:pPr marL="457200" indent="-387360">
              <a:lnSpc>
                <a:spcPct val="115000"/>
              </a:lnSpc>
              <a:spcBef>
                <a:spcPts val="1001"/>
              </a:spcBef>
              <a:buClr>
                <a:srgbClr val="000000"/>
              </a:buClr>
              <a:buFont typeface="Roboto"/>
              <a:buChar char="-"/>
            </a:pPr>
            <a:r>
              <a:rPr lang="en-US" sz="2500" b="0" strike="noStrike" spc="-1" dirty="0">
                <a:solidFill>
                  <a:srgbClr val="FF0000"/>
                </a:solidFill>
                <a:latin typeface="Roboto"/>
                <a:ea typeface="Roboto"/>
              </a:rPr>
              <a:t>Evaluation</a:t>
            </a:r>
            <a:r>
              <a:rPr lang="en-US" sz="2500" b="0" strike="noStrike" spc="-1" dirty="0">
                <a:solidFill>
                  <a:schemeClr val="dk1"/>
                </a:solidFill>
                <a:latin typeface="Roboto"/>
                <a:ea typeface="Roboto"/>
              </a:rPr>
              <a:t> is the ability to, using what has been, a person's personal beliefs, values and experiences, which are the reasons behind internet use, and the ability to understand and interpret the content viewed. </a:t>
            </a:r>
          </a:p>
          <a:p>
            <a:pPr marL="457200" indent="-387360">
              <a:lnSpc>
                <a:spcPct val="115000"/>
              </a:lnSpc>
              <a:spcBef>
                <a:spcPts val="1001"/>
              </a:spcBef>
              <a:buClr>
                <a:srgbClr val="000000"/>
              </a:buClr>
              <a:buFont typeface="Roboto"/>
              <a:buChar char="-"/>
            </a:pPr>
            <a:r>
              <a:rPr lang="en-US" sz="2500" b="0" strike="noStrike" spc="-1" dirty="0">
                <a:solidFill>
                  <a:srgbClr val="FF0000"/>
                </a:solidFill>
                <a:latin typeface="Roboto"/>
                <a:ea typeface="Roboto"/>
              </a:rPr>
              <a:t>Contribution </a:t>
            </a:r>
            <a:r>
              <a:rPr lang="en-US" sz="2500" b="0" strike="noStrike" spc="-1" dirty="0">
                <a:solidFill>
                  <a:schemeClr val="dk1"/>
                </a:solidFill>
                <a:latin typeface="Roboto"/>
                <a:ea typeface="Roboto"/>
              </a:rPr>
              <a:t>includes content that one creates and shares across different social media platforms.</a:t>
            </a:r>
          </a:p>
          <a:p>
            <a:pPr marL="457200" indent="-387360">
              <a:lnSpc>
                <a:spcPct val="115000"/>
              </a:lnSpc>
              <a:spcBef>
                <a:spcPts val="1001"/>
              </a:spcBef>
              <a:buClr>
                <a:srgbClr val="000000"/>
              </a:buClr>
              <a:buFont typeface="Roboto"/>
              <a:buChar char="-"/>
            </a:pPr>
            <a:endParaRPr lang="en-US" sz="2500" b="0" strike="noStrike" spc="-1" dirty="0">
              <a:solidFill>
                <a:schemeClr val="dk1"/>
              </a:solidFill>
              <a:latin typeface="Roboto"/>
              <a:ea typeface="Roboto"/>
            </a:endParaRPr>
          </a:p>
          <a:p>
            <a:pPr marL="457200" indent="-387360">
              <a:lnSpc>
                <a:spcPct val="115000"/>
              </a:lnSpc>
              <a:spcBef>
                <a:spcPts val="1001"/>
              </a:spcBef>
              <a:buClr>
                <a:srgbClr val="000000"/>
              </a:buClr>
              <a:buFont typeface="Roboto"/>
              <a:buChar char="-"/>
            </a:pPr>
            <a:endParaRPr lang="en-GB" sz="2500" b="0" strike="noStrike" spc="-1" dirty="0">
              <a:solidFill>
                <a:srgbClr val="000000"/>
              </a:solidFill>
              <a:latin typeface="Arial"/>
            </a:endParaRPr>
          </a:p>
        </p:txBody>
      </p:sp>
      <p:cxnSp>
        <p:nvCxnSpPr>
          <p:cNvPr id="94" name="Google Shape;150;p18"/>
          <p:cNvCxnSpPr/>
          <p:nvPr/>
        </p:nvCxnSpPr>
        <p:spPr>
          <a:xfrm flipH="1">
            <a:off x="9043920" y="2262240"/>
            <a:ext cx="20880" cy="7071840"/>
          </a:xfrm>
          <a:prstGeom prst="straightConnector1">
            <a:avLst/>
          </a:prstGeom>
          <a:ln w="28575">
            <a:solidFill>
              <a:srgbClr val="1F497D"/>
            </a:solidFill>
            <a:round/>
          </a:ln>
        </p:spPr>
      </p:cxnSp>
    </p:spTree>
    <p:extLst>
      <p:ext uri="{BB962C8B-B14F-4D97-AF65-F5344CB8AC3E}">
        <p14:creationId xmlns:p14="http://schemas.microsoft.com/office/powerpoint/2010/main" val="4909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Google Shape;155;p19"/>
          <p:cNvSpPr/>
          <p:nvPr/>
        </p:nvSpPr>
        <p:spPr>
          <a:xfrm>
            <a:off x="180000" y="1399084"/>
            <a:ext cx="8882640" cy="7419116"/>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The first important concept is </a:t>
            </a:r>
            <a:r>
              <a:rPr lang="en-US" sz="2500" b="0" strike="noStrike" spc="-1" dirty="0">
                <a:solidFill>
                  <a:srgbClr val="FF0000"/>
                </a:solidFill>
                <a:latin typeface="Roboto"/>
                <a:ea typeface="Roboto"/>
              </a:rPr>
              <a:t>the value of privacy</a:t>
            </a:r>
            <a:r>
              <a:rPr lang="en-US" sz="2500" b="0" strike="noStrike" spc="-1" dirty="0">
                <a:solidFill>
                  <a:schemeClr val="dk1"/>
                </a:solidFill>
                <a:latin typeface="Roboto"/>
                <a:ea typeface="Roboto"/>
              </a:rPr>
              <a:t>. As individuals share various aspects of their lives on social media, understanding privacy settings and managing personal information becomes important.</a:t>
            </a: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The second vital competency is </a:t>
            </a:r>
            <a:r>
              <a:rPr lang="en-US" sz="2500" b="0" strike="noStrike" spc="-1" dirty="0">
                <a:solidFill>
                  <a:srgbClr val="FF0000"/>
                </a:solidFill>
                <a:latin typeface="Roboto"/>
                <a:ea typeface="Roboto"/>
              </a:rPr>
              <a:t>critical thinking. </a:t>
            </a:r>
            <a:r>
              <a:rPr lang="en-US" sz="2500" b="0" strike="noStrike" spc="-1" dirty="0">
                <a:solidFill>
                  <a:schemeClr val="dk1"/>
                </a:solidFill>
                <a:latin typeface="Roboto"/>
                <a:ea typeface="Roboto"/>
              </a:rPr>
              <a:t>Students should be able to distinguish correct information from incorrect information. It is equally important for students to ask the following questions: For example, who benefits from such messages, who is harmful to them, who is most directly affected, who has the most expertise on this subject? counter arguments or other points of view? </a:t>
            </a: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Risk of sharing personal information online: Your digital footprint is the trail of information you create every time you use the internet. For example, when you buy something online, subscribe to a newsletter, post something on social media, or leave a review online, you leave </a:t>
            </a:r>
            <a:r>
              <a:rPr lang="en-US" sz="2500" b="0" strike="noStrike" spc="-1" dirty="0">
                <a:solidFill>
                  <a:srgbClr val="FF0000"/>
                </a:solidFill>
                <a:latin typeface="Roboto"/>
                <a:ea typeface="Roboto"/>
              </a:rPr>
              <a:t>a digital footprint.</a:t>
            </a: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p:txBody>
      </p:sp>
      <p:pic>
        <p:nvPicPr>
          <p:cNvPr id="97" name="Google Shape;157;p19"/>
          <p:cNvPicPr/>
          <p:nvPr/>
        </p:nvPicPr>
        <p:blipFill>
          <a:blip r:embed="rId2"/>
          <a:stretch/>
        </p:blipFill>
        <p:spPr>
          <a:xfrm>
            <a:off x="13773240" y="8780400"/>
            <a:ext cx="4512600" cy="1474200"/>
          </a:xfrm>
          <a:prstGeom prst="rect">
            <a:avLst/>
          </a:prstGeom>
          <a:ln w="9525">
            <a:solidFill>
              <a:srgbClr val="FFFFFF"/>
            </a:solidFill>
            <a:round/>
          </a:ln>
        </p:spPr>
      </p:pic>
      <p:sp>
        <p:nvSpPr>
          <p:cNvPr id="98" name="Google Shape;158;p19"/>
          <p:cNvSpPr/>
          <p:nvPr/>
        </p:nvSpPr>
        <p:spPr>
          <a:xfrm>
            <a:off x="9432032" y="1242360"/>
            <a:ext cx="8280920" cy="7263527"/>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Active digital footprint: Sharing the user's personal information on social media, all posts by a user accessing the website, subscribing to the newsletter, accepting cookies in the browser and filling out an online form are other actions that create an active digital footprint.</a:t>
            </a:r>
          </a:p>
          <a:p>
            <a:pPr marL="457200" indent="-387360">
              <a:lnSpc>
                <a:spcPct val="115000"/>
              </a:lnSpc>
              <a:buClr>
                <a:srgbClr val="000000"/>
              </a:buClr>
              <a:buFont typeface="Roboto"/>
              <a:buChar char="-"/>
            </a:pPr>
            <a:r>
              <a:rPr lang="en-US" sz="2500" b="1" spc="-1" dirty="0">
                <a:solidFill>
                  <a:srgbClr val="FF0000"/>
                </a:solidFill>
              </a:rPr>
              <a:t>Passive digital footprint: </a:t>
            </a:r>
            <a:r>
              <a:rPr lang="en-US" sz="2500" spc="-1" dirty="0">
                <a:solidFill>
                  <a:srgbClr val="000000"/>
                </a:solidFill>
              </a:rPr>
              <a:t>Information collected about a user without their knowledge is called passive digital footprint. This happens, for example, when websites track a user's IP address, location, and frequency of page visits. The user may not always be aware of this process because it occurs secretly. Social media platforms and advertisers who create your profile using your likes, shares, and comments and target you with specific content are other examples of passive footprint.</a:t>
            </a:r>
            <a:endParaRPr lang="en-GB" sz="2500" spc="-1" dirty="0">
              <a:solidFill>
                <a:srgbClr val="000000"/>
              </a:solidFill>
            </a:endParaRPr>
          </a:p>
        </p:txBody>
      </p:sp>
      <p:sp>
        <p:nvSpPr>
          <p:cNvPr id="99" name="Google Shape;159;p19"/>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400" b="0" strike="noStrike" spc="-1" dirty="0">
                <a:solidFill>
                  <a:srgbClr val="0B5394"/>
                </a:solidFill>
                <a:latin typeface="Roboto"/>
                <a:ea typeface="Roboto"/>
              </a:rPr>
              <a:t>Social Media Literacy  Competencies</a:t>
            </a:r>
            <a:endParaRPr lang="en-GB" sz="5400" spc="-1" dirty="0">
              <a:solidFill>
                <a:srgbClr val="000000"/>
              </a:solidFill>
            </a:endParaRPr>
          </a:p>
          <a:p>
            <a:pPr algn="ctr">
              <a:lnSpc>
                <a:spcPct val="100000"/>
              </a:lnSpc>
              <a:tabLst>
                <a:tab pos="0" algn="l"/>
              </a:tabLst>
            </a:pPr>
            <a:endParaRPr lang="en-GB" sz="5000" b="0" strike="noStrike" spc="-1" dirty="0">
              <a:solidFill>
                <a:srgbClr val="000000"/>
              </a:solidFill>
              <a:latin typeface="Arial"/>
            </a:endParaRPr>
          </a:p>
          <a:p>
            <a:pPr algn="ctr">
              <a:lnSpc>
                <a:spcPct val="100000"/>
              </a:lnSpc>
              <a:tabLst>
                <a:tab pos="0" algn="l"/>
              </a:tabLst>
            </a:pPr>
            <a:endParaRPr lang="en-GB" sz="5000" b="0" strike="noStrike" spc="-1" dirty="0">
              <a:solidFill>
                <a:srgbClr val="000000"/>
              </a:solidFill>
              <a:latin typeface="Arial"/>
            </a:endParaRPr>
          </a:p>
          <a:p>
            <a:pPr algn="ctr">
              <a:lnSpc>
                <a:spcPct val="100000"/>
              </a:lnSpc>
              <a:tabLst>
                <a:tab pos="0" algn="l"/>
              </a:tabLst>
            </a:pPr>
            <a:endParaRPr lang="en-GB" sz="5000" spc="-1" dirty="0">
              <a:solidFill>
                <a:srgbClr val="000000"/>
              </a:solidFill>
              <a:latin typeface="Arial"/>
            </a:endParaRPr>
          </a:p>
          <a:p>
            <a:pPr algn="ctr">
              <a:lnSpc>
                <a:spcPct val="100000"/>
              </a:lnSpc>
              <a:tabLst>
                <a:tab pos="0" algn="l"/>
              </a:tabLst>
            </a:pPr>
            <a:endParaRPr lang="en-GB" sz="5000" b="0" strike="noStrike" spc="-1" dirty="0">
              <a:solidFill>
                <a:srgbClr val="000000"/>
              </a:solidFill>
              <a:latin typeface="Arial"/>
            </a:endParaRPr>
          </a:p>
          <a:p>
            <a:pPr algn="ctr">
              <a:lnSpc>
                <a:spcPct val="100000"/>
              </a:lnSpc>
              <a:tabLst>
                <a:tab pos="0" algn="l"/>
              </a:tabLst>
            </a:pPr>
            <a:endParaRPr lang="en-GB" sz="5000" b="0" strike="noStrike" spc="-1" dirty="0">
              <a:solidFill>
                <a:srgbClr val="000000"/>
              </a:solidFill>
              <a:latin typeface="Arial"/>
            </a:endParaRPr>
          </a:p>
        </p:txBody>
      </p:sp>
      <p:cxnSp>
        <p:nvCxnSpPr>
          <p:cNvPr id="101" name="Google Shape;161;p19"/>
          <p:cNvCxnSpPr/>
          <p:nvPr/>
        </p:nvCxnSpPr>
        <p:spPr>
          <a:xfrm flipH="1">
            <a:off x="9062640" y="2470320"/>
            <a:ext cx="20880" cy="7071840"/>
          </a:xfrm>
          <a:prstGeom prst="straightConnector1">
            <a:avLst/>
          </a:prstGeom>
          <a:ln w="28575">
            <a:solidFill>
              <a:srgbClr val="1F497D"/>
            </a:solidFill>
            <a:roun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Google Shape;155;p19"/>
          <p:cNvSpPr/>
          <p:nvPr/>
        </p:nvSpPr>
        <p:spPr>
          <a:xfrm>
            <a:off x="180000" y="2600280"/>
            <a:ext cx="8554320" cy="62179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457200" indent="-387360">
              <a:lnSpc>
                <a:spcPct val="115000"/>
              </a:lnSpc>
              <a:buClr>
                <a:srgbClr val="000000"/>
              </a:buClr>
              <a:buFont typeface="Roboto"/>
              <a:buChar char="-"/>
            </a:pPr>
            <a:r>
              <a:rPr lang="en-US" sz="2500" b="0" strike="noStrike" spc="-1" dirty="0">
                <a:solidFill>
                  <a:srgbClr val="FF0000"/>
                </a:solidFill>
                <a:latin typeface="Roboto"/>
                <a:ea typeface="Roboto"/>
              </a:rPr>
              <a:t>Online privacy</a:t>
            </a: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The importance </a:t>
            </a:r>
            <a:r>
              <a:rPr lang="en-US" sz="2500" b="0" strike="noStrike" spc="-1" dirty="0">
                <a:solidFill>
                  <a:srgbClr val="FF0000"/>
                </a:solidFill>
                <a:latin typeface="Roboto"/>
                <a:ea typeface="Roboto"/>
              </a:rPr>
              <a:t>of protecting personal information</a:t>
            </a:r>
            <a:r>
              <a:rPr lang="en-US" sz="2500" b="0" strike="noStrike" spc="-1" dirty="0">
                <a:solidFill>
                  <a:schemeClr val="dk1"/>
                </a:solidFill>
                <a:latin typeface="Roboto"/>
                <a:ea typeface="Roboto"/>
              </a:rPr>
              <a:t>:</a:t>
            </a: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Create a </a:t>
            </a:r>
            <a:r>
              <a:rPr lang="en-US" sz="2500" b="0" strike="noStrike" spc="-1" dirty="0">
                <a:solidFill>
                  <a:srgbClr val="FF0000"/>
                </a:solidFill>
                <a:latin typeface="Roboto"/>
                <a:ea typeface="Roboto"/>
              </a:rPr>
              <a:t>strong password </a:t>
            </a:r>
            <a:r>
              <a:rPr lang="en-US" sz="2500" b="0" strike="noStrike" spc="-1" dirty="0">
                <a:solidFill>
                  <a:schemeClr val="dk1"/>
                </a:solidFill>
                <a:latin typeface="Roboto"/>
                <a:ea typeface="Roboto"/>
              </a:rPr>
              <a:t>for yourself and your student</a:t>
            </a: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Even though it can be troublesome, avoid using the </a:t>
            </a:r>
            <a:r>
              <a:rPr lang="en-US" sz="2500" b="0" strike="noStrike" spc="-1" dirty="0">
                <a:solidFill>
                  <a:srgbClr val="FF0000"/>
                </a:solidFill>
                <a:latin typeface="Roboto"/>
                <a:ea typeface="Roboto"/>
              </a:rPr>
              <a:t>same password for multiple services</a:t>
            </a:r>
            <a:r>
              <a:rPr lang="en-US" sz="2500" b="0" strike="noStrike" spc="-1" dirty="0">
                <a:solidFill>
                  <a:schemeClr val="dk1"/>
                </a:solidFill>
                <a:latin typeface="Roboto"/>
                <a:ea typeface="Roboto"/>
              </a:rPr>
              <a:t>!</a:t>
            </a: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Only if you have to, </a:t>
            </a:r>
            <a:r>
              <a:rPr lang="en-US" sz="2500" b="0" strike="noStrike" spc="-1" dirty="0">
                <a:solidFill>
                  <a:srgbClr val="FF0000"/>
                </a:solidFill>
                <a:latin typeface="Roboto"/>
                <a:ea typeface="Roboto"/>
              </a:rPr>
              <a:t>save the password </a:t>
            </a:r>
            <a:r>
              <a:rPr lang="en-US" sz="2500" b="0" strike="noStrike" spc="-1" dirty="0">
                <a:solidFill>
                  <a:schemeClr val="dk1"/>
                </a:solidFill>
                <a:latin typeface="Roboto"/>
                <a:ea typeface="Roboto"/>
              </a:rPr>
              <a:t>somewhere safe, instead of on paper, on your computer, wallet or calendar if possible. The same goes for smartphones and PCs: do not create unencrypted, unprotected files that strangers can easily access.</a:t>
            </a:r>
          </a:p>
        </p:txBody>
      </p:sp>
      <p:pic>
        <p:nvPicPr>
          <p:cNvPr id="97" name="Google Shape;157;p19"/>
          <p:cNvPicPr/>
          <p:nvPr/>
        </p:nvPicPr>
        <p:blipFill>
          <a:blip r:embed="rId2"/>
          <a:stretch/>
        </p:blipFill>
        <p:spPr>
          <a:xfrm>
            <a:off x="13773240" y="8780400"/>
            <a:ext cx="4512600" cy="1474200"/>
          </a:xfrm>
          <a:prstGeom prst="rect">
            <a:avLst/>
          </a:prstGeom>
          <a:ln w="9525">
            <a:solidFill>
              <a:srgbClr val="FFFFFF"/>
            </a:solidFill>
            <a:round/>
          </a:ln>
        </p:spPr>
      </p:pic>
      <p:sp>
        <p:nvSpPr>
          <p:cNvPr id="98" name="Google Shape;158;p19"/>
          <p:cNvSpPr/>
          <p:nvPr/>
        </p:nvSpPr>
        <p:spPr>
          <a:xfrm>
            <a:off x="9256320" y="2565720"/>
            <a:ext cx="8554320" cy="5493812"/>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Third, </a:t>
            </a:r>
            <a:r>
              <a:rPr lang="en-US" sz="2500" b="0" strike="noStrike" spc="-1" dirty="0">
                <a:solidFill>
                  <a:srgbClr val="FF0000"/>
                </a:solidFill>
                <a:latin typeface="Roboto"/>
                <a:ea typeface="Roboto"/>
              </a:rPr>
              <a:t>online security needs to be known to students</a:t>
            </a:r>
            <a:r>
              <a:rPr lang="en-US" sz="2500" b="0" strike="noStrike" spc="-1" dirty="0">
                <a:solidFill>
                  <a:schemeClr val="dk1"/>
                </a:solidFill>
                <a:latin typeface="Roboto"/>
                <a:ea typeface="Roboto"/>
              </a:rPr>
              <a:t>. Students should be aware of common threats such as phishing, </a:t>
            </a:r>
            <a:r>
              <a:rPr lang="en-US" sz="2500" b="0" strike="noStrike" spc="-1" dirty="0" err="1">
                <a:solidFill>
                  <a:schemeClr val="dk1"/>
                </a:solidFill>
                <a:latin typeface="Roboto"/>
                <a:ea typeface="Roboto"/>
              </a:rPr>
              <a:t>cyberbullying</a:t>
            </a:r>
            <a:r>
              <a:rPr lang="en-US" sz="2500" b="0" strike="noStrike" spc="-1" dirty="0">
                <a:solidFill>
                  <a:schemeClr val="dk1"/>
                </a:solidFill>
                <a:latin typeface="Roboto"/>
                <a:ea typeface="Roboto"/>
              </a:rPr>
              <a:t>, and identity theft.</a:t>
            </a:r>
          </a:p>
          <a:p>
            <a:pPr marL="457200" indent="-387360">
              <a:lnSpc>
                <a:spcPct val="115000"/>
              </a:lnSpc>
              <a:buClr>
                <a:srgbClr val="000000"/>
              </a:buClr>
              <a:buFont typeface="Roboto"/>
              <a:buChar char="-"/>
            </a:pPr>
            <a:endParaRPr lang="en-US" sz="2500" b="0" strike="noStrike" spc="-1" dirty="0">
              <a:solidFill>
                <a:schemeClr val="dk1"/>
              </a:solidFill>
              <a:latin typeface="Roboto"/>
              <a:ea typeface="Roboto"/>
            </a:endParaRPr>
          </a:p>
          <a:p>
            <a:pPr marL="457200" indent="-387360">
              <a:lnSpc>
                <a:spcPct val="115000"/>
              </a:lnSpc>
              <a:buClr>
                <a:srgbClr val="000000"/>
              </a:buClr>
              <a:buFont typeface="Roboto"/>
              <a:buChar char="-"/>
            </a:pPr>
            <a:r>
              <a:rPr lang="en-US" sz="2500" b="0" strike="noStrike" spc="-1" dirty="0">
                <a:solidFill>
                  <a:schemeClr val="dk1"/>
                </a:solidFill>
                <a:latin typeface="Roboto"/>
                <a:ea typeface="Roboto"/>
              </a:rPr>
              <a:t>Finally, </a:t>
            </a:r>
            <a:r>
              <a:rPr lang="en-US" sz="2500" b="0" strike="noStrike" spc="-1" dirty="0">
                <a:solidFill>
                  <a:srgbClr val="FF0000"/>
                </a:solidFill>
                <a:latin typeface="Roboto"/>
                <a:ea typeface="Roboto"/>
              </a:rPr>
              <a:t>cultural competence and diversity </a:t>
            </a:r>
            <a:r>
              <a:rPr lang="en-US" sz="2500" b="0" strike="noStrike" spc="-1" dirty="0">
                <a:solidFill>
                  <a:schemeClr val="dk1"/>
                </a:solidFill>
                <a:latin typeface="Roboto"/>
                <a:ea typeface="Roboto"/>
              </a:rPr>
              <a:t>are very important concepts to know. Social media literacy requires the ability to navigate this diversity in a respectful and inclusive way. Students, and to some extent users, must be aware of cultural nuances, avoid perpetuating stereotypes, and engage in constructive dialogue that promotes understanding and empathy between different backgrounds.</a:t>
            </a:r>
            <a:endParaRPr lang="en-GB" sz="2500" spc="-1" dirty="0">
              <a:solidFill>
                <a:srgbClr val="000000"/>
              </a:solidFill>
            </a:endParaRPr>
          </a:p>
        </p:txBody>
      </p:sp>
      <p:sp>
        <p:nvSpPr>
          <p:cNvPr id="99" name="Google Shape;159;p19"/>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US" sz="5400" b="0" strike="noStrike" spc="-1" dirty="0">
                <a:solidFill>
                  <a:srgbClr val="0B5394"/>
                </a:solidFill>
                <a:latin typeface="Roboto"/>
                <a:ea typeface="Roboto"/>
              </a:rPr>
              <a:t>What Should Teachers and Parents Keep in Mind</a:t>
            </a:r>
            <a:endParaRPr lang="en-GB" sz="5000" b="0" strike="noStrike" spc="-1" dirty="0">
              <a:solidFill>
                <a:srgbClr val="000000"/>
              </a:solidFill>
              <a:latin typeface="Arial"/>
            </a:endParaRPr>
          </a:p>
        </p:txBody>
      </p:sp>
      <p:sp>
        <p:nvSpPr>
          <p:cNvPr id="100" name="Google Shape;160;p19"/>
          <p:cNvSpPr/>
          <p:nvPr/>
        </p:nvSpPr>
        <p:spPr>
          <a:xfrm>
            <a:off x="2800260" y="1039044"/>
            <a:ext cx="12566520" cy="680186"/>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spcAft>
                <a:spcPts val="1001"/>
              </a:spcAft>
              <a:tabLst>
                <a:tab pos="0" algn="l"/>
              </a:tabLst>
            </a:pPr>
            <a:r>
              <a:rPr lang="en-US" sz="2800" b="0" strike="noStrike" spc="-1" dirty="0">
                <a:solidFill>
                  <a:srgbClr val="0B5394"/>
                </a:solidFill>
                <a:latin typeface="Roboto"/>
                <a:ea typeface="Roboto"/>
              </a:rPr>
              <a:t>When Teaching Social Media Literacy to Children?</a:t>
            </a:r>
            <a:endParaRPr lang="en-GB" sz="2700" b="0" strike="noStrike" spc="-1" dirty="0">
              <a:solidFill>
                <a:srgbClr val="000000"/>
              </a:solidFill>
              <a:latin typeface="Arial"/>
            </a:endParaRPr>
          </a:p>
        </p:txBody>
      </p:sp>
      <p:cxnSp>
        <p:nvCxnSpPr>
          <p:cNvPr id="101" name="Google Shape;161;p19"/>
          <p:cNvCxnSpPr/>
          <p:nvPr/>
        </p:nvCxnSpPr>
        <p:spPr>
          <a:xfrm flipH="1">
            <a:off x="9062640" y="2470320"/>
            <a:ext cx="20880" cy="7071840"/>
          </a:xfrm>
          <a:prstGeom prst="straightConnector1">
            <a:avLst/>
          </a:prstGeom>
          <a:ln w="28575">
            <a:solidFill>
              <a:srgbClr val="1F497D"/>
            </a:solidFill>
            <a:round/>
          </a:ln>
        </p:spPr>
      </p:cxnSp>
    </p:spTree>
    <p:extLst>
      <p:ext uri="{BB962C8B-B14F-4D97-AF65-F5344CB8AC3E}">
        <p14:creationId xmlns:p14="http://schemas.microsoft.com/office/powerpoint/2010/main" val="224550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134;p17"/>
          <p:cNvSpPr/>
          <p:nvPr/>
        </p:nvSpPr>
        <p:spPr>
          <a:xfrm>
            <a:off x="2642400" y="1183060"/>
            <a:ext cx="15366240" cy="2664296"/>
          </a:xfrm>
          <a:prstGeom prst="cloud">
            <a:avLst/>
          </a:prstGeom>
          <a:solidFill>
            <a:schemeClr val="accent6"/>
          </a:solidFill>
          <a:ln w="9525">
            <a:solidFill>
              <a:schemeClr val="accent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r>
              <a:rPr lang="en-GB" sz="2800" b="1" dirty="0"/>
              <a:t>Critical thinking: </a:t>
            </a:r>
            <a:r>
              <a:rPr lang="en-GB" sz="2800" dirty="0"/>
              <a:t>Critical evaluation of online content; children should ask themselves the following questions:</a:t>
            </a:r>
          </a:p>
        </p:txBody>
      </p:sp>
      <p:sp>
        <p:nvSpPr>
          <p:cNvPr id="83" name="Google Shape;135;p17"/>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000" b="0" strike="noStrike" spc="-1" dirty="0">
                <a:solidFill>
                  <a:srgbClr val="0B5394"/>
                </a:solidFill>
                <a:latin typeface="Roboto"/>
                <a:ea typeface="Roboto"/>
              </a:rPr>
              <a:t>General Information on Social media Literature</a:t>
            </a:r>
            <a:endParaRPr lang="en-GB" sz="5000" spc="-1" dirty="0">
              <a:solidFill>
                <a:srgbClr val="000000"/>
              </a:solidFill>
            </a:endParaRPr>
          </a:p>
        </p:txBody>
      </p:sp>
      <p:pic>
        <p:nvPicPr>
          <p:cNvPr id="85" name="Google Shape;137;p17"/>
          <p:cNvPicPr/>
          <p:nvPr/>
        </p:nvPicPr>
        <p:blipFill>
          <a:blip r:embed="rId2"/>
          <a:stretch/>
        </p:blipFill>
        <p:spPr>
          <a:xfrm>
            <a:off x="13773240" y="8780400"/>
            <a:ext cx="4512600" cy="1474200"/>
          </a:xfrm>
          <a:prstGeom prst="rect">
            <a:avLst/>
          </a:prstGeom>
          <a:ln w="9525">
            <a:solidFill>
              <a:srgbClr val="FFFFFF"/>
            </a:solidFill>
            <a:round/>
          </a:ln>
        </p:spPr>
      </p:pic>
      <p:sp>
        <p:nvSpPr>
          <p:cNvPr id="87" name="Google Shape;139;p17"/>
          <p:cNvSpPr/>
          <p:nvPr/>
        </p:nvSpPr>
        <p:spPr>
          <a:xfrm>
            <a:off x="380160" y="4207396"/>
            <a:ext cx="16468696" cy="4016484"/>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r>
              <a:rPr lang="en-GB" sz="2800" b="1" dirty="0"/>
              <a:t>Critical thinking: </a:t>
            </a:r>
            <a:r>
              <a:rPr lang="en-GB" sz="2800" dirty="0"/>
              <a:t>Critical evaluation of online content; children should ask themselves the following questions:</a:t>
            </a:r>
          </a:p>
          <a:p>
            <a:r>
              <a:rPr lang="en-GB" sz="2800" dirty="0"/>
              <a:t>	- </a:t>
            </a:r>
            <a:r>
              <a:rPr lang="en-GB" sz="2800" b="1" dirty="0"/>
              <a:t>Who created this? </a:t>
            </a:r>
          </a:p>
          <a:p>
            <a:r>
              <a:rPr lang="en-GB" sz="2800" b="1" dirty="0"/>
              <a:t>	- Why did they create the content?</a:t>
            </a:r>
            <a:r>
              <a:rPr lang="en-GB" sz="2800" dirty="0"/>
              <a:t> </a:t>
            </a:r>
          </a:p>
          <a:p>
            <a:r>
              <a:rPr lang="en-GB" sz="2800" b="1" dirty="0"/>
              <a:t>	- Who is the content for?</a:t>
            </a:r>
            <a:r>
              <a:rPr lang="en-GB" sz="2800" dirty="0"/>
              <a:t> </a:t>
            </a:r>
          </a:p>
          <a:p>
            <a:r>
              <a:rPr lang="en-GB" sz="2800" b="1" dirty="0"/>
              <a:t>	- What techniques were used to make the content credible? </a:t>
            </a:r>
          </a:p>
          <a:p>
            <a:r>
              <a:rPr lang="en-GB" sz="2800" b="1" dirty="0"/>
              <a:t>	- Was something left out?</a:t>
            </a:r>
            <a:r>
              <a:rPr lang="en-GB" sz="2800" dirty="0"/>
              <a:t> </a:t>
            </a:r>
          </a:p>
          <a:p>
            <a:r>
              <a:rPr lang="en-GB" sz="2800" b="1" dirty="0"/>
              <a:t>	- How does the content make you feel</a:t>
            </a:r>
            <a:endParaRPr lang="en-GB" sz="2800" dirty="0"/>
          </a:p>
          <a:p>
            <a:pPr marL="457200" indent="-387360">
              <a:lnSpc>
                <a:spcPct val="100000"/>
              </a:lnSpc>
              <a:buClr>
                <a:srgbClr val="000000"/>
              </a:buClr>
              <a:buFont typeface="Roboto"/>
              <a:buChar char="-"/>
            </a:pPr>
            <a:endParaRPr lang="en-GB" sz="2500" b="0" strike="noStrike" spc="-1" dirty="0">
              <a:solidFill>
                <a:srgbClr val="000000"/>
              </a:solidFill>
              <a:latin typeface="Arial"/>
            </a:endParaRPr>
          </a:p>
        </p:txBody>
      </p:sp>
    </p:spTree>
    <p:extLst>
      <p:ext uri="{BB962C8B-B14F-4D97-AF65-F5344CB8AC3E}">
        <p14:creationId xmlns:p14="http://schemas.microsoft.com/office/powerpoint/2010/main" val="2804784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134;p17"/>
          <p:cNvSpPr/>
          <p:nvPr/>
        </p:nvSpPr>
        <p:spPr>
          <a:xfrm>
            <a:off x="2716136" y="1183060"/>
            <a:ext cx="15366240" cy="2664296"/>
          </a:xfrm>
          <a:prstGeom prst="cloud">
            <a:avLst/>
          </a:prstGeom>
          <a:solidFill>
            <a:schemeClr val="accent6"/>
          </a:solidFill>
          <a:ln w="9525">
            <a:solidFill>
              <a:schemeClr val="accent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Everybody who is subjected to bullying eventually experiences </a:t>
            </a:r>
            <a:r>
              <a:rPr lang="en-US" sz="2800" b="1" dirty="0">
                <a:solidFill>
                  <a:srgbClr val="FF0000"/>
                </a:solidFill>
              </a:rPr>
              <a:t>physical or psychological complaints</a:t>
            </a:r>
            <a:r>
              <a:rPr lang="en-US" sz="2800" b="1" dirty="0"/>
              <a:t>, such as </a:t>
            </a:r>
            <a:r>
              <a:rPr lang="en-US" sz="2800" b="1" dirty="0">
                <a:solidFill>
                  <a:srgbClr val="002060"/>
                </a:solidFill>
              </a:rPr>
              <a:t>difficulty sleeping, incessant headaches, nausea</a:t>
            </a:r>
            <a:r>
              <a:rPr lang="en-US" sz="2800" b="1" dirty="0"/>
              <a:t>, or </a:t>
            </a:r>
            <a:r>
              <a:rPr lang="en-US" sz="2800" b="1" dirty="0">
                <a:solidFill>
                  <a:srgbClr val="002060"/>
                </a:solidFill>
              </a:rPr>
              <a:t>anxiety</a:t>
            </a:r>
            <a:r>
              <a:rPr lang="en-US" sz="2800" b="1" dirty="0"/>
              <a:t> about leaving for work. Eventually, every victim of ongoing </a:t>
            </a:r>
            <a:r>
              <a:rPr lang="en-US" sz="2800" b="1" dirty="0">
                <a:solidFill>
                  <a:srgbClr val="002060"/>
                </a:solidFill>
              </a:rPr>
              <a:t>psychological violence becomes unbalanced</a:t>
            </a:r>
            <a:r>
              <a:rPr lang="en-US" sz="2800" b="1" dirty="0"/>
              <a:t>. Bullying can cause long-term trauma and the development of </a:t>
            </a:r>
            <a:r>
              <a:rPr lang="en-US" sz="2800" b="1" dirty="0">
                <a:solidFill>
                  <a:srgbClr val="002060"/>
                </a:solidFill>
              </a:rPr>
              <a:t>post-traumatic stress disorder in its victims</a:t>
            </a:r>
            <a:r>
              <a:rPr lang="en-US" sz="2800" b="1" dirty="0"/>
              <a:t>, much like it can in victims of major accidents, crimes, or natural disasters. This can show up as </a:t>
            </a:r>
            <a:r>
              <a:rPr lang="en-US" sz="2800" b="1" dirty="0">
                <a:solidFill>
                  <a:srgbClr val="FF0000"/>
                </a:solidFill>
              </a:rPr>
              <a:t>anxiety, depression, repressed or excessive anger, difficulty concentrating, sleep disturbances, or helplessness</a:t>
            </a:r>
            <a:r>
              <a:rPr lang="en-US" sz="2800" b="1" dirty="0"/>
              <a:t>. </a:t>
            </a:r>
            <a:endParaRPr lang="en-GB" sz="2800" dirty="0"/>
          </a:p>
        </p:txBody>
      </p:sp>
      <p:sp>
        <p:nvSpPr>
          <p:cNvPr id="83" name="Google Shape;135;p17"/>
          <p:cNvSpPr/>
          <p:nvPr/>
        </p:nvSpPr>
        <p:spPr>
          <a:xfrm>
            <a:off x="211680" y="1831132"/>
            <a:ext cx="17796960" cy="165618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US" sz="4800" b="1" dirty="0"/>
              <a:t>				</a:t>
            </a:r>
            <a:r>
              <a:rPr lang="en-US" sz="4800" b="1" dirty="0" err="1"/>
              <a:t>Cyberbullying</a:t>
            </a:r>
            <a:r>
              <a:rPr lang="en-US" sz="4800" b="1" dirty="0"/>
              <a:t> awareness, examples and consequences the victims experiences</a:t>
            </a:r>
            <a:endParaRPr lang="en-GB" sz="5000" b="0" strike="noStrike" spc="-1" dirty="0">
              <a:solidFill>
                <a:srgbClr val="0B5394"/>
              </a:solidFill>
              <a:latin typeface="Roboto"/>
              <a:ea typeface="Roboto"/>
            </a:endParaRPr>
          </a:p>
        </p:txBody>
      </p:sp>
      <p:pic>
        <p:nvPicPr>
          <p:cNvPr id="85" name="Google Shape;137;p17"/>
          <p:cNvPicPr/>
          <p:nvPr/>
        </p:nvPicPr>
        <p:blipFill>
          <a:blip r:embed="rId2"/>
          <a:stretch/>
        </p:blipFill>
        <p:spPr>
          <a:xfrm>
            <a:off x="13773240" y="8780400"/>
            <a:ext cx="4512600" cy="1474200"/>
          </a:xfrm>
          <a:prstGeom prst="rect">
            <a:avLst/>
          </a:prstGeom>
          <a:ln w="9525">
            <a:solidFill>
              <a:srgbClr val="FFFFFF"/>
            </a:solidFill>
            <a:round/>
          </a:ln>
        </p:spPr>
      </p:pic>
    </p:spTree>
    <p:extLst>
      <p:ext uri="{BB962C8B-B14F-4D97-AF65-F5344CB8AC3E}">
        <p14:creationId xmlns:p14="http://schemas.microsoft.com/office/powerpoint/2010/main" val="199829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134;p17"/>
          <p:cNvSpPr/>
          <p:nvPr/>
        </p:nvSpPr>
        <p:spPr>
          <a:xfrm>
            <a:off x="2015208" y="1183060"/>
            <a:ext cx="16067168" cy="2952328"/>
          </a:xfrm>
          <a:prstGeom prst="cloud">
            <a:avLst/>
          </a:prstGeom>
          <a:solidFill>
            <a:schemeClr val="accent6"/>
          </a:solidFill>
          <a:ln w="9525">
            <a:solidFill>
              <a:schemeClr val="accent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err="1"/>
              <a:t>Cyberbullying</a:t>
            </a:r>
            <a:r>
              <a:rPr lang="en-US" sz="2800" b="1" dirty="0"/>
              <a:t> can emerge in many forms: </a:t>
            </a:r>
          </a:p>
          <a:p>
            <a:r>
              <a:rPr lang="en-US" sz="2800" b="1" dirty="0"/>
              <a:t> - </a:t>
            </a:r>
            <a:r>
              <a:rPr lang="en-US" sz="2800" b="1" dirty="0" err="1"/>
              <a:t>Cyberstalking</a:t>
            </a:r>
            <a:r>
              <a:rPr lang="en-US" sz="2800" b="1" dirty="0"/>
              <a:t>, </a:t>
            </a:r>
            <a:r>
              <a:rPr lang="en-US" sz="2800" b="1" dirty="0" err="1"/>
              <a:t>cyberthreat</a:t>
            </a:r>
            <a:r>
              <a:rPr lang="en-US" sz="2800" b="1" dirty="0"/>
              <a:t>, social exclusion, </a:t>
            </a:r>
          </a:p>
          <a:p>
            <a:pPr marL="457200" indent="-457200">
              <a:buFontTx/>
              <a:buChar char="-"/>
            </a:pPr>
            <a:r>
              <a:rPr lang="en-US" sz="2800" b="1" dirty="0"/>
              <a:t>Posting offensive images 	</a:t>
            </a:r>
          </a:p>
          <a:p>
            <a:pPr marL="457200" indent="-457200">
              <a:buFontTx/>
              <a:buChar char="-"/>
            </a:pPr>
            <a:r>
              <a:rPr lang="en-US" sz="2800" b="1" dirty="0"/>
              <a:t>Online videos (happy slapping), </a:t>
            </a:r>
          </a:p>
          <a:p>
            <a:pPr marL="457200" indent="-457200">
              <a:buFontTx/>
              <a:buChar char="-"/>
            </a:pPr>
            <a:r>
              <a:rPr lang="en-US" sz="2800" b="1" dirty="0"/>
              <a:t>Flaming, </a:t>
            </a:r>
          </a:p>
          <a:p>
            <a:pPr marL="457200" indent="-457200">
              <a:buFontTx/>
              <a:buChar char="-"/>
            </a:pPr>
            <a:r>
              <a:rPr lang="en-US" sz="2800" b="1" dirty="0"/>
              <a:t>Bullying and harassment on a regular basis</a:t>
            </a:r>
          </a:p>
          <a:p>
            <a:pPr marL="457200" indent="-457200">
              <a:buFontTx/>
              <a:buChar char="-"/>
            </a:pPr>
            <a:r>
              <a:rPr lang="en-US" sz="2800" b="1" dirty="0"/>
              <a:t>Identity theft through impersonation, sending offensive or nasty messages via </a:t>
            </a:r>
            <a:r>
              <a:rPr lang="en-US" sz="2800" b="1" dirty="0" err="1"/>
              <a:t>WhatsApp</a:t>
            </a:r>
            <a:r>
              <a:rPr lang="en-US" sz="2800" b="1" dirty="0"/>
              <a:t>, SMS, or e-mail, posting unpleasant or hurtful images, videos, or comments in chat rooms, on websites, or on social media, making nasty or offensive phone calls and defamations.</a:t>
            </a:r>
            <a:endParaRPr lang="en-GB" sz="2800" dirty="0"/>
          </a:p>
        </p:txBody>
      </p:sp>
      <p:sp>
        <p:nvSpPr>
          <p:cNvPr id="83" name="Google Shape;135;p17"/>
          <p:cNvSpPr/>
          <p:nvPr/>
        </p:nvSpPr>
        <p:spPr>
          <a:xfrm>
            <a:off x="2447256" y="1687116"/>
            <a:ext cx="15292504" cy="25922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US" sz="2900" b="1" dirty="0"/>
              <a:t>               Keep in mind that many small unpleasant details you or your students may not even be fully aware of can cause devastating feelings towards other people. Therefore, please raise awareness with regard to </a:t>
            </a:r>
            <a:r>
              <a:rPr lang="en-US" sz="2900" b="1" dirty="0" err="1"/>
              <a:t>cyberbullying</a:t>
            </a:r>
            <a:r>
              <a:rPr lang="en-US" sz="2900" b="1" dirty="0"/>
              <a:t> to prevent harm from your students and their pears and also other possible victims.</a:t>
            </a:r>
            <a:endParaRPr lang="en-GB" sz="2900" b="0" strike="noStrike" spc="-1" dirty="0">
              <a:solidFill>
                <a:srgbClr val="0B5394"/>
              </a:solidFill>
              <a:latin typeface="Roboto"/>
              <a:ea typeface="Roboto"/>
            </a:endParaRPr>
          </a:p>
        </p:txBody>
      </p:sp>
      <p:pic>
        <p:nvPicPr>
          <p:cNvPr id="85" name="Google Shape;137;p17"/>
          <p:cNvPicPr/>
          <p:nvPr/>
        </p:nvPicPr>
        <p:blipFill>
          <a:blip r:embed="rId2"/>
          <a:stretch/>
        </p:blipFill>
        <p:spPr>
          <a:xfrm>
            <a:off x="13773240" y="8780400"/>
            <a:ext cx="4512600" cy="1474200"/>
          </a:xfrm>
          <a:prstGeom prst="rect">
            <a:avLst/>
          </a:prstGeom>
          <a:ln w="9525">
            <a:solidFill>
              <a:srgbClr val="FFFFFF"/>
            </a:solidFill>
            <a:round/>
          </a:ln>
        </p:spPr>
      </p:pic>
    </p:spTree>
    <p:extLst>
      <p:ext uri="{BB962C8B-B14F-4D97-AF65-F5344CB8AC3E}">
        <p14:creationId xmlns:p14="http://schemas.microsoft.com/office/powerpoint/2010/main" val="309165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89;p 1"/>
          <p:cNvSpPr/>
          <p:nvPr/>
        </p:nvSpPr>
        <p:spPr>
          <a:xfrm>
            <a:off x="0" y="0"/>
            <a:ext cx="14729400" cy="471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GB" sz="1900" b="1" strike="noStrike" spc="-1">
                <a:solidFill>
                  <a:srgbClr val="000000"/>
                </a:solidFill>
                <a:latin typeface="Arial"/>
                <a:ea typeface="Arial"/>
              </a:rPr>
              <a:t>Project name:</a:t>
            </a:r>
            <a:r>
              <a:rPr lang="en-GB" sz="1900" b="0" strike="noStrike" spc="-1">
                <a:solidFill>
                  <a:srgbClr val="000000"/>
                </a:solidFill>
                <a:latin typeface="Arial"/>
                <a:ea typeface="Arial"/>
              </a:rPr>
              <a:t> Log in Back the Real Life</a:t>
            </a:r>
            <a:endParaRPr lang="en-GB" sz="1900" b="0" strike="noStrike" spc="-1">
              <a:solidFill>
                <a:srgbClr val="000000"/>
              </a:solidFill>
              <a:latin typeface="Arial"/>
            </a:endParaRPr>
          </a:p>
        </p:txBody>
      </p:sp>
      <p:sp>
        <p:nvSpPr>
          <p:cNvPr id="54" name="Google Shape;91;p 2"/>
          <p:cNvSpPr/>
          <p:nvPr/>
        </p:nvSpPr>
        <p:spPr>
          <a:xfrm>
            <a:off x="1184400" y="4277880"/>
            <a:ext cx="16168512" cy="262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r>
              <a:rPr lang="en-GB" sz="8000" b="1" dirty="0">
                <a:solidFill>
                  <a:srgbClr val="002060"/>
                </a:solidFill>
              </a:rPr>
              <a:t>SOCIAL MEDIA LITERACY AND ITS APPLICATIONS IN EDUCATION</a:t>
            </a:r>
          </a:p>
          <a:p>
            <a:br>
              <a:rPr lang="en-GB" sz="8000" dirty="0"/>
            </a:br>
            <a:endParaRPr lang="en-GB" sz="8000" dirty="0"/>
          </a:p>
          <a:p>
            <a:pPr algn="ctr">
              <a:lnSpc>
                <a:spcPct val="100000"/>
              </a:lnSpc>
              <a:tabLst>
                <a:tab pos="0" algn="l"/>
              </a:tabLst>
            </a:pPr>
            <a:endParaRPr lang="en-GB" sz="8000" b="0" strike="noStrike" spc="-1" dirty="0">
              <a:solidFill>
                <a:srgbClr val="000000"/>
              </a:solidFill>
              <a:latin typeface="Arial"/>
            </a:endParaRPr>
          </a:p>
        </p:txBody>
      </p:sp>
      <p:pic>
        <p:nvPicPr>
          <p:cNvPr id="55" name="Google Shape;92;p 2"/>
          <p:cNvPicPr/>
          <p:nvPr/>
        </p:nvPicPr>
        <p:blipFill>
          <a:blip r:embed="rId3"/>
          <a:stretch/>
        </p:blipFill>
        <p:spPr>
          <a:xfrm>
            <a:off x="13506120" y="8640000"/>
            <a:ext cx="4312080" cy="1408680"/>
          </a:xfrm>
          <a:prstGeom prst="rect">
            <a:avLst/>
          </a:prstGeom>
          <a:ln w="0">
            <a:noFill/>
          </a:ln>
        </p:spPr>
      </p:pic>
      <p:pic>
        <p:nvPicPr>
          <p:cNvPr id="56" name="Google Shape;93;p 2"/>
          <p:cNvPicPr/>
          <p:nvPr/>
        </p:nvPicPr>
        <p:blipFill>
          <a:blip r:embed="rId4"/>
          <a:stretch/>
        </p:blipFill>
        <p:spPr>
          <a:xfrm>
            <a:off x="15337800" y="217800"/>
            <a:ext cx="2480400" cy="2480400"/>
          </a:xfrm>
          <a:prstGeom prst="rect">
            <a:avLst/>
          </a:prstGeom>
          <a:ln w="0">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9744" y="606996"/>
            <a:ext cx="43815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Google Shape;155;p19"/>
          <p:cNvSpPr/>
          <p:nvPr/>
        </p:nvSpPr>
        <p:spPr>
          <a:xfrm>
            <a:off x="180000" y="2600280"/>
            <a:ext cx="8243920" cy="5639564"/>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69840">
              <a:lnSpc>
                <a:spcPct val="115000"/>
              </a:lnSpc>
              <a:buClr>
                <a:srgbClr val="000000"/>
              </a:buClr>
            </a:pPr>
            <a:endParaRPr lang="en-US" sz="2500" b="0" strike="noStrike" spc="-1" dirty="0">
              <a:solidFill>
                <a:srgbClr val="FF0000"/>
              </a:solidFill>
              <a:latin typeface="Roboto"/>
              <a:ea typeface="Roboto"/>
            </a:endParaRPr>
          </a:p>
          <a:p>
            <a:pPr marL="457200" indent="-387360">
              <a:lnSpc>
                <a:spcPct val="115000"/>
              </a:lnSpc>
              <a:buClr>
                <a:srgbClr val="000000"/>
              </a:buClr>
              <a:buFont typeface="Roboto"/>
              <a:buChar char="-"/>
            </a:pPr>
            <a:r>
              <a:rPr lang="en-US" sz="2500" b="0" strike="noStrike" spc="-1" dirty="0">
                <a:solidFill>
                  <a:srgbClr val="FF0000"/>
                </a:solidFill>
                <a:latin typeface="Roboto"/>
                <a:ea typeface="Roboto"/>
              </a:rPr>
              <a:t>Predefined, limited sequences of operations are called algorithms and are used to solve problems</a:t>
            </a:r>
          </a:p>
          <a:p>
            <a:pPr marL="457200" indent="-387360">
              <a:lnSpc>
                <a:spcPct val="115000"/>
              </a:lnSpc>
              <a:buClr>
                <a:srgbClr val="000000"/>
              </a:buClr>
              <a:buFont typeface="Roboto"/>
              <a:buChar char="-"/>
            </a:pPr>
            <a:endParaRPr lang="en-US" sz="2500" b="0" strike="noStrike" spc="-1" dirty="0">
              <a:solidFill>
                <a:srgbClr val="FF0000"/>
              </a:solidFill>
              <a:latin typeface="Roboto"/>
              <a:ea typeface="Roboto"/>
            </a:endParaRPr>
          </a:p>
          <a:p>
            <a:pPr marL="457200" indent="-387360">
              <a:lnSpc>
                <a:spcPct val="115000"/>
              </a:lnSpc>
              <a:buClr>
                <a:srgbClr val="000000"/>
              </a:buClr>
              <a:buFont typeface="Roboto"/>
              <a:buChar char="-"/>
            </a:pPr>
            <a:r>
              <a:rPr lang="en-US" sz="2500" b="0" strike="noStrike" spc="-1" dirty="0">
                <a:solidFill>
                  <a:srgbClr val="FF0000"/>
                </a:solidFill>
                <a:latin typeface="Roboto"/>
                <a:ea typeface="Roboto"/>
              </a:rPr>
              <a:t>Converting input values to output values</a:t>
            </a:r>
          </a:p>
          <a:p>
            <a:pPr marL="457200" indent="-387360">
              <a:lnSpc>
                <a:spcPct val="115000"/>
              </a:lnSpc>
              <a:buClr>
                <a:srgbClr val="000000"/>
              </a:buClr>
              <a:buFont typeface="Roboto"/>
              <a:buChar char="-"/>
            </a:pPr>
            <a:endParaRPr lang="en-US" sz="2500" b="0" strike="noStrike" spc="-1" dirty="0">
              <a:solidFill>
                <a:srgbClr val="FF0000"/>
              </a:solidFill>
              <a:latin typeface="Roboto"/>
              <a:ea typeface="Roboto"/>
            </a:endParaRPr>
          </a:p>
          <a:p>
            <a:pPr marL="457200" indent="-387360">
              <a:lnSpc>
                <a:spcPct val="115000"/>
              </a:lnSpc>
              <a:buClr>
                <a:srgbClr val="000000"/>
              </a:buClr>
              <a:buFont typeface="Roboto"/>
              <a:buChar char="-"/>
            </a:pPr>
            <a:r>
              <a:rPr lang="en-US" sz="2500" b="0" strike="noStrike" spc="-1" dirty="0">
                <a:solidFill>
                  <a:srgbClr val="FF0000"/>
                </a:solidFill>
                <a:latin typeface="Roboto"/>
                <a:ea typeface="Roboto"/>
              </a:rPr>
              <a:t>Steps are performed in a predetermined order</a:t>
            </a:r>
          </a:p>
        </p:txBody>
      </p:sp>
      <p:pic>
        <p:nvPicPr>
          <p:cNvPr id="97" name="Google Shape;157;p19"/>
          <p:cNvPicPr/>
          <p:nvPr/>
        </p:nvPicPr>
        <p:blipFill>
          <a:blip r:embed="rId2"/>
          <a:stretch/>
        </p:blipFill>
        <p:spPr>
          <a:xfrm>
            <a:off x="13773240" y="8780400"/>
            <a:ext cx="4512600" cy="1474200"/>
          </a:xfrm>
          <a:prstGeom prst="rect">
            <a:avLst/>
          </a:prstGeom>
          <a:ln w="9525">
            <a:solidFill>
              <a:srgbClr val="FFFFFF"/>
            </a:solidFill>
            <a:round/>
          </a:ln>
        </p:spPr>
      </p:pic>
      <p:sp>
        <p:nvSpPr>
          <p:cNvPr id="98" name="Google Shape;158;p19"/>
          <p:cNvSpPr/>
          <p:nvPr/>
        </p:nvSpPr>
        <p:spPr>
          <a:xfrm>
            <a:off x="9256320" y="2565720"/>
            <a:ext cx="8554320" cy="239681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87360">
              <a:lnSpc>
                <a:spcPct val="115000"/>
              </a:lnSpc>
              <a:buClr>
                <a:srgbClr val="000000"/>
              </a:buClr>
              <a:buFont typeface="Roboto"/>
              <a:buChar char="-"/>
            </a:pPr>
            <a:r>
              <a:rPr lang="en-US" sz="2500" b="0" strike="noStrike" spc="-1" dirty="0">
                <a:solidFill>
                  <a:srgbClr val="FF0000"/>
                </a:solidFill>
                <a:latin typeface="Roboto"/>
                <a:ea typeface="Roboto"/>
              </a:rPr>
              <a:t>Algorithms are also used in mathematics and computer science, as well as in a variety of real-world applications such as elevator call functions and traffic lights, search engines or recommended content on social media. (</a:t>
            </a:r>
            <a:r>
              <a:rPr lang="en-US" sz="2500" b="0" strike="noStrike" spc="-1" dirty="0" err="1">
                <a:solidFill>
                  <a:srgbClr val="FF0000"/>
                </a:solidFill>
                <a:latin typeface="Roboto"/>
                <a:ea typeface="Roboto"/>
              </a:rPr>
              <a:t>Udupa</a:t>
            </a:r>
            <a:r>
              <a:rPr lang="en-US" sz="2500" b="0" strike="noStrike" spc="-1" dirty="0">
                <a:solidFill>
                  <a:srgbClr val="FF0000"/>
                </a:solidFill>
                <a:latin typeface="Roboto"/>
                <a:ea typeface="Roboto"/>
              </a:rPr>
              <a:t> and </a:t>
            </a:r>
            <a:r>
              <a:rPr lang="en-US" sz="2500" b="0" strike="noStrike" spc="-1" dirty="0" err="1">
                <a:solidFill>
                  <a:srgbClr val="FF0000"/>
                </a:solidFill>
                <a:latin typeface="Roboto"/>
                <a:ea typeface="Roboto"/>
              </a:rPr>
              <a:t>Samarasekera</a:t>
            </a:r>
            <a:r>
              <a:rPr lang="en-US" sz="2500" b="0" strike="noStrike" spc="-1" dirty="0">
                <a:solidFill>
                  <a:srgbClr val="FF0000"/>
                </a:solidFill>
                <a:latin typeface="Roboto"/>
                <a:ea typeface="Roboto"/>
              </a:rPr>
              <a:t>, 1996).</a:t>
            </a:r>
            <a:endParaRPr lang="en-US" sz="2500" b="0" strike="noStrike" spc="-1" dirty="0">
              <a:solidFill>
                <a:schemeClr val="dk1"/>
              </a:solidFill>
              <a:latin typeface="Roboto"/>
              <a:ea typeface="Roboto"/>
            </a:endParaRPr>
          </a:p>
        </p:txBody>
      </p:sp>
      <p:sp>
        <p:nvSpPr>
          <p:cNvPr id="99" name="Google Shape;159;p19"/>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US" sz="5400" b="0" strike="noStrike" spc="-1" dirty="0">
                <a:latin typeface="Roboto"/>
                <a:ea typeface="Roboto"/>
              </a:rPr>
              <a:t>What Should Teachers and Parents Keep in Mind</a:t>
            </a:r>
            <a:endParaRPr lang="en-GB" sz="5000" b="0" strike="noStrike" spc="-1" dirty="0">
              <a:latin typeface="Arial"/>
            </a:endParaRPr>
          </a:p>
        </p:txBody>
      </p:sp>
      <p:sp>
        <p:nvSpPr>
          <p:cNvPr id="100" name="Google Shape;160;p19"/>
          <p:cNvSpPr/>
          <p:nvPr/>
        </p:nvSpPr>
        <p:spPr>
          <a:xfrm>
            <a:off x="2796988" y="1039044"/>
            <a:ext cx="12569792" cy="638060"/>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a:lnSpc>
                <a:spcPct val="115000"/>
              </a:lnSpc>
              <a:spcAft>
                <a:spcPts val="1001"/>
              </a:spcAft>
              <a:tabLst>
                <a:tab pos="0" algn="l"/>
              </a:tabLst>
            </a:pPr>
            <a:r>
              <a:rPr lang="en-US" sz="2800" b="0" strike="noStrike" spc="-1" dirty="0">
                <a:latin typeface="Roboto"/>
                <a:ea typeface="Roboto"/>
              </a:rPr>
              <a:t>Understanding Algorithms: What is an Algorithm?</a:t>
            </a:r>
            <a:endParaRPr lang="en-GB" sz="2700" b="0" strike="noStrike" spc="-1" dirty="0">
              <a:latin typeface="Arial"/>
            </a:endParaRPr>
          </a:p>
        </p:txBody>
      </p:sp>
      <p:cxnSp>
        <p:nvCxnSpPr>
          <p:cNvPr id="101" name="Google Shape;161;p19"/>
          <p:cNvCxnSpPr/>
          <p:nvPr/>
        </p:nvCxnSpPr>
        <p:spPr>
          <a:xfrm flipH="1">
            <a:off x="9062640" y="2470320"/>
            <a:ext cx="20880" cy="7071840"/>
          </a:xfrm>
          <a:prstGeom prst="straightConnector1">
            <a:avLst/>
          </a:prstGeom>
          <a:ln w="28575">
            <a:solidFill>
              <a:srgbClr val="1F497D"/>
            </a:solidFill>
            <a:round/>
          </a:ln>
        </p:spPr>
      </p:cxnSp>
    </p:spTree>
    <p:extLst>
      <p:ext uri="{BB962C8B-B14F-4D97-AF65-F5344CB8AC3E}">
        <p14:creationId xmlns:p14="http://schemas.microsoft.com/office/powerpoint/2010/main" val="341024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Google Shape;155;p19"/>
          <p:cNvSpPr/>
          <p:nvPr/>
        </p:nvSpPr>
        <p:spPr>
          <a:xfrm>
            <a:off x="180000" y="2600280"/>
            <a:ext cx="8243920" cy="5639564"/>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69840">
              <a:lnSpc>
                <a:spcPct val="115000"/>
              </a:lnSpc>
              <a:buClr>
                <a:srgbClr val="000000"/>
              </a:buClr>
            </a:pPr>
            <a:r>
              <a:rPr lang="en-US" sz="2500" b="0" strike="noStrike" spc="-1" dirty="0">
                <a:latin typeface="Roboto"/>
                <a:ea typeface="Roboto"/>
              </a:rPr>
              <a:t>Social media platforms want to keep their users online </a:t>
            </a:r>
            <a:r>
              <a:rPr lang="en-US" sz="2500" b="0" strike="noStrike" spc="-1" dirty="0">
                <a:solidFill>
                  <a:srgbClr val="002060"/>
                </a:solidFill>
                <a:latin typeface="Roboto"/>
                <a:ea typeface="Roboto"/>
              </a:rPr>
              <a:t>for as long as possible</a:t>
            </a:r>
            <a:r>
              <a:rPr lang="en-US" sz="2500" b="0" strike="noStrike" spc="-1" dirty="0">
                <a:latin typeface="Roboto"/>
                <a:ea typeface="Roboto"/>
              </a:rPr>
              <a:t> because the longer a user stays online, the more ads they watch, </a:t>
            </a:r>
            <a:r>
              <a:rPr lang="en-US" sz="2500" b="0" strike="noStrike" spc="-1" dirty="0">
                <a:effectLst>
                  <a:outerShdw blurRad="38100" dist="38100" dir="2700000" algn="tl">
                    <a:srgbClr val="000000">
                      <a:alpha val="43137"/>
                    </a:srgbClr>
                  </a:outerShdw>
                </a:effectLst>
                <a:latin typeface="Roboto"/>
                <a:ea typeface="Roboto"/>
              </a:rPr>
              <a:t>leading to greater revenue </a:t>
            </a:r>
            <a:r>
              <a:rPr lang="en-US" sz="2500" b="0" strike="noStrike" spc="-1" dirty="0">
                <a:latin typeface="Roboto"/>
                <a:ea typeface="Roboto"/>
              </a:rPr>
              <a:t>for the social media platform. Therefore, their algorithms determine what kind of content </a:t>
            </a:r>
            <a:r>
              <a:rPr lang="en-US" sz="2500" b="0" strike="noStrike" spc="-1" dirty="0">
                <a:solidFill>
                  <a:srgbClr val="002060"/>
                </a:solidFill>
                <a:effectLst>
                  <a:outerShdw blurRad="38100" dist="38100" dir="2700000" algn="tl">
                    <a:srgbClr val="000000">
                      <a:alpha val="43137"/>
                    </a:srgbClr>
                  </a:outerShdw>
                </a:effectLst>
                <a:latin typeface="Roboto"/>
                <a:ea typeface="Roboto"/>
              </a:rPr>
              <a:t>the user likes and dislikes.</a:t>
            </a:r>
            <a:r>
              <a:rPr lang="en-US" sz="2500" b="0" strike="noStrike" spc="-1" dirty="0">
                <a:latin typeface="Roboto"/>
                <a:ea typeface="Roboto"/>
              </a:rPr>
              <a:t> It uses the predicted emotional response to continue capturing the user's attention. All emotional responses, except sadness, with anger being the most effective, trigger a user to stay online longer. When a user feels sad, they are more likely to go offline.</a:t>
            </a:r>
          </a:p>
        </p:txBody>
      </p:sp>
      <p:pic>
        <p:nvPicPr>
          <p:cNvPr id="97" name="Google Shape;157;p19"/>
          <p:cNvPicPr/>
          <p:nvPr/>
        </p:nvPicPr>
        <p:blipFill>
          <a:blip r:embed="rId2"/>
          <a:stretch/>
        </p:blipFill>
        <p:spPr>
          <a:xfrm>
            <a:off x="13773240" y="8780400"/>
            <a:ext cx="4512600" cy="1474200"/>
          </a:xfrm>
          <a:prstGeom prst="rect">
            <a:avLst/>
          </a:prstGeom>
          <a:ln w="9525">
            <a:solidFill>
              <a:srgbClr val="FFFFFF"/>
            </a:solidFill>
            <a:round/>
          </a:ln>
        </p:spPr>
      </p:pic>
      <p:sp>
        <p:nvSpPr>
          <p:cNvPr id="98" name="Google Shape;158;p19"/>
          <p:cNvSpPr/>
          <p:nvPr/>
        </p:nvSpPr>
        <p:spPr>
          <a:xfrm>
            <a:off x="9256320" y="2565720"/>
            <a:ext cx="8554320" cy="45713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87360">
              <a:lnSpc>
                <a:spcPct val="115000"/>
              </a:lnSpc>
              <a:buClr>
                <a:srgbClr val="000000"/>
              </a:buClr>
              <a:buFont typeface="Roboto"/>
              <a:buChar char="-"/>
            </a:pPr>
            <a:r>
              <a:rPr lang="en-US" sz="2500" spc="-1" dirty="0">
                <a:solidFill>
                  <a:srgbClr val="FF0000"/>
                </a:solidFill>
                <a:latin typeface="Roboto"/>
                <a:ea typeface="Roboto"/>
              </a:rPr>
              <a:t>R</a:t>
            </a:r>
            <a:r>
              <a:rPr lang="en-US" sz="2500" b="0" strike="noStrike" spc="-1" dirty="0">
                <a:solidFill>
                  <a:srgbClr val="FF0000"/>
                </a:solidFill>
                <a:latin typeface="Roboto"/>
                <a:ea typeface="Roboto"/>
              </a:rPr>
              <a:t>eading and sharing content: </a:t>
            </a:r>
            <a:r>
              <a:rPr lang="en-US" sz="2500" b="0" strike="noStrike" spc="-1" dirty="0">
                <a:solidFill>
                  <a:srgbClr val="002060"/>
                </a:solidFill>
                <a:latin typeface="Roboto"/>
                <a:ea typeface="Roboto"/>
              </a:rPr>
              <a:t>It is very important that you teach your students not to disclose private information by posting content on social media. This also includes posting photos of you and your friends without their permission. You should always ask for permission when publishing other people's personal information and avoid doing so whenever possible. Respecting the privacy of others is crucial to prevent possible identity theft or misuse of published content by malicious individuals, for example to bully victims..</a:t>
            </a:r>
          </a:p>
        </p:txBody>
      </p:sp>
      <p:sp>
        <p:nvSpPr>
          <p:cNvPr id="99" name="Google Shape;159;p19"/>
          <p:cNvSpPr/>
          <p:nvPr/>
        </p:nvSpPr>
        <p:spPr>
          <a:xfrm>
            <a:off x="899280" y="187560"/>
            <a:ext cx="1648692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US" sz="5400" b="0" strike="noStrike" spc="-1" dirty="0">
                <a:solidFill>
                  <a:srgbClr val="002060"/>
                </a:solidFill>
                <a:latin typeface="Roboto"/>
                <a:ea typeface="Roboto"/>
              </a:rPr>
              <a:t>How algorithms on social media create a personal information bubble</a:t>
            </a:r>
            <a:endParaRPr lang="en-GB" sz="5000" b="0" strike="noStrike" spc="-1" dirty="0">
              <a:solidFill>
                <a:srgbClr val="002060"/>
              </a:solidFill>
              <a:latin typeface="Arial"/>
            </a:endParaRPr>
          </a:p>
        </p:txBody>
      </p:sp>
      <p:cxnSp>
        <p:nvCxnSpPr>
          <p:cNvPr id="101" name="Google Shape;161;p19"/>
          <p:cNvCxnSpPr/>
          <p:nvPr/>
        </p:nvCxnSpPr>
        <p:spPr>
          <a:xfrm flipH="1">
            <a:off x="9062640" y="2470320"/>
            <a:ext cx="20880" cy="7071840"/>
          </a:xfrm>
          <a:prstGeom prst="straightConnector1">
            <a:avLst/>
          </a:prstGeom>
          <a:ln w="28575">
            <a:solidFill>
              <a:srgbClr val="1F497D"/>
            </a:solidFill>
            <a:round/>
          </a:ln>
        </p:spPr>
      </p:cxnSp>
    </p:spTree>
    <p:extLst>
      <p:ext uri="{BB962C8B-B14F-4D97-AF65-F5344CB8AC3E}">
        <p14:creationId xmlns:p14="http://schemas.microsoft.com/office/powerpoint/2010/main" val="167449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134;p17"/>
          <p:cNvSpPr/>
          <p:nvPr/>
        </p:nvSpPr>
        <p:spPr>
          <a:xfrm>
            <a:off x="1511152" y="462980"/>
            <a:ext cx="15193688" cy="2232248"/>
          </a:xfrm>
          <a:prstGeom prst="cloud">
            <a:avLst/>
          </a:prstGeom>
          <a:solidFill>
            <a:schemeClr val="accent6"/>
          </a:solidFill>
          <a:ln w="9525">
            <a:solidFill>
              <a:schemeClr val="accent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spc="-1" dirty="0">
              <a:solidFill>
                <a:srgbClr val="FF0000"/>
              </a:solidFill>
              <a:latin typeface="Roboto"/>
              <a:ea typeface="Roboto"/>
            </a:endParaRPr>
          </a:p>
          <a:p>
            <a:pPr algn="just"/>
            <a:r>
              <a:rPr lang="en-US" sz="2800" b="0" strike="noStrike" spc="-1" dirty="0">
                <a:solidFill>
                  <a:srgbClr val="002060"/>
                </a:solidFill>
                <a:latin typeface="Roboto"/>
                <a:ea typeface="Roboto"/>
              </a:rPr>
              <a:t>If students feel uncomfortable in any way or do not know what to do, they should contact a trusted adult. Since the psychological repercussions of </a:t>
            </a:r>
            <a:r>
              <a:rPr lang="en-US" sz="2800" b="0" strike="noStrike" spc="-1" dirty="0" err="1">
                <a:solidFill>
                  <a:srgbClr val="002060"/>
                </a:solidFill>
                <a:latin typeface="Roboto"/>
                <a:ea typeface="Roboto"/>
              </a:rPr>
              <a:t>cyberbullying</a:t>
            </a:r>
            <a:r>
              <a:rPr lang="en-US" sz="2800" b="0" strike="noStrike" spc="-1" dirty="0">
                <a:solidFill>
                  <a:srgbClr val="002060"/>
                </a:solidFill>
                <a:latin typeface="Roboto"/>
                <a:ea typeface="Roboto"/>
              </a:rPr>
              <a:t> are very severe, it is very important that you convey this message to your students in an appropriate but firm manner. It is vital that they seek help to stop bullying as quickly as possible. Both the social development and academic outcomes of the victim suffer from </a:t>
            </a:r>
            <a:r>
              <a:rPr lang="en-US" sz="2800" b="0" strike="noStrike" spc="-1" dirty="0" err="1">
                <a:solidFill>
                  <a:srgbClr val="002060"/>
                </a:solidFill>
                <a:latin typeface="Roboto"/>
                <a:ea typeface="Roboto"/>
              </a:rPr>
              <a:t>cyberbullying</a:t>
            </a:r>
            <a:r>
              <a:rPr lang="en-US" sz="2800" b="0" strike="noStrike" spc="-1" dirty="0">
                <a:solidFill>
                  <a:srgbClr val="002060"/>
                </a:solidFill>
                <a:latin typeface="Roboto"/>
                <a:ea typeface="Roboto"/>
              </a:rPr>
              <a:t> and their quality of life is significantly reduced. Please tell your students that they are not alone and need help. You should also tell them that there is no shame in seeking help; Because some may think that asking for help is a sign of weakness, when in fact it is a sign of courage and should be praised.</a:t>
            </a:r>
          </a:p>
          <a:p>
            <a:endParaRPr lang="en-US" sz="2800" b="1" dirty="0"/>
          </a:p>
        </p:txBody>
      </p:sp>
      <p:sp>
        <p:nvSpPr>
          <p:cNvPr id="83" name="Google Shape;135;p17"/>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5400" b="1" dirty="0"/>
          </a:p>
          <a:p>
            <a:r>
              <a:rPr lang="en-US" sz="5400" b="0" strike="noStrike" spc="-1" dirty="0">
                <a:solidFill>
                  <a:srgbClr val="FF0000"/>
                </a:solidFill>
                <a:latin typeface="Roboto"/>
                <a:ea typeface="Roboto"/>
              </a:rPr>
              <a:t>						</a:t>
            </a:r>
            <a:r>
              <a:rPr lang="en-US" sz="5400" spc="-1" dirty="0">
                <a:solidFill>
                  <a:srgbClr val="FF0000"/>
                </a:solidFill>
                <a:latin typeface="Roboto"/>
                <a:ea typeface="Roboto"/>
              </a:rPr>
              <a:t> </a:t>
            </a:r>
            <a:r>
              <a:rPr lang="en-US" sz="5400" b="0" strike="noStrike" spc="-1" dirty="0">
                <a:solidFill>
                  <a:srgbClr val="FF0000"/>
                </a:solidFill>
                <a:latin typeface="Roboto"/>
                <a:ea typeface="Roboto"/>
              </a:rPr>
              <a:t>Adult involvement</a:t>
            </a:r>
          </a:p>
          <a:p>
            <a:pPr algn="ctr">
              <a:tabLst>
                <a:tab pos="0" algn="l"/>
              </a:tabLst>
            </a:pPr>
            <a:endParaRPr lang="en-US" sz="5400" b="1" dirty="0"/>
          </a:p>
          <a:p>
            <a:pPr algn="ctr">
              <a:tabLst>
                <a:tab pos="0" algn="l"/>
              </a:tabLst>
            </a:pPr>
            <a:r>
              <a:rPr lang="en-US" sz="4800" b="1" i="1" dirty="0"/>
              <a:t>	</a:t>
            </a:r>
            <a:r>
              <a:rPr lang="en-US" sz="4800" b="1" i="1" dirty="0">
                <a:solidFill>
                  <a:schemeClr val="accent2"/>
                </a:solidFill>
              </a:rPr>
              <a:t>					</a:t>
            </a:r>
            <a:r>
              <a:rPr lang="en-US" sz="4800" b="1" i="1" dirty="0"/>
              <a:t>		</a:t>
            </a:r>
            <a:endParaRPr lang="en-GB" sz="3200" b="0" i="1" strike="noStrike" spc="-1" dirty="0">
              <a:solidFill>
                <a:srgbClr val="0B5394"/>
              </a:solidFill>
              <a:latin typeface="Roboto"/>
              <a:ea typeface="Roboto"/>
            </a:endParaRPr>
          </a:p>
        </p:txBody>
      </p:sp>
      <p:pic>
        <p:nvPicPr>
          <p:cNvPr id="85" name="Google Shape;137;p17"/>
          <p:cNvPicPr/>
          <p:nvPr/>
        </p:nvPicPr>
        <p:blipFill>
          <a:blip r:embed="rId2"/>
          <a:stretch/>
        </p:blipFill>
        <p:spPr>
          <a:xfrm>
            <a:off x="13773240" y="8780400"/>
            <a:ext cx="4512600" cy="1474200"/>
          </a:xfrm>
          <a:prstGeom prst="rect">
            <a:avLst/>
          </a:prstGeom>
          <a:ln w="9525">
            <a:solidFill>
              <a:srgbClr val="FFFFFF"/>
            </a:solidFill>
            <a:round/>
          </a:ln>
        </p:spPr>
      </p:pic>
    </p:spTree>
    <p:extLst>
      <p:ext uri="{BB962C8B-B14F-4D97-AF65-F5344CB8AC3E}">
        <p14:creationId xmlns:p14="http://schemas.microsoft.com/office/powerpoint/2010/main" val="363279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Google Shape;167;p20"/>
          <p:cNvPicPr/>
          <p:nvPr/>
        </p:nvPicPr>
        <p:blipFill>
          <a:blip r:embed="rId2"/>
          <a:stretch/>
        </p:blipFill>
        <p:spPr>
          <a:xfrm>
            <a:off x="13773240" y="8780400"/>
            <a:ext cx="4512600" cy="1474200"/>
          </a:xfrm>
          <a:prstGeom prst="rect">
            <a:avLst/>
          </a:prstGeom>
          <a:ln w="9525">
            <a:solidFill>
              <a:srgbClr val="FFFFFF"/>
            </a:solidFill>
            <a:round/>
          </a:ln>
        </p:spPr>
      </p:pic>
      <p:sp>
        <p:nvSpPr>
          <p:cNvPr id="104" name="Google Shape;168;p20"/>
          <p:cNvSpPr/>
          <p:nvPr/>
        </p:nvSpPr>
        <p:spPr>
          <a:xfrm>
            <a:off x="1371600" y="356040"/>
            <a:ext cx="1554264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400" b="1" i="1" dirty="0"/>
              <a:t>Questionnaire to Assess to what Extent Pathological Internet Addiction Is Exhibited</a:t>
            </a:r>
          </a:p>
        </p:txBody>
      </p:sp>
      <p:sp>
        <p:nvSpPr>
          <p:cNvPr id="106" name="Google Shape;170;p20"/>
          <p:cNvSpPr/>
          <p:nvPr/>
        </p:nvSpPr>
        <p:spPr>
          <a:xfrm>
            <a:off x="207000" y="3034291"/>
            <a:ext cx="17871840" cy="5628029"/>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a:r>
              <a:rPr lang="en-GB" sz="2800" dirty="0">
                <a:solidFill>
                  <a:schemeClr val="accent2"/>
                </a:solidFill>
              </a:rPr>
              <a:t>The following questionnaire can be used by teachers as a tool to assess to what extent their students may suffer from pathological internet addiction. In this case, it is advised to seek professional medical and psychological help. The higher the accumulated points are with regard to the answers given, the more likely it is that the person taking the questionnaire exhibits some form of pathological internet addiction (</a:t>
            </a:r>
            <a:r>
              <a:rPr lang="en-GB" sz="2800" dirty="0" err="1">
                <a:solidFill>
                  <a:schemeClr val="accent2"/>
                </a:solidFill>
              </a:rPr>
              <a:t>Nazir</a:t>
            </a:r>
            <a:r>
              <a:rPr lang="en-GB" sz="2800" dirty="0">
                <a:solidFill>
                  <a:schemeClr val="accent2"/>
                </a:solidFill>
              </a:rPr>
              <a:t> et al., 2019).</a:t>
            </a:r>
          </a:p>
          <a:p>
            <a:pPr algn="just"/>
            <a:r>
              <a:rPr lang="en-US" sz="2800" dirty="0">
                <a:solidFill>
                  <a:schemeClr val="accent2"/>
                </a:solidFill>
              </a:rPr>
              <a:t>Answer scale 1-5 (score 1 = never, 2 = rarely, 3 = sometimes, 4 = often, and 5 = always).</a:t>
            </a:r>
          </a:p>
          <a:p>
            <a:br>
              <a:rPr lang="en-GB" sz="2800" dirty="0"/>
            </a:br>
            <a:r>
              <a:rPr lang="en-GB" sz="2800" dirty="0">
                <a:solidFill>
                  <a:srgbClr val="002060"/>
                </a:solidFill>
              </a:rPr>
              <a:t>1. </a:t>
            </a:r>
            <a:r>
              <a:rPr lang="en-US" sz="2800" dirty="0">
                <a:solidFill>
                  <a:srgbClr val="002060"/>
                </a:solidFill>
              </a:rPr>
              <a:t>When I am not at school, I spend a lot of time using my device.</a:t>
            </a:r>
          </a:p>
          <a:p>
            <a:r>
              <a:rPr lang="en-US" sz="2800" dirty="0">
                <a:solidFill>
                  <a:srgbClr val="002060"/>
                </a:solidFill>
              </a:rPr>
              <a:t>2. I feel the need to spend more time using my device.</a:t>
            </a:r>
          </a:p>
          <a:p>
            <a:r>
              <a:rPr lang="en-US" sz="2800" dirty="0">
                <a:solidFill>
                  <a:srgbClr val="002060"/>
                </a:solidFill>
              </a:rPr>
              <a:t>3.  feel upset when I am not able to use my device.</a:t>
            </a:r>
          </a:p>
          <a:p>
            <a:r>
              <a:rPr lang="en-US" sz="2800" dirty="0">
                <a:solidFill>
                  <a:srgbClr val="002060"/>
                </a:solidFill>
              </a:rPr>
              <a:t>4. I lie to my parents about the amount of time I spend using my device.</a:t>
            </a:r>
          </a:p>
          <a:p>
            <a:r>
              <a:rPr lang="en-US" sz="2800" dirty="0">
                <a:solidFill>
                  <a:srgbClr val="002060"/>
                </a:solidFill>
              </a:rPr>
              <a:t>5. Using my device helps me to forget my problems.</a:t>
            </a:r>
          </a:p>
          <a:p>
            <a:r>
              <a:rPr lang="en-US" sz="2800" dirty="0">
                <a:solidFill>
                  <a:srgbClr val="002060"/>
                </a:solidFill>
              </a:rPr>
              <a:t>6. I do not spend time with my family members because I prefer using my device.</a:t>
            </a:r>
          </a:p>
        </p:txBody>
      </p:sp>
      <p:pic>
        <p:nvPicPr>
          <p:cNvPr id="108" name="Google Shape;172;p20"/>
          <p:cNvPicPr/>
          <p:nvPr/>
        </p:nvPicPr>
        <p:blipFill>
          <a:blip r:embed="rId3"/>
          <a:stretch/>
        </p:blipFill>
        <p:spPr>
          <a:xfrm>
            <a:off x="2212920" y="2207160"/>
            <a:ext cx="1054800" cy="1054800"/>
          </a:xfrm>
          <a:prstGeom prst="rect">
            <a:avLst/>
          </a:prstGeom>
          <a:ln w="0">
            <a:noFill/>
          </a:ln>
        </p:spPr>
      </p:pic>
      <p:pic>
        <p:nvPicPr>
          <p:cNvPr id="109" name="Google Shape;173;p20"/>
          <p:cNvPicPr/>
          <p:nvPr/>
        </p:nvPicPr>
        <p:blipFill>
          <a:blip r:embed="rId3"/>
          <a:stretch/>
        </p:blipFill>
        <p:spPr>
          <a:xfrm>
            <a:off x="15018120" y="2207160"/>
            <a:ext cx="1054800" cy="1054800"/>
          </a:xfrm>
          <a:prstGeom prst="rect">
            <a:avLst/>
          </a:prstGeom>
          <a:ln w="0">
            <a:noFill/>
          </a:ln>
        </p:spPr>
      </p:pic>
      <p:sp>
        <p:nvSpPr>
          <p:cNvPr id="110" name="Google Shape;174;p20"/>
          <p:cNvSpPr/>
          <p:nvPr/>
        </p:nvSpPr>
        <p:spPr>
          <a:xfrm>
            <a:off x="3887416" y="2407196"/>
            <a:ext cx="11130704" cy="627095"/>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a:lnSpc>
                <a:spcPct val="115000"/>
              </a:lnSpc>
              <a:spcAft>
                <a:spcPts val="1001"/>
              </a:spcAft>
              <a:tabLst>
                <a:tab pos="0" algn="l"/>
              </a:tabLst>
            </a:pPr>
            <a:r>
              <a:rPr lang="en-GB" sz="2500" b="0" strike="noStrike" spc="-1" dirty="0">
                <a:solidFill>
                  <a:schemeClr val="dk1"/>
                </a:solidFill>
                <a:latin typeface="Roboto"/>
                <a:ea typeface="Roboto"/>
              </a:rPr>
              <a:t>Why might </a:t>
            </a:r>
            <a:r>
              <a:rPr lang="en-GB" sz="2500" b="0" strike="noStrike" spc="-1" dirty="0" err="1">
                <a:solidFill>
                  <a:schemeClr val="dk1"/>
                </a:solidFill>
                <a:latin typeface="Roboto"/>
                <a:ea typeface="Roboto"/>
              </a:rPr>
              <a:t>cyberbullying</a:t>
            </a:r>
            <a:r>
              <a:rPr lang="en-GB" sz="2500" b="0" strike="noStrike" spc="-1" dirty="0">
                <a:solidFill>
                  <a:schemeClr val="dk1"/>
                </a:solidFill>
                <a:latin typeface="Roboto"/>
                <a:ea typeface="Roboto"/>
              </a:rPr>
              <a:t> occur frequently in schools?</a:t>
            </a:r>
            <a:endParaRPr lang="en-GB" sz="25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Google Shape;167;p20"/>
          <p:cNvPicPr/>
          <p:nvPr/>
        </p:nvPicPr>
        <p:blipFill>
          <a:blip r:embed="rId2"/>
          <a:stretch/>
        </p:blipFill>
        <p:spPr>
          <a:xfrm>
            <a:off x="13773240" y="8780400"/>
            <a:ext cx="4512600" cy="1474200"/>
          </a:xfrm>
          <a:prstGeom prst="rect">
            <a:avLst/>
          </a:prstGeom>
          <a:ln w="9525">
            <a:solidFill>
              <a:srgbClr val="FFFFFF"/>
            </a:solidFill>
            <a:round/>
          </a:ln>
        </p:spPr>
      </p:pic>
      <p:sp>
        <p:nvSpPr>
          <p:cNvPr id="104" name="Google Shape;168;p20"/>
          <p:cNvSpPr/>
          <p:nvPr/>
        </p:nvSpPr>
        <p:spPr>
          <a:xfrm>
            <a:off x="1371600" y="356040"/>
            <a:ext cx="1554264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400" b="1" i="1" dirty="0"/>
              <a:t>Questionnaire to Assess to what Extent Pathological Internet Addiction Is Exhibited</a:t>
            </a:r>
          </a:p>
        </p:txBody>
      </p:sp>
      <p:sp>
        <p:nvSpPr>
          <p:cNvPr id="106" name="Google Shape;170;p20"/>
          <p:cNvSpPr/>
          <p:nvPr/>
        </p:nvSpPr>
        <p:spPr>
          <a:xfrm>
            <a:off x="207000" y="3415308"/>
            <a:ext cx="17871840" cy="5247012"/>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r>
              <a:rPr lang="en-US" sz="2800" dirty="0">
                <a:solidFill>
                  <a:srgbClr val="002060"/>
                </a:solidFill>
              </a:rPr>
              <a:t>7. I have spent more and more time on my device.</a:t>
            </a:r>
          </a:p>
          <a:p>
            <a:r>
              <a:rPr lang="en-US" sz="2800" dirty="0">
                <a:solidFill>
                  <a:srgbClr val="002060"/>
                </a:solidFill>
              </a:rPr>
              <a:t>8. I feel upset when I am asked to stop using my device.</a:t>
            </a:r>
          </a:p>
          <a:p>
            <a:r>
              <a:rPr lang="en-US" sz="2800" dirty="0">
                <a:solidFill>
                  <a:srgbClr val="002060"/>
                </a:solidFill>
              </a:rPr>
              <a:t>9. My parents try to stop or limit me using my device, but they fail.</a:t>
            </a:r>
          </a:p>
          <a:p>
            <a:r>
              <a:rPr lang="en-US" sz="2800" dirty="0">
                <a:solidFill>
                  <a:srgbClr val="002060"/>
                </a:solidFill>
              </a:rPr>
              <a:t>10. I am sleeping less because I am using my device.</a:t>
            </a:r>
          </a:p>
          <a:p>
            <a:r>
              <a:rPr lang="en-US" sz="2800" dirty="0">
                <a:solidFill>
                  <a:srgbClr val="002060"/>
                </a:solidFill>
              </a:rPr>
              <a:t>11. When I do not have my device, I think about what I do on it (video games, social media, and texting, etc.).</a:t>
            </a:r>
          </a:p>
          <a:p>
            <a:r>
              <a:rPr lang="en-US" sz="2800" dirty="0">
                <a:solidFill>
                  <a:srgbClr val="002060"/>
                </a:solidFill>
              </a:rPr>
              <a:t>12. I feel frustrated when I cannot use my device.</a:t>
            </a:r>
          </a:p>
          <a:p>
            <a:r>
              <a:rPr lang="en-US" sz="2800" dirty="0">
                <a:solidFill>
                  <a:srgbClr val="002060"/>
                </a:solidFill>
              </a:rPr>
              <a:t>13. I have problems with my parents about the amount of time I spend using my device.</a:t>
            </a:r>
          </a:p>
          <a:p>
            <a:r>
              <a:rPr lang="en-US" sz="2800" dirty="0">
                <a:solidFill>
                  <a:srgbClr val="002060"/>
                </a:solidFill>
              </a:rPr>
              <a:t>14. Using my device is the most important thing in my life.</a:t>
            </a:r>
          </a:p>
          <a:p>
            <a:r>
              <a:rPr lang="en-US" sz="2800" dirty="0">
                <a:solidFill>
                  <a:srgbClr val="002060"/>
                </a:solidFill>
              </a:rPr>
              <a:t>15. Using my device is more enjoyable than doing other things.</a:t>
            </a:r>
          </a:p>
          <a:p>
            <a:r>
              <a:rPr lang="en-US" sz="2800" dirty="0">
                <a:solidFill>
                  <a:srgbClr val="002060"/>
                </a:solidFill>
              </a:rPr>
              <a:t>16. I lie to my parents about what I do on my device.</a:t>
            </a:r>
          </a:p>
        </p:txBody>
      </p:sp>
      <p:pic>
        <p:nvPicPr>
          <p:cNvPr id="108" name="Google Shape;172;p20"/>
          <p:cNvPicPr/>
          <p:nvPr/>
        </p:nvPicPr>
        <p:blipFill>
          <a:blip r:embed="rId3"/>
          <a:stretch/>
        </p:blipFill>
        <p:spPr>
          <a:xfrm>
            <a:off x="2212920" y="2207160"/>
            <a:ext cx="1054800" cy="1054800"/>
          </a:xfrm>
          <a:prstGeom prst="rect">
            <a:avLst/>
          </a:prstGeom>
          <a:ln w="0">
            <a:noFill/>
          </a:ln>
        </p:spPr>
      </p:pic>
      <p:pic>
        <p:nvPicPr>
          <p:cNvPr id="109" name="Google Shape;173;p20"/>
          <p:cNvPicPr/>
          <p:nvPr/>
        </p:nvPicPr>
        <p:blipFill>
          <a:blip r:embed="rId3"/>
          <a:stretch/>
        </p:blipFill>
        <p:spPr>
          <a:xfrm>
            <a:off x="15018120" y="2207160"/>
            <a:ext cx="1054800" cy="1054800"/>
          </a:xfrm>
          <a:prstGeom prst="rect">
            <a:avLst/>
          </a:prstGeom>
          <a:ln w="0">
            <a:noFill/>
          </a:ln>
        </p:spPr>
      </p:pic>
      <p:sp>
        <p:nvSpPr>
          <p:cNvPr id="110" name="Google Shape;174;p20"/>
          <p:cNvSpPr/>
          <p:nvPr/>
        </p:nvSpPr>
        <p:spPr>
          <a:xfrm>
            <a:off x="3887416" y="2407196"/>
            <a:ext cx="11130704" cy="627095"/>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a:lnSpc>
                <a:spcPct val="115000"/>
              </a:lnSpc>
              <a:spcAft>
                <a:spcPts val="1001"/>
              </a:spcAft>
              <a:tabLst>
                <a:tab pos="0" algn="l"/>
              </a:tabLst>
            </a:pPr>
            <a:r>
              <a:rPr lang="en-GB" sz="2500" b="0" strike="noStrike" spc="-1" dirty="0">
                <a:solidFill>
                  <a:schemeClr val="dk1"/>
                </a:solidFill>
                <a:latin typeface="Roboto"/>
                <a:ea typeface="Roboto"/>
              </a:rPr>
              <a:t>Why might </a:t>
            </a:r>
            <a:r>
              <a:rPr lang="en-GB" sz="2500" b="0" strike="noStrike" spc="-1" dirty="0" err="1">
                <a:solidFill>
                  <a:schemeClr val="dk1"/>
                </a:solidFill>
                <a:latin typeface="Roboto"/>
                <a:ea typeface="Roboto"/>
              </a:rPr>
              <a:t>cyberbullying</a:t>
            </a:r>
            <a:r>
              <a:rPr lang="en-GB" sz="2500" b="0" strike="noStrike" spc="-1" dirty="0">
                <a:solidFill>
                  <a:schemeClr val="dk1"/>
                </a:solidFill>
                <a:latin typeface="Roboto"/>
                <a:ea typeface="Roboto"/>
              </a:rPr>
              <a:t> occur frequently in schools?</a:t>
            </a:r>
            <a:endParaRPr lang="en-GB" sz="2500" b="0" strike="noStrike" spc="-1" dirty="0">
              <a:solidFill>
                <a:srgbClr val="000000"/>
              </a:solidFill>
              <a:latin typeface="Arial"/>
            </a:endParaRPr>
          </a:p>
        </p:txBody>
      </p:sp>
    </p:spTree>
    <p:extLst>
      <p:ext uri="{BB962C8B-B14F-4D97-AF65-F5344CB8AC3E}">
        <p14:creationId xmlns:p14="http://schemas.microsoft.com/office/powerpoint/2010/main" val="14987288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Google Shape;167;p20"/>
          <p:cNvPicPr/>
          <p:nvPr/>
        </p:nvPicPr>
        <p:blipFill>
          <a:blip r:embed="rId2"/>
          <a:stretch/>
        </p:blipFill>
        <p:spPr>
          <a:xfrm>
            <a:off x="13773240" y="8780400"/>
            <a:ext cx="4512600" cy="1474200"/>
          </a:xfrm>
          <a:prstGeom prst="rect">
            <a:avLst/>
          </a:prstGeom>
          <a:ln w="9525">
            <a:solidFill>
              <a:srgbClr val="FFFFFF"/>
            </a:solidFill>
            <a:round/>
          </a:ln>
        </p:spPr>
      </p:pic>
      <p:sp>
        <p:nvSpPr>
          <p:cNvPr id="104" name="Google Shape;168;p20"/>
          <p:cNvSpPr/>
          <p:nvPr/>
        </p:nvSpPr>
        <p:spPr>
          <a:xfrm>
            <a:off x="1371600" y="356040"/>
            <a:ext cx="1554264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400" b="1" i="1" dirty="0"/>
              <a:t>Questionnaire to Assess to what Extent Pathological Internet Addiction Is Exhibited</a:t>
            </a:r>
          </a:p>
        </p:txBody>
      </p:sp>
      <p:sp>
        <p:nvSpPr>
          <p:cNvPr id="106" name="Google Shape;170;p20"/>
          <p:cNvSpPr/>
          <p:nvPr/>
        </p:nvSpPr>
        <p:spPr>
          <a:xfrm>
            <a:off x="207000" y="3415308"/>
            <a:ext cx="17871840" cy="5247012"/>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r>
              <a:rPr lang="en-US" sz="2800" dirty="0">
                <a:solidFill>
                  <a:srgbClr val="002060"/>
                </a:solidFill>
              </a:rPr>
              <a:t>17. I am not able to control using my device.</a:t>
            </a:r>
          </a:p>
          <a:p>
            <a:r>
              <a:rPr lang="en-US" sz="2800" dirty="0">
                <a:solidFill>
                  <a:srgbClr val="002060"/>
                </a:solidFill>
              </a:rPr>
              <a:t>18. I have lost interest in hobbies or other activities because I prefer using my device.</a:t>
            </a:r>
          </a:p>
          <a:p>
            <a:r>
              <a:rPr lang="en-US" sz="2800" dirty="0">
                <a:solidFill>
                  <a:srgbClr val="002060"/>
                </a:solidFill>
              </a:rPr>
              <a:t>19. When I stop using my device, it is not long before I start using it again.</a:t>
            </a:r>
          </a:p>
          <a:p>
            <a:r>
              <a:rPr lang="en-US" sz="2800" dirty="0">
                <a:solidFill>
                  <a:srgbClr val="002060"/>
                </a:solidFill>
              </a:rPr>
              <a:t>20.  check my device when I am doing homework or other important things.</a:t>
            </a:r>
          </a:p>
          <a:p>
            <a:r>
              <a:rPr lang="en-US" sz="2800" dirty="0">
                <a:solidFill>
                  <a:srgbClr val="002060"/>
                </a:solidFill>
              </a:rPr>
              <a:t>21. I feel frustrated when I am asked to stop using my device.</a:t>
            </a:r>
          </a:p>
          <a:p>
            <a:r>
              <a:rPr lang="en-US" sz="2800" dirty="0">
                <a:solidFill>
                  <a:srgbClr val="002060"/>
                </a:solidFill>
              </a:rPr>
              <a:t>22. I argue with my parents when they ask me to stop using my device.</a:t>
            </a:r>
          </a:p>
          <a:p>
            <a:r>
              <a:rPr lang="en-US" sz="2800" dirty="0">
                <a:solidFill>
                  <a:srgbClr val="002060"/>
                </a:solidFill>
              </a:rPr>
              <a:t>23. I spend too much money on things for my device.</a:t>
            </a:r>
          </a:p>
          <a:p>
            <a:r>
              <a:rPr lang="en-US" sz="2800" dirty="0">
                <a:solidFill>
                  <a:srgbClr val="002060"/>
                </a:solidFill>
              </a:rPr>
              <a:t>24. Using my device makes me feel better when I feel bad.</a:t>
            </a:r>
          </a:p>
          <a:p>
            <a:r>
              <a:rPr lang="en-US" sz="2800" dirty="0">
                <a:solidFill>
                  <a:srgbClr val="002060"/>
                </a:solidFill>
              </a:rPr>
              <a:t>25. I continue using my device despite the fact that my grades at school are getting lower and lower.</a:t>
            </a:r>
          </a:p>
          <a:p>
            <a:br>
              <a:rPr lang="en-US" sz="2800" dirty="0">
                <a:solidFill>
                  <a:srgbClr val="002060"/>
                </a:solidFill>
              </a:rPr>
            </a:br>
            <a:endParaRPr lang="en-US" sz="2800" dirty="0">
              <a:solidFill>
                <a:srgbClr val="002060"/>
              </a:solidFill>
            </a:endParaRPr>
          </a:p>
        </p:txBody>
      </p:sp>
      <p:pic>
        <p:nvPicPr>
          <p:cNvPr id="108" name="Google Shape;172;p20"/>
          <p:cNvPicPr/>
          <p:nvPr/>
        </p:nvPicPr>
        <p:blipFill>
          <a:blip r:embed="rId3"/>
          <a:stretch/>
        </p:blipFill>
        <p:spPr>
          <a:xfrm>
            <a:off x="2212920" y="2207160"/>
            <a:ext cx="1054800" cy="1054800"/>
          </a:xfrm>
          <a:prstGeom prst="rect">
            <a:avLst/>
          </a:prstGeom>
          <a:ln w="0">
            <a:noFill/>
          </a:ln>
        </p:spPr>
      </p:pic>
      <p:pic>
        <p:nvPicPr>
          <p:cNvPr id="109" name="Google Shape;173;p20"/>
          <p:cNvPicPr/>
          <p:nvPr/>
        </p:nvPicPr>
        <p:blipFill>
          <a:blip r:embed="rId3"/>
          <a:stretch/>
        </p:blipFill>
        <p:spPr>
          <a:xfrm>
            <a:off x="15018120" y="2207160"/>
            <a:ext cx="1054800" cy="1054800"/>
          </a:xfrm>
          <a:prstGeom prst="rect">
            <a:avLst/>
          </a:prstGeom>
          <a:ln w="0">
            <a:noFill/>
          </a:ln>
        </p:spPr>
      </p:pic>
      <p:sp>
        <p:nvSpPr>
          <p:cNvPr id="110" name="Google Shape;174;p20"/>
          <p:cNvSpPr/>
          <p:nvPr/>
        </p:nvSpPr>
        <p:spPr>
          <a:xfrm>
            <a:off x="3887416" y="2407196"/>
            <a:ext cx="11130704" cy="627095"/>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a:lnSpc>
                <a:spcPct val="115000"/>
              </a:lnSpc>
              <a:spcAft>
                <a:spcPts val="1001"/>
              </a:spcAft>
              <a:tabLst>
                <a:tab pos="0" algn="l"/>
              </a:tabLst>
            </a:pPr>
            <a:r>
              <a:rPr lang="en-GB" sz="2500" b="0" strike="noStrike" spc="-1" dirty="0">
                <a:solidFill>
                  <a:schemeClr val="dk1"/>
                </a:solidFill>
                <a:latin typeface="Roboto"/>
                <a:ea typeface="Roboto"/>
              </a:rPr>
              <a:t>Why might </a:t>
            </a:r>
            <a:r>
              <a:rPr lang="en-GB" sz="2500" b="0" strike="noStrike" spc="-1" dirty="0" err="1">
                <a:solidFill>
                  <a:schemeClr val="dk1"/>
                </a:solidFill>
                <a:latin typeface="Roboto"/>
                <a:ea typeface="Roboto"/>
              </a:rPr>
              <a:t>cyberbullying</a:t>
            </a:r>
            <a:r>
              <a:rPr lang="en-GB" sz="2500" b="0" strike="noStrike" spc="-1" dirty="0">
                <a:solidFill>
                  <a:schemeClr val="dk1"/>
                </a:solidFill>
                <a:latin typeface="Roboto"/>
                <a:ea typeface="Roboto"/>
              </a:rPr>
              <a:t> occur frequently in schools?</a:t>
            </a:r>
            <a:endParaRPr lang="en-GB" sz="2500" b="0" strike="noStrike" spc="-1" dirty="0">
              <a:solidFill>
                <a:srgbClr val="000000"/>
              </a:solidFill>
              <a:latin typeface="Arial"/>
            </a:endParaRPr>
          </a:p>
        </p:txBody>
      </p:sp>
    </p:spTree>
    <p:extLst>
      <p:ext uri="{BB962C8B-B14F-4D97-AF65-F5344CB8AC3E}">
        <p14:creationId xmlns:p14="http://schemas.microsoft.com/office/powerpoint/2010/main" val="368312136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Google Shape;180;p21"/>
          <p:cNvPicPr/>
          <p:nvPr/>
        </p:nvPicPr>
        <p:blipFill>
          <a:blip r:embed="rId2"/>
          <a:stretch/>
        </p:blipFill>
        <p:spPr>
          <a:xfrm>
            <a:off x="13773240" y="8780400"/>
            <a:ext cx="4512600" cy="1474200"/>
          </a:xfrm>
          <a:prstGeom prst="rect">
            <a:avLst/>
          </a:prstGeom>
          <a:ln w="9525">
            <a:solidFill>
              <a:srgbClr val="FFFFFF"/>
            </a:solidFill>
            <a:round/>
          </a:ln>
        </p:spPr>
      </p:pic>
      <p:sp>
        <p:nvSpPr>
          <p:cNvPr id="114" name="Google Shape;182;p21"/>
          <p:cNvSpPr/>
          <p:nvPr/>
        </p:nvSpPr>
        <p:spPr>
          <a:xfrm>
            <a:off x="207000" y="2167560"/>
            <a:ext cx="17871840" cy="5825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r>
              <a:rPr lang="en-GB" sz="2800" b="1" dirty="0">
                <a:solidFill>
                  <a:srgbClr val="FF0000"/>
                </a:solidFill>
              </a:rPr>
              <a:t>Lesson Plan 1: 		"Safe Social Media Use and Digital Citizenship“</a:t>
            </a:r>
          </a:p>
          <a:p>
            <a:endParaRPr lang="en-GB" sz="2800" dirty="0">
              <a:solidFill>
                <a:srgbClr val="FF0000"/>
              </a:solidFill>
            </a:endParaRPr>
          </a:p>
          <a:p>
            <a:r>
              <a:rPr lang="en-GB" sz="2800" b="1" dirty="0">
                <a:solidFill>
                  <a:srgbClr val="FF0000"/>
                </a:solidFill>
              </a:rPr>
              <a:t>Lesson Plan 2: 		"Developing Critical Thinking in Social Media Literacy“</a:t>
            </a:r>
          </a:p>
          <a:p>
            <a:endParaRPr lang="en-GB" sz="2800" dirty="0">
              <a:solidFill>
                <a:srgbClr val="FF0000"/>
              </a:solidFill>
            </a:endParaRPr>
          </a:p>
          <a:p>
            <a:r>
              <a:rPr lang="en-GB" sz="2800" b="1" dirty="0">
                <a:solidFill>
                  <a:srgbClr val="FF0000"/>
                </a:solidFill>
              </a:rPr>
              <a:t>Lesson Plan 3: 		"Empathy or Navigating Empathy in a Digital World“</a:t>
            </a:r>
          </a:p>
          <a:p>
            <a:endParaRPr lang="en-GB" sz="2800" dirty="0">
              <a:solidFill>
                <a:srgbClr val="FF0000"/>
              </a:solidFill>
            </a:endParaRPr>
          </a:p>
          <a:p>
            <a:r>
              <a:rPr lang="en-GB" sz="2800" b="1" dirty="0">
                <a:solidFill>
                  <a:srgbClr val="FF0000"/>
                </a:solidFill>
              </a:rPr>
              <a:t>Lesson Plan 4: 		"Social Media Literacy "</a:t>
            </a:r>
            <a:r>
              <a:rPr lang="en-GB" sz="2800" dirty="0">
                <a:solidFill>
                  <a:srgbClr val="FF0000"/>
                </a:solidFill>
              </a:rPr>
              <a:t> </a:t>
            </a:r>
            <a:endParaRPr lang="en-GB" sz="2500" b="0" strike="noStrike" spc="-1" dirty="0">
              <a:solidFill>
                <a:srgbClr val="FF0000"/>
              </a:solidFill>
              <a:latin typeface="Arial"/>
            </a:endParaRPr>
          </a:p>
        </p:txBody>
      </p:sp>
      <p:pic>
        <p:nvPicPr>
          <p:cNvPr id="115" name="Google Shape;183;p21"/>
          <p:cNvPicPr/>
          <p:nvPr/>
        </p:nvPicPr>
        <p:blipFill>
          <a:blip r:embed="rId3"/>
          <a:stretch/>
        </p:blipFill>
        <p:spPr>
          <a:xfrm>
            <a:off x="14690520" y="4081680"/>
            <a:ext cx="2914200" cy="3006720"/>
          </a:xfrm>
          <a:prstGeom prst="rect">
            <a:avLst/>
          </a:prstGeom>
          <a:ln w="0">
            <a:noFill/>
          </a:ln>
        </p:spPr>
      </p:pic>
      <p:sp>
        <p:nvSpPr>
          <p:cNvPr id="116" name="Google Shape;184;p21"/>
          <p:cNvSpPr/>
          <p:nvPr/>
        </p:nvSpPr>
        <p:spPr>
          <a:xfrm>
            <a:off x="1371600" y="356040"/>
            <a:ext cx="1554264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5400" b="1" dirty="0"/>
              <a:t>Safe Social Media Using Lessons Plans</a:t>
            </a:r>
            <a:endParaRPr lang="en-GB" sz="5000" b="0" strike="noStrike" spc="-1" dirty="0">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Google Shape;261;p28"/>
          <p:cNvPicPr/>
          <p:nvPr/>
        </p:nvPicPr>
        <p:blipFill>
          <a:blip r:embed="rId2"/>
          <a:stretch/>
        </p:blipFill>
        <p:spPr>
          <a:xfrm>
            <a:off x="13773240" y="8780400"/>
            <a:ext cx="4512600" cy="1474200"/>
          </a:xfrm>
          <a:prstGeom prst="rect">
            <a:avLst/>
          </a:prstGeom>
          <a:ln w="9525">
            <a:solidFill>
              <a:srgbClr val="FFFFFF"/>
            </a:solidFill>
            <a:round/>
          </a:ln>
        </p:spPr>
      </p:pic>
      <p:sp>
        <p:nvSpPr>
          <p:cNvPr id="166" name="Google Shape;262;p28"/>
          <p:cNvSpPr/>
          <p:nvPr/>
        </p:nvSpPr>
        <p:spPr>
          <a:xfrm>
            <a:off x="1371600" y="356040"/>
            <a:ext cx="1554264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5000" b="0" strike="noStrike" spc="-1" dirty="0">
                <a:solidFill>
                  <a:srgbClr val="0B5394"/>
                </a:solidFill>
                <a:latin typeface="Roboto"/>
                <a:ea typeface="Roboto"/>
              </a:rPr>
              <a:t>Case Study - Sarah</a:t>
            </a:r>
            <a:endParaRPr lang="en-GB" sz="5000" b="0" strike="noStrike" spc="-1" dirty="0">
              <a:solidFill>
                <a:srgbClr val="000000"/>
              </a:solidFill>
              <a:latin typeface="Arial"/>
            </a:endParaRPr>
          </a:p>
        </p:txBody>
      </p:sp>
      <p:sp>
        <p:nvSpPr>
          <p:cNvPr id="167" name="Google Shape;263;p28"/>
          <p:cNvSpPr/>
          <p:nvPr/>
        </p:nvSpPr>
        <p:spPr>
          <a:xfrm>
            <a:off x="211680" y="1413000"/>
            <a:ext cx="10676520" cy="655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spcAft>
                <a:spcPts val="1001"/>
              </a:spcAft>
              <a:tabLst>
                <a:tab pos="0" algn="l"/>
              </a:tabLst>
            </a:pPr>
            <a:r>
              <a:rPr lang="en-GB" sz="2700" b="1" strike="noStrike" spc="-1">
                <a:solidFill>
                  <a:srgbClr val="0B5394"/>
                </a:solidFill>
                <a:latin typeface="Roboto"/>
                <a:ea typeface="Roboto"/>
              </a:rPr>
              <a:t>Regulating the Conflict</a:t>
            </a:r>
            <a:endParaRPr lang="en-GB" sz="2700" b="0" strike="noStrike" spc="-1">
              <a:solidFill>
                <a:srgbClr val="000000"/>
              </a:solidFill>
              <a:latin typeface="Arial"/>
            </a:endParaRPr>
          </a:p>
        </p:txBody>
      </p:sp>
      <p:sp>
        <p:nvSpPr>
          <p:cNvPr id="168" name="Google Shape;264;p28"/>
          <p:cNvSpPr/>
          <p:nvPr/>
        </p:nvSpPr>
        <p:spPr>
          <a:xfrm>
            <a:off x="211680" y="2135160"/>
            <a:ext cx="17761320" cy="67896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69840">
              <a:lnSpc>
                <a:spcPct val="115000"/>
              </a:lnSpc>
              <a:buClr>
                <a:srgbClr val="000000"/>
              </a:buClr>
            </a:pPr>
            <a:endParaRPr lang="en-US" sz="2500" b="0" strike="noStrike" spc="-1" dirty="0">
              <a:solidFill>
                <a:schemeClr val="dk1"/>
              </a:solidFill>
              <a:latin typeface="Roboto"/>
              <a:ea typeface="Roboto"/>
            </a:endParaRPr>
          </a:p>
          <a:p>
            <a:pPr marL="69840">
              <a:lnSpc>
                <a:spcPct val="115000"/>
              </a:lnSpc>
              <a:buClr>
                <a:srgbClr val="000000"/>
              </a:buClr>
            </a:pPr>
            <a:r>
              <a:rPr lang="en-US" sz="2500" b="1" strike="noStrike" spc="-1" dirty="0">
                <a:solidFill>
                  <a:srgbClr val="FF0000"/>
                </a:solidFill>
                <a:latin typeface="Roboto"/>
                <a:ea typeface="Roboto"/>
              </a:rPr>
              <a:t>Background: </a:t>
            </a:r>
            <a:r>
              <a:rPr lang="en-US" sz="2500" b="0" strike="noStrike" spc="-1" dirty="0">
                <a:solidFill>
                  <a:schemeClr val="dk1"/>
                </a:solidFill>
                <a:latin typeface="Roboto"/>
                <a:ea typeface="Roboto"/>
              </a:rPr>
              <a:t>Sarah, a 14-year-old student, was being </a:t>
            </a:r>
            <a:r>
              <a:rPr lang="en-US" sz="2500" b="0" strike="noStrike" spc="-1" dirty="0" err="1">
                <a:solidFill>
                  <a:schemeClr val="dk1"/>
                </a:solidFill>
                <a:latin typeface="Roboto"/>
                <a:ea typeface="Roboto"/>
              </a:rPr>
              <a:t>cyberbullied</a:t>
            </a:r>
            <a:r>
              <a:rPr lang="en-US" sz="2500" b="0" strike="noStrike" spc="-1" dirty="0">
                <a:solidFill>
                  <a:schemeClr val="dk1"/>
                </a:solidFill>
                <a:latin typeface="Roboto"/>
                <a:ea typeface="Roboto"/>
              </a:rPr>
              <a:t> on a social media platform. Classmates would post hurtful comments about her appearance, causing emotional distress.</a:t>
            </a:r>
          </a:p>
          <a:p>
            <a:pPr marL="69840">
              <a:lnSpc>
                <a:spcPct val="115000"/>
              </a:lnSpc>
              <a:buClr>
                <a:srgbClr val="000000"/>
              </a:buClr>
            </a:pPr>
            <a:endParaRPr lang="en-US" sz="2500" b="0" strike="noStrike" spc="-1" dirty="0">
              <a:solidFill>
                <a:schemeClr val="dk1"/>
              </a:solidFill>
              <a:latin typeface="Roboto"/>
              <a:ea typeface="Roboto"/>
            </a:endParaRPr>
          </a:p>
          <a:p>
            <a:pPr marL="69840">
              <a:lnSpc>
                <a:spcPct val="115000"/>
              </a:lnSpc>
              <a:buClr>
                <a:srgbClr val="000000"/>
              </a:buClr>
            </a:pPr>
            <a:r>
              <a:rPr lang="en-US" sz="2500" b="1" strike="noStrike" spc="-1" dirty="0">
                <a:solidFill>
                  <a:srgbClr val="FF0000"/>
                </a:solidFill>
                <a:latin typeface="Roboto"/>
                <a:ea typeface="Roboto"/>
              </a:rPr>
              <a:t>Discussion questions: </a:t>
            </a:r>
            <a:r>
              <a:rPr lang="en-US" sz="2500" b="0" strike="noStrike" spc="-1" dirty="0">
                <a:solidFill>
                  <a:schemeClr val="dk1"/>
                </a:solidFill>
                <a:latin typeface="Roboto"/>
                <a:ea typeface="Roboto"/>
              </a:rPr>
              <a:t>Ask the class how they would feel in his situation. What should Shanna do next? What potential reasons might the person who wrote this message have for posting it?</a:t>
            </a:r>
          </a:p>
          <a:p>
            <a:pPr marL="69840">
              <a:lnSpc>
                <a:spcPct val="115000"/>
              </a:lnSpc>
              <a:buClr>
                <a:srgbClr val="000000"/>
              </a:buClr>
            </a:pPr>
            <a:endParaRPr lang="en-US" sz="2500" b="0" strike="noStrike" spc="-1" dirty="0">
              <a:solidFill>
                <a:schemeClr val="dk1"/>
              </a:solidFill>
              <a:latin typeface="Roboto"/>
              <a:ea typeface="Roboto"/>
            </a:endParaRPr>
          </a:p>
          <a:p>
            <a:pPr marL="69840">
              <a:lnSpc>
                <a:spcPct val="115000"/>
              </a:lnSpc>
              <a:buClr>
                <a:srgbClr val="000000"/>
              </a:buClr>
            </a:pPr>
            <a:r>
              <a:rPr lang="en-US" sz="2500" b="1" strike="noStrike" spc="-1" dirty="0">
                <a:solidFill>
                  <a:srgbClr val="FF0000"/>
                </a:solidFill>
                <a:latin typeface="Roboto"/>
                <a:ea typeface="Roboto"/>
              </a:rPr>
              <a:t>Intervention: </a:t>
            </a:r>
            <a:r>
              <a:rPr lang="en-US" sz="2500" b="0" strike="noStrike" spc="-1" dirty="0">
                <a:solidFill>
                  <a:schemeClr val="dk1"/>
                </a:solidFill>
                <a:latin typeface="Roboto"/>
                <a:ea typeface="Roboto"/>
              </a:rPr>
              <a:t>Learning about the situation, the teacher started a discussion in the classroom about </a:t>
            </a:r>
            <a:r>
              <a:rPr lang="en-US" sz="2500" b="0" strike="noStrike" spc="-1" dirty="0" err="1">
                <a:solidFill>
                  <a:schemeClr val="dk1"/>
                </a:solidFill>
                <a:latin typeface="Roboto"/>
                <a:ea typeface="Roboto"/>
              </a:rPr>
              <a:t>cyberbullying</a:t>
            </a:r>
            <a:r>
              <a:rPr lang="en-US" sz="2500" b="0" strike="noStrike" spc="-1" dirty="0">
                <a:solidFill>
                  <a:schemeClr val="dk1"/>
                </a:solidFill>
                <a:latin typeface="Roboto"/>
                <a:ea typeface="Roboto"/>
              </a:rPr>
              <a:t>. The teacher educated students on the consequences of their online actions and the importance of empathy. The teacher also reported the incident to the school administration and assigned a counselor to provide support to Sarah.</a:t>
            </a:r>
          </a:p>
          <a:p>
            <a:pPr marL="457200" indent="-387360">
              <a:lnSpc>
                <a:spcPct val="115000"/>
              </a:lnSpc>
              <a:buClr>
                <a:srgbClr val="000000"/>
              </a:buClr>
              <a:buFont typeface="Arial"/>
              <a:buAutoNum type="arabicPeriod"/>
            </a:pPr>
            <a:endParaRPr lang="en-US" sz="2500" b="0" strike="noStrike" spc="-1" dirty="0">
              <a:solidFill>
                <a:schemeClr val="dk1"/>
              </a:solidFill>
              <a:latin typeface="Roboto"/>
              <a:ea typeface="Roboto"/>
            </a:endParaRPr>
          </a:p>
          <a:p>
            <a:pPr marL="69840">
              <a:lnSpc>
                <a:spcPct val="115000"/>
              </a:lnSpc>
              <a:buClr>
                <a:srgbClr val="000000"/>
              </a:buClr>
            </a:pPr>
            <a:r>
              <a:rPr lang="en-US" sz="2500" b="1" strike="noStrike" spc="-1" dirty="0">
                <a:solidFill>
                  <a:srgbClr val="FF0000"/>
                </a:solidFill>
                <a:latin typeface="Roboto"/>
                <a:ea typeface="Roboto"/>
              </a:rPr>
              <a:t>Solution: </a:t>
            </a:r>
            <a:r>
              <a:rPr lang="en-US" sz="2500" b="0" strike="noStrike" spc="-1" dirty="0">
                <a:solidFill>
                  <a:schemeClr val="dk1"/>
                </a:solidFill>
                <a:latin typeface="Roboto"/>
                <a:ea typeface="Roboto"/>
              </a:rPr>
              <a:t>This intervention resulted in increased awareness of </a:t>
            </a:r>
            <a:r>
              <a:rPr lang="en-US" sz="2500" b="0" strike="noStrike" spc="-1" dirty="0" err="1">
                <a:solidFill>
                  <a:schemeClr val="dk1"/>
                </a:solidFill>
                <a:latin typeface="Roboto"/>
                <a:ea typeface="Roboto"/>
              </a:rPr>
              <a:t>cyberbullying</a:t>
            </a:r>
            <a:r>
              <a:rPr lang="en-US" sz="2500" b="0" strike="noStrike" spc="-1" dirty="0">
                <a:solidFill>
                  <a:schemeClr val="dk1"/>
                </a:solidFill>
                <a:latin typeface="Roboto"/>
                <a:ea typeface="Roboto"/>
              </a:rPr>
              <a:t> among students. The class collectively developed a commitment against </a:t>
            </a:r>
            <a:r>
              <a:rPr lang="en-US" sz="2500" b="0" strike="noStrike" spc="-1" dirty="0" err="1">
                <a:solidFill>
                  <a:schemeClr val="dk1"/>
                </a:solidFill>
                <a:latin typeface="Roboto"/>
                <a:ea typeface="Roboto"/>
              </a:rPr>
              <a:t>cyberbullying</a:t>
            </a:r>
            <a:r>
              <a:rPr lang="en-US" sz="2500" b="0" strike="noStrike" spc="-1" dirty="0">
                <a:solidFill>
                  <a:schemeClr val="dk1"/>
                </a:solidFill>
                <a:latin typeface="Roboto"/>
                <a:ea typeface="Roboto"/>
              </a:rPr>
              <a:t>, cultivating a more supportive online environment. Sarah received emotional support and ongoing discussions about digital citizenship and empathy took place at school.</a:t>
            </a:r>
            <a:endParaRPr lang="en-GB" sz="2500" b="0" strike="noStrike" spc="-1" dirty="0">
              <a:solidFill>
                <a:srgbClr val="000000"/>
              </a:solidFill>
              <a:latin typeface="Arial"/>
            </a:endParaRPr>
          </a:p>
        </p:txBody>
      </p:sp>
      <p:sp>
        <p:nvSpPr>
          <p:cNvPr id="2" name="Rechteck 1"/>
          <p:cNvSpPr/>
          <p:nvPr/>
        </p:nvSpPr>
        <p:spPr>
          <a:xfrm>
            <a:off x="5876534" y="1307420"/>
            <a:ext cx="4112408" cy="534762"/>
          </a:xfrm>
          <a:prstGeom prst="rect">
            <a:avLst/>
          </a:prstGeom>
        </p:spPr>
        <p:txBody>
          <a:bodyPr wrap="none">
            <a:spAutoFit/>
          </a:bodyPr>
          <a:lstStyle/>
          <a:p>
            <a:pPr marL="457200" lvl="0" indent="-387360">
              <a:lnSpc>
                <a:spcPct val="115000"/>
              </a:lnSpc>
              <a:buClr>
                <a:srgbClr val="000000"/>
              </a:buClr>
              <a:buFont typeface="Arial"/>
              <a:buAutoNum type="arabicPeriod"/>
            </a:pPr>
            <a:r>
              <a:rPr lang="en-US" sz="2500" spc="-1" dirty="0" err="1">
                <a:solidFill>
                  <a:srgbClr val="000000"/>
                </a:solidFill>
                <a:latin typeface="Roboto"/>
                <a:ea typeface="Roboto"/>
              </a:rPr>
              <a:t>Cyberbullying</a:t>
            </a:r>
            <a:r>
              <a:rPr lang="en-US" sz="2500" spc="-1" dirty="0">
                <a:solidFill>
                  <a:srgbClr val="000000"/>
                </a:solidFill>
                <a:latin typeface="Roboto"/>
                <a:ea typeface="Roboto"/>
              </a:rPr>
              <a:t> Response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Google Shape;261;p28"/>
          <p:cNvPicPr/>
          <p:nvPr/>
        </p:nvPicPr>
        <p:blipFill>
          <a:blip r:embed="rId2"/>
          <a:stretch/>
        </p:blipFill>
        <p:spPr>
          <a:xfrm>
            <a:off x="13773240" y="8780400"/>
            <a:ext cx="4512600" cy="1474200"/>
          </a:xfrm>
          <a:prstGeom prst="rect">
            <a:avLst/>
          </a:prstGeom>
          <a:ln w="9525">
            <a:solidFill>
              <a:srgbClr val="FFFFFF"/>
            </a:solidFill>
            <a:round/>
          </a:ln>
        </p:spPr>
      </p:pic>
      <p:sp>
        <p:nvSpPr>
          <p:cNvPr id="166" name="Google Shape;262;p28"/>
          <p:cNvSpPr/>
          <p:nvPr/>
        </p:nvSpPr>
        <p:spPr>
          <a:xfrm>
            <a:off x="1371600" y="356040"/>
            <a:ext cx="1554264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5000" b="0" strike="noStrike" spc="-1" dirty="0">
                <a:solidFill>
                  <a:srgbClr val="0B5394"/>
                </a:solidFill>
                <a:latin typeface="Roboto"/>
                <a:ea typeface="Roboto"/>
              </a:rPr>
              <a:t>Case Study - Sarah</a:t>
            </a:r>
            <a:endParaRPr lang="en-GB" sz="5000" b="0" strike="noStrike" spc="-1" dirty="0">
              <a:solidFill>
                <a:srgbClr val="000000"/>
              </a:solidFill>
              <a:latin typeface="Arial"/>
            </a:endParaRPr>
          </a:p>
        </p:txBody>
      </p:sp>
      <p:sp>
        <p:nvSpPr>
          <p:cNvPr id="167" name="Google Shape;263;p28"/>
          <p:cNvSpPr/>
          <p:nvPr/>
        </p:nvSpPr>
        <p:spPr>
          <a:xfrm>
            <a:off x="211680" y="1413000"/>
            <a:ext cx="10676520" cy="6380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spcAft>
                <a:spcPts val="1001"/>
              </a:spcAft>
              <a:tabLst>
                <a:tab pos="0" algn="l"/>
              </a:tabLst>
            </a:pPr>
            <a:r>
              <a:rPr lang="en-US" sz="2800" b="1" spc="-1" dirty="0">
                <a:solidFill>
                  <a:srgbClr val="002060"/>
                </a:solidFill>
              </a:rPr>
              <a:t>Digital Footprint Awareness </a:t>
            </a:r>
            <a:endParaRPr lang="en-GB" sz="2700" b="1" strike="noStrike" spc="-1" dirty="0">
              <a:solidFill>
                <a:srgbClr val="002060"/>
              </a:solidFill>
              <a:latin typeface="Arial"/>
            </a:endParaRPr>
          </a:p>
        </p:txBody>
      </p:sp>
      <p:sp>
        <p:nvSpPr>
          <p:cNvPr id="168" name="Google Shape;264;p28"/>
          <p:cNvSpPr/>
          <p:nvPr/>
        </p:nvSpPr>
        <p:spPr>
          <a:xfrm>
            <a:off x="211680" y="2135160"/>
            <a:ext cx="17761320" cy="67896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69840">
              <a:lnSpc>
                <a:spcPct val="115000"/>
              </a:lnSpc>
              <a:buClr>
                <a:srgbClr val="000000"/>
              </a:buClr>
            </a:pPr>
            <a:r>
              <a:rPr lang="en-US" sz="2500" b="1" strike="noStrike" spc="-1" dirty="0">
                <a:solidFill>
                  <a:srgbClr val="FF0000"/>
                </a:solidFill>
                <a:latin typeface="Roboto"/>
                <a:ea typeface="Roboto"/>
              </a:rPr>
              <a:t>Background: </a:t>
            </a:r>
            <a:r>
              <a:rPr lang="en-US" sz="2500" spc="-1" dirty="0">
                <a:solidFill>
                  <a:srgbClr val="000000"/>
                </a:solidFill>
              </a:rPr>
              <a:t>16-year-old Alex was unaware of the permanence of digital footprints. Alex posted inappropriate content online and did not realize the potential impact this could have on college admissions and future opportunities.</a:t>
            </a:r>
          </a:p>
          <a:p>
            <a:pPr marL="69840">
              <a:lnSpc>
                <a:spcPct val="115000"/>
              </a:lnSpc>
              <a:buClr>
                <a:srgbClr val="000000"/>
              </a:buClr>
            </a:pPr>
            <a:r>
              <a:rPr lang="en-US" sz="2500" b="1" strike="noStrike" spc="-1" dirty="0">
                <a:solidFill>
                  <a:srgbClr val="FF0000"/>
                </a:solidFill>
                <a:latin typeface="Roboto"/>
                <a:ea typeface="Roboto"/>
              </a:rPr>
              <a:t>Discussion questions: </a:t>
            </a:r>
            <a:r>
              <a:rPr lang="en-US" sz="2500" spc="-1" dirty="0">
                <a:solidFill>
                  <a:srgbClr val="000000"/>
                </a:solidFill>
              </a:rPr>
              <a:t>Ask the class if they have posted potentially dangerous content for future opportunities. What actions can Alex take to reduce the effects of his digital footprint? Are your students aware of their digital footprint? Is there a footprint that they are not aware of? Encourage constructive discussions among students and motivate them to question pre-existing beliefs to maximize the success of the course.</a:t>
            </a:r>
          </a:p>
          <a:p>
            <a:pPr marL="69840">
              <a:lnSpc>
                <a:spcPct val="115000"/>
              </a:lnSpc>
              <a:buClr>
                <a:srgbClr val="000000"/>
              </a:buClr>
            </a:pPr>
            <a:r>
              <a:rPr lang="en-US" sz="2500" b="1" strike="noStrike" spc="-1" dirty="0">
                <a:solidFill>
                  <a:srgbClr val="FF0000"/>
                </a:solidFill>
                <a:latin typeface="Roboto"/>
                <a:ea typeface="Roboto"/>
              </a:rPr>
              <a:t>Intervention: </a:t>
            </a:r>
            <a:r>
              <a:rPr lang="en-US" sz="2500" spc="-1" dirty="0">
                <a:solidFill>
                  <a:srgbClr val="000000"/>
                </a:solidFill>
              </a:rPr>
              <a:t>The teacher taught a lesson on digital footprints, highlighting the long-term consequences of online behavior. Real-life examples were discussed in class, and students participated in activities to evaluate and organize their digital footprint. The teacher also contacted Alex privately to offer guidance on responsible online behavior.</a:t>
            </a:r>
          </a:p>
          <a:p>
            <a:pPr marL="69840">
              <a:lnSpc>
                <a:spcPct val="115000"/>
              </a:lnSpc>
              <a:buClr>
                <a:srgbClr val="000000"/>
              </a:buClr>
            </a:pPr>
            <a:r>
              <a:rPr lang="en-US" sz="2500" b="1" strike="noStrike" spc="-1" dirty="0">
                <a:solidFill>
                  <a:srgbClr val="FF0000"/>
                </a:solidFill>
                <a:latin typeface="Roboto"/>
                <a:ea typeface="Roboto"/>
              </a:rPr>
              <a:t>Solution: </a:t>
            </a:r>
            <a:r>
              <a:rPr lang="en-US" sz="2500" spc="-1" dirty="0">
                <a:solidFill>
                  <a:srgbClr val="000000"/>
                </a:solidFill>
              </a:rPr>
              <a:t>Alex became more aware of the content shared online and actively worked to improve digital literacy. The school has implemented a digital citizenship curriculum that educates students on the importance of maintaining a positive digital presence.</a:t>
            </a:r>
          </a:p>
        </p:txBody>
      </p:sp>
    </p:spTree>
    <p:extLst>
      <p:ext uri="{BB962C8B-B14F-4D97-AF65-F5344CB8AC3E}">
        <p14:creationId xmlns:p14="http://schemas.microsoft.com/office/powerpoint/2010/main" val="397728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280;p30"/>
          <p:cNvSpPr/>
          <p:nvPr/>
        </p:nvSpPr>
        <p:spPr>
          <a:xfrm>
            <a:off x="1221840" y="2685240"/>
            <a:ext cx="15542640" cy="262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8000" b="0" strike="noStrike" spc="-1">
                <a:solidFill>
                  <a:srgbClr val="0B5394"/>
                </a:solidFill>
                <a:latin typeface="Roboto"/>
                <a:ea typeface="Roboto"/>
              </a:rPr>
              <a:t>THANK YOU FOR YOUR ATTENTION!</a:t>
            </a:r>
            <a:endParaRPr lang="en-GB" sz="8000" b="0" strike="noStrike" spc="-1">
              <a:solidFill>
                <a:srgbClr val="000000"/>
              </a:solidFill>
              <a:latin typeface="Arial"/>
            </a:endParaRPr>
          </a:p>
        </p:txBody>
      </p:sp>
      <p:pic>
        <p:nvPicPr>
          <p:cNvPr id="193" name="Google Shape;92;p 1"/>
          <p:cNvPicPr/>
          <p:nvPr/>
        </p:nvPicPr>
        <p:blipFill>
          <a:blip r:embed="rId3"/>
          <a:stretch/>
        </p:blipFill>
        <p:spPr>
          <a:xfrm>
            <a:off x="13506480" y="8640360"/>
            <a:ext cx="4312080" cy="1408680"/>
          </a:xfrm>
          <a:prstGeom prst="rect">
            <a:avLst/>
          </a:prstGeom>
          <a:ln w="0">
            <a:noFill/>
          </a:ln>
        </p:spPr>
      </p:pic>
      <p:pic>
        <p:nvPicPr>
          <p:cNvPr id="194" name="Google Shape;93;p 1"/>
          <p:cNvPicPr/>
          <p:nvPr/>
        </p:nvPicPr>
        <p:blipFill>
          <a:blip r:embed="rId4"/>
          <a:stretch/>
        </p:blipFill>
        <p:spPr>
          <a:xfrm>
            <a:off x="15338160" y="218160"/>
            <a:ext cx="2480400" cy="24804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89;p 1"/>
          <p:cNvSpPr/>
          <p:nvPr/>
        </p:nvSpPr>
        <p:spPr>
          <a:xfrm>
            <a:off x="0" y="0"/>
            <a:ext cx="14729400" cy="471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GB" sz="1900" b="1" strike="noStrike" spc="-1">
                <a:solidFill>
                  <a:srgbClr val="000000"/>
                </a:solidFill>
                <a:latin typeface="Arial"/>
                <a:ea typeface="Arial"/>
              </a:rPr>
              <a:t>Project name:</a:t>
            </a:r>
            <a:r>
              <a:rPr lang="en-GB" sz="1900" b="0" strike="noStrike" spc="-1">
                <a:solidFill>
                  <a:srgbClr val="000000"/>
                </a:solidFill>
                <a:latin typeface="Arial"/>
                <a:ea typeface="Arial"/>
              </a:rPr>
              <a:t> Log in Back the Real Life</a:t>
            </a:r>
            <a:endParaRPr lang="en-GB" sz="1900" b="0" strike="noStrike" spc="-1">
              <a:solidFill>
                <a:srgbClr val="000000"/>
              </a:solidFill>
              <a:latin typeface="Arial"/>
            </a:endParaRPr>
          </a:p>
        </p:txBody>
      </p:sp>
      <p:sp>
        <p:nvSpPr>
          <p:cNvPr id="54" name="Google Shape;91;p 2"/>
          <p:cNvSpPr/>
          <p:nvPr/>
        </p:nvSpPr>
        <p:spPr>
          <a:xfrm>
            <a:off x="1184400" y="4277880"/>
            <a:ext cx="16168512" cy="262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r>
              <a:rPr lang="en-GB" sz="8000" b="1" dirty="0">
                <a:solidFill>
                  <a:srgbClr val="002060"/>
                </a:solidFill>
              </a:rPr>
              <a:t>SOCIAL MEDIA LITERACY AND ITS APPLICATIONS IN EDUCATION</a:t>
            </a:r>
          </a:p>
          <a:p>
            <a:br>
              <a:rPr lang="en-GB" sz="8000" dirty="0"/>
            </a:br>
            <a:endParaRPr lang="en-GB" sz="8000" dirty="0"/>
          </a:p>
          <a:p>
            <a:pPr algn="ctr">
              <a:lnSpc>
                <a:spcPct val="100000"/>
              </a:lnSpc>
              <a:tabLst>
                <a:tab pos="0" algn="l"/>
              </a:tabLst>
            </a:pPr>
            <a:endParaRPr lang="en-GB" sz="8000" b="0" strike="noStrike" spc="-1" dirty="0">
              <a:solidFill>
                <a:srgbClr val="000000"/>
              </a:solidFill>
              <a:latin typeface="Arial"/>
            </a:endParaRPr>
          </a:p>
        </p:txBody>
      </p:sp>
      <p:pic>
        <p:nvPicPr>
          <p:cNvPr id="55" name="Google Shape;92;p 2"/>
          <p:cNvPicPr/>
          <p:nvPr/>
        </p:nvPicPr>
        <p:blipFill>
          <a:blip r:embed="rId3"/>
          <a:stretch/>
        </p:blipFill>
        <p:spPr>
          <a:xfrm>
            <a:off x="13181760" y="7969350"/>
            <a:ext cx="4312080" cy="1408680"/>
          </a:xfrm>
          <a:prstGeom prst="rect">
            <a:avLst/>
          </a:prstGeom>
          <a:ln w="0">
            <a:noFill/>
          </a:ln>
        </p:spPr>
      </p:pic>
      <p:pic>
        <p:nvPicPr>
          <p:cNvPr id="56" name="Google Shape;93;p 2"/>
          <p:cNvPicPr/>
          <p:nvPr/>
        </p:nvPicPr>
        <p:blipFill>
          <a:blip r:embed="rId4"/>
          <a:stretch/>
        </p:blipFill>
        <p:spPr>
          <a:xfrm>
            <a:off x="15337800" y="217800"/>
            <a:ext cx="2480400" cy="2480400"/>
          </a:xfrm>
          <a:prstGeom prst="rect">
            <a:avLst/>
          </a:prstGeom>
          <a:ln w="0">
            <a:noFill/>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4557" y="109606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032" y="475236"/>
            <a:ext cx="2555780" cy="276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148" y="1096065"/>
            <a:ext cx="2876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0241" y="7807796"/>
            <a:ext cx="4679504" cy="144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8" descr="Let's talk about Social Media Literacy!🗣 With a click of 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10" descr="Let's talk about Social Media Literacy!🗣 With a click of a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5848" y="945216"/>
            <a:ext cx="3594398"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2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oogle Shape;99;p14"/>
          <p:cNvSpPr/>
          <p:nvPr/>
        </p:nvSpPr>
        <p:spPr>
          <a:xfrm>
            <a:off x="286560" y="2312280"/>
            <a:ext cx="15419160" cy="44388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457200" indent="-387360">
              <a:lnSpc>
                <a:spcPct val="150000"/>
              </a:lnSpc>
              <a:buClr>
                <a:srgbClr val="000000"/>
              </a:buClr>
              <a:buFont typeface="Roboto"/>
              <a:buAutoNum type="arabicPeriod"/>
            </a:pPr>
            <a:r>
              <a:rPr lang="en-US" sz="2500" spc="-1" dirty="0">
                <a:solidFill>
                  <a:srgbClr val="000000"/>
                </a:solidFill>
                <a:latin typeface="Roboto"/>
                <a:ea typeface="Roboto"/>
              </a:rPr>
              <a:t>General information about social media literature</a:t>
            </a:r>
          </a:p>
          <a:p>
            <a:pPr marL="457200" indent="-387360">
              <a:lnSpc>
                <a:spcPct val="150000"/>
              </a:lnSpc>
              <a:buClr>
                <a:srgbClr val="000000"/>
              </a:buClr>
              <a:buFont typeface="Roboto"/>
              <a:buAutoNum type="arabicPeriod"/>
            </a:pPr>
            <a:r>
              <a:rPr lang="en-US" sz="2500" spc="-1" dirty="0">
                <a:solidFill>
                  <a:srgbClr val="000000"/>
                </a:solidFill>
                <a:latin typeface="Roboto"/>
                <a:ea typeface="Roboto"/>
              </a:rPr>
              <a:t>Why do we need to learn social media literature?</a:t>
            </a:r>
          </a:p>
          <a:p>
            <a:pPr marL="457200" indent="-387360">
              <a:lnSpc>
                <a:spcPct val="150000"/>
              </a:lnSpc>
              <a:buClr>
                <a:srgbClr val="000000"/>
              </a:buClr>
              <a:buFont typeface="Roboto"/>
              <a:buAutoNum type="arabicPeriod"/>
            </a:pPr>
            <a:r>
              <a:rPr lang="en-US" sz="2500" spc="-1" dirty="0">
                <a:solidFill>
                  <a:srgbClr val="000000"/>
                </a:solidFill>
                <a:latin typeface="Roboto"/>
                <a:ea typeface="Roboto"/>
              </a:rPr>
              <a:t>How can we apply social media literature to education?</a:t>
            </a:r>
          </a:p>
          <a:p>
            <a:pPr marL="457200" indent="-387360">
              <a:lnSpc>
                <a:spcPct val="150000"/>
              </a:lnSpc>
              <a:buClr>
                <a:srgbClr val="000000"/>
              </a:buClr>
              <a:buFont typeface="Roboto"/>
              <a:buAutoNum type="arabicPeriod"/>
            </a:pPr>
            <a:r>
              <a:rPr lang="en-US" sz="2500" spc="-1" dirty="0">
                <a:solidFill>
                  <a:srgbClr val="000000"/>
                </a:solidFill>
                <a:latin typeface="Roboto"/>
                <a:ea typeface="Roboto"/>
              </a:rPr>
              <a:t>Case study</a:t>
            </a:r>
            <a:endParaRPr lang="en-GB" sz="2500" b="0" strike="noStrike" spc="-1" dirty="0">
              <a:solidFill>
                <a:srgbClr val="000000"/>
              </a:solidFill>
              <a:latin typeface="Arial"/>
            </a:endParaRPr>
          </a:p>
        </p:txBody>
      </p:sp>
      <p:pic>
        <p:nvPicPr>
          <p:cNvPr id="60" name="Google Shape;101;p14"/>
          <p:cNvPicPr/>
          <p:nvPr/>
        </p:nvPicPr>
        <p:blipFill>
          <a:blip r:embed="rId2"/>
          <a:stretch/>
        </p:blipFill>
        <p:spPr>
          <a:xfrm>
            <a:off x="13773240" y="8780400"/>
            <a:ext cx="4512600" cy="1474200"/>
          </a:xfrm>
          <a:prstGeom prst="rect">
            <a:avLst/>
          </a:prstGeom>
          <a:ln w="9525">
            <a:solidFill>
              <a:srgbClr val="FFFFFF"/>
            </a:solidFill>
            <a:round/>
          </a:ln>
        </p:spPr>
      </p:pic>
      <p:sp>
        <p:nvSpPr>
          <p:cNvPr id="61" name="Google Shape;102;p14"/>
          <p:cNvSpPr/>
          <p:nvPr/>
        </p:nvSpPr>
        <p:spPr>
          <a:xfrm>
            <a:off x="1371600" y="356040"/>
            <a:ext cx="1554264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GB" sz="5000" b="0" strike="noStrike" spc="-1">
                <a:solidFill>
                  <a:srgbClr val="0B5394"/>
                </a:solidFill>
                <a:latin typeface="Roboto"/>
                <a:ea typeface="Roboto"/>
              </a:rPr>
              <a:t>Table of Contents</a:t>
            </a:r>
            <a:endParaRPr lang="en-GB" sz="5000" b="0" strike="noStrike" spc="-1">
              <a:solidFill>
                <a:srgbClr val="000000"/>
              </a:solidFill>
              <a:latin typeface="Arial"/>
            </a:endParaRPr>
          </a:p>
        </p:txBody>
      </p:sp>
      <p:sp>
        <p:nvSpPr>
          <p:cNvPr id="2" name="AutoShape 2" descr="Media Literacy Images - Free Download o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6676" y="2510272"/>
            <a:ext cx="4285630" cy="400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18;p16"/>
          <p:cNvSpPr/>
          <p:nvPr/>
        </p:nvSpPr>
        <p:spPr>
          <a:xfrm>
            <a:off x="423000" y="2841840"/>
            <a:ext cx="7467120" cy="1338828"/>
          </a:xfrm>
          <a:prstGeom prst="rect">
            <a:avLst/>
          </a:prstGeom>
          <a:noFill/>
          <a:ln w="9525">
            <a:solidFill>
              <a:srgbClr val="F6B26B"/>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GB" sz="2500" b="0" strike="noStrike" spc="-1" dirty="0">
                <a:solidFill>
                  <a:schemeClr val="dk1"/>
                </a:solidFill>
                <a:highlight>
                  <a:srgbClr val="F9CB9C"/>
                </a:highlight>
                <a:latin typeface="Roboto"/>
                <a:ea typeface="Roboto"/>
              </a:rPr>
              <a:t>Digital world:</a:t>
            </a:r>
            <a:endParaRPr lang="en-GB" sz="2500" b="0" strike="noStrike" spc="-1" dirty="0">
              <a:solidFill>
                <a:srgbClr val="000000"/>
              </a:solidFill>
              <a:latin typeface="Arial"/>
            </a:endParaRPr>
          </a:p>
          <a:p>
            <a:pPr>
              <a:lnSpc>
                <a:spcPct val="100000"/>
              </a:lnSpc>
              <a:tabLst>
                <a:tab pos="0" algn="l"/>
              </a:tabLst>
            </a:pPr>
            <a:r>
              <a:rPr lang="en-US" sz="2500" b="0" strike="noStrike" spc="-1" dirty="0">
                <a:solidFill>
                  <a:schemeClr val="dk1"/>
                </a:solidFill>
                <a:latin typeface="Roboto"/>
                <a:ea typeface="Roboto"/>
              </a:rPr>
              <a:t>We are in the twenty-first century. Our world is constantly changing</a:t>
            </a:r>
            <a:endParaRPr lang="en-GB" sz="2500" b="0" strike="noStrike" spc="-1" dirty="0">
              <a:solidFill>
                <a:srgbClr val="000000"/>
              </a:solidFill>
              <a:latin typeface="Arial"/>
            </a:endParaRPr>
          </a:p>
        </p:txBody>
      </p:sp>
      <p:sp>
        <p:nvSpPr>
          <p:cNvPr id="71" name="Google Shape;119;p16"/>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000" b="0" strike="noStrike" spc="-1" dirty="0">
                <a:solidFill>
                  <a:srgbClr val="0B5394"/>
                </a:solidFill>
                <a:latin typeface="Roboto"/>
                <a:ea typeface="Roboto"/>
              </a:rPr>
              <a:t>General Information on Social Media Literature</a:t>
            </a:r>
            <a:endParaRPr lang="en-GB" sz="5000" b="0" strike="noStrike" spc="-1" dirty="0">
              <a:solidFill>
                <a:srgbClr val="000000"/>
              </a:solidFill>
              <a:latin typeface="Arial"/>
            </a:endParaRPr>
          </a:p>
        </p:txBody>
      </p:sp>
      <p:pic>
        <p:nvPicPr>
          <p:cNvPr id="73" name="Google Shape;121;p16"/>
          <p:cNvPicPr/>
          <p:nvPr/>
        </p:nvPicPr>
        <p:blipFill>
          <a:blip r:embed="rId2"/>
          <a:stretch/>
        </p:blipFill>
        <p:spPr>
          <a:xfrm>
            <a:off x="13773240" y="8780400"/>
            <a:ext cx="4512600" cy="1474200"/>
          </a:xfrm>
          <a:prstGeom prst="rect">
            <a:avLst/>
          </a:prstGeom>
          <a:ln w="9525">
            <a:solidFill>
              <a:srgbClr val="FFFFFF"/>
            </a:solidFill>
            <a:round/>
          </a:ln>
        </p:spPr>
      </p:pic>
      <p:sp>
        <p:nvSpPr>
          <p:cNvPr id="74" name="Google Shape;122;p16"/>
          <p:cNvSpPr/>
          <p:nvPr/>
        </p:nvSpPr>
        <p:spPr>
          <a:xfrm>
            <a:off x="7472880" y="1412640"/>
            <a:ext cx="4911480" cy="598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50000"/>
              </a:lnSpc>
              <a:tabLst>
                <a:tab pos="0" algn="l"/>
              </a:tabLst>
            </a:pPr>
            <a:r>
              <a:rPr lang="en-GB" sz="2800" b="0" strike="noStrike" spc="-1" dirty="0">
                <a:solidFill>
                  <a:srgbClr val="000000"/>
                </a:solidFill>
                <a:highlight>
                  <a:srgbClr val="F9CB9C"/>
                </a:highlight>
                <a:latin typeface="Roboto"/>
                <a:ea typeface="Roboto Light"/>
              </a:rPr>
              <a:t>Social media literature</a:t>
            </a:r>
            <a:endParaRPr lang="en-GB" sz="2800" b="0" strike="noStrike" spc="-1" dirty="0">
              <a:solidFill>
                <a:srgbClr val="000000"/>
              </a:solidFill>
              <a:latin typeface="Arial"/>
            </a:endParaRPr>
          </a:p>
        </p:txBody>
      </p:sp>
      <p:sp>
        <p:nvSpPr>
          <p:cNvPr id="75" name="Google Shape;123;p16"/>
          <p:cNvSpPr/>
          <p:nvPr/>
        </p:nvSpPr>
        <p:spPr>
          <a:xfrm>
            <a:off x="8393425" y="2669471"/>
            <a:ext cx="9479520" cy="6848029"/>
          </a:xfrm>
          <a:prstGeom prst="rect">
            <a:avLst/>
          </a:prstGeom>
          <a:noFill/>
          <a:ln w="9525">
            <a:solidFill>
              <a:srgbClr val="C27BA0"/>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GB" sz="2500" b="1" strike="noStrike" spc="-1" dirty="0">
                <a:solidFill>
                  <a:schemeClr val="dk1"/>
                </a:solidFill>
                <a:highlight>
                  <a:srgbClr val="D5A6BD"/>
                </a:highlight>
                <a:latin typeface="Roboto"/>
                <a:ea typeface="Roboto"/>
              </a:rPr>
              <a:t>Social media: </a:t>
            </a:r>
            <a:r>
              <a:rPr lang="en-US" sz="2500" b="0" strike="noStrike" spc="-1" dirty="0">
                <a:solidFill>
                  <a:schemeClr val="dk1"/>
                </a:solidFill>
                <a:highlight>
                  <a:srgbClr val="D5A6BD"/>
                </a:highlight>
                <a:latin typeface="Roboto"/>
                <a:ea typeface="Roboto"/>
              </a:rPr>
              <a:t>It includes all </a:t>
            </a:r>
            <a:r>
              <a:rPr lang="en-US" sz="2500" b="0" strike="noStrike" spc="-1" dirty="0">
                <a:solidFill>
                  <a:srgbClr val="002060"/>
                </a:solidFill>
                <a:highlight>
                  <a:srgbClr val="D5A6BD"/>
                </a:highlight>
                <a:latin typeface="Roboto"/>
                <a:ea typeface="Roboto"/>
              </a:rPr>
              <a:t>digital </a:t>
            </a:r>
            <a:r>
              <a:rPr lang="en-US" sz="2500" b="0" strike="noStrike" spc="-1" dirty="0">
                <a:solidFill>
                  <a:schemeClr val="dk1"/>
                </a:solidFill>
                <a:highlight>
                  <a:srgbClr val="D5A6BD"/>
                </a:highlight>
                <a:latin typeface="Roboto"/>
                <a:ea typeface="Roboto"/>
              </a:rPr>
              <a:t>and </a:t>
            </a:r>
            <a:r>
              <a:rPr lang="en-US" sz="2500" b="0" strike="noStrike" spc="-1" dirty="0">
                <a:solidFill>
                  <a:srgbClr val="002060"/>
                </a:solidFill>
                <a:highlight>
                  <a:srgbClr val="D5A6BD"/>
                </a:highlight>
                <a:latin typeface="Roboto"/>
                <a:ea typeface="Roboto"/>
              </a:rPr>
              <a:t>online</a:t>
            </a:r>
            <a:r>
              <a:rPr lang="en-US" sz="2500" b="0" strike="noStrike" spc="-1" dirty="0">
                <a:solidFill>
                  <a:schemeClr val="dk1"/>
                </a:solidFill>
                <a:highlight>
                  <a:srgbClr val="D5A6BD"/>
                </a:highlight>
                <a:latin typeface="Roboto"/>
                <a:ea typeface="Roboto"/>
              </a:rPr>
              <a:t> platforms, </a:t>
            </a:r>
            <a:r>
              <a:rPr lang="en-US" sz="2500" b="0" strike="noStrike" spc="-1" dirty="0">
                <a:solidFill>
                  <a:srgbClr val="002060"/>
                </a:solidFill>
                <a:highlight>
                  <a:srgbClr val="D5A6BD"/>
                </a:highlight>
                <a:latin typeface="Roboto"/>
                <a:ea typeface="Roboto"/>
              </a:rPr>
              <a:t>websites</a:t>
            </a:r>
            <a:r>
              <a:rPr lang="en-US" sz="2500" b="0" strike="noStrike" spc="-1" dirty="0">
                <a:solidFill>
                  <a:schemeClr val="dk1"/>
                </a:solidFill>
                <a:highlight>
                  <a:srgbClr val="D5A6BD"/>
                </a:highlight>
                <a:latin typeface="Roboto"/>
                <a:ea typeface="Roboto"/>
              </a:rPr>
              <a:t> and </a:t>
            </a:r>
            <a:r>
              <a:rPr lang="en-US" sz="2500" b="0" strike="noStrike" spc="-1" dirty="0">
                <a:solidFill>
                  <a:srgbClr val="002060"/>
                </a:solidFill>
                <a:highlight>
                  <a:srgbClr val="D5A6BD"/>
                </a:highlight>
                <a:latin typeface="Roboto"/>
                <a:ea typeface="Roboto"/>
              </a:rPr>
              <a:t>applications </a:t>
            </a:r>
            <a:r>
              <a:rPr lang="en-US" sz="2500" b="0" strike="noStrike" spc="-1" dirty="0">
                <a:solidFill>
                  <a:schemeClr val="dk1"/>
                </a:solidFill>
                <a:highlight>
                  <a:srgbClr val="D5A6BD"/>
                </a:highlight>
                <a:latin typeface="Roboto"/>
                <a:ea typeface="Roboto"/>
              </a:rPr>
              <a:t>that allow people to </a:t>
            </a:r>
            <a:r>
              <a:rPr lang="en-US" sz="2500" b="0" u="sng" strike="noStrike" spc="-1" dirty="0">
                <a:solidFill>
                  <a:schemeClr val="dk1"/>
                </a:solidFill>
                <a:highlight>
                  <a:srgbClr val="D5A6BD"/>
                </a:highlight>
                <a:latin typeface="Roboto"/>
                <a:ea typeface="Roboto"/>
              </a:rPr>
              <a:t>create</a:t>
            </a:r>
            <a:r>
              <a:rPr lang="en-US" sz="2500" b="0" strike="noStrike" spc="-1" dirty="0">
                <a:solidFill>
                  <a:schemeClr val="dk1"/>
                </a:solidFill>
                <a:highlight>
                  <a:srgbClr val="D5A6BD"/>
                </a:highlight>
                <a:latin typeface="Roboto"/>
                <a:ea typeface="Roboto"/>
              </a:rPr>
              <a:t>, </a:t>
            </a:r>
            <a:r>
              <a:rPr lang="en-US" sz="2500" b="0" u="sng" strike="noStrike" spc="-1" dirty="0">
                <a:solidFill>
                  <a:schemeClr val="dk1"/>
                </a:solidFill>
                <a:highlight>
                  <a:srgbClr val="D5A6BD"/>
                </a:highlight>
                <a:latin typeface="Roboto"/>
                <a:ea typeface="Roboto"/>
              </a:rPr>
              <a:t>share</a:t>
            </a:r>
            <a:r>
              <a:rPr lang="en-US" sz="2500" b="0" strike="noStrike" spc="-1" dirty="0">
                <a:solidFill>
                  <a:schemeClr val="dk1"/>
                </a:solidFill>
                <a:highlight>
                  <a:srgbClr val="D5A6BD"/>
                </a:highlight>
                <a:latin typeface="Roboto"/>
                <a:ea typeface="Roboto"/>
              </a:rPr>
              <a:t> and </a:t>
            </a:r>
            <a:r>
              <a:rPr lang="en-US" sz="2500" b="0" u="sng" strike="noStrike" spc="-1" dirty="0">
                <a:solidFill>
                  <a:schemeClr val="dk1"/>
                </a:solidFill>
                <a:highlight>
                  <a:srgbClr val="D5A6BD"/>
                </a:highlight>
                <a:latin typeface="Roboto"/>
                <a:ea typeface="Roboto"/>
              </a:rPr>
              <a:t>access</a:t>
            </a:r>
            <a:r>
              <a:rPr lang="en-US" sz="2500" b="0" strike="noStrike" spc="-1" dirty="0">
                <a:solidFill>
                  <a:schemeClr val="dk1"/>
                </a:solidFill>
                <a:highlight>
                  <a:srgbClr val="D5A6BD"/>
                </a:highlight>
                <a:latin typeface="Roboto"/>
                <a:ea typeface="Roboto"/>
              </a:rPr>
              <a:t> </a:t>
            </a:r>
            <a:r>
              <a:rPr lang="en-US" sz="2500" b="0" u="sng" strike="noStrike" spc="-1" dirty="0">
                <a:solidFill>
                  <a:schemeClr val="dk1"/>
                </a:solidFill>
                <a:highlight>
                  <a:srgbClr val="D5A6BD"/>
                </a:highlight>
                <a:latin typeface="Roboto"/>
                <a:ea typeface="Roboto"/>
              </a:rPr>
              <a:t>content </a:t>
            </a:r>
            <a:r>
              <a:rPr lang="en-US" sz="2500" b="0" strike="noStrike" spc="-1" dirty="0">
                <a:solidFill>
                  <a:schemeClr val="dk1"/>
                </a:solidFill>
                <a:highlight>
                  <a:srgbClr val="D5A6BD"/>
                </a:highlight>
                <a:latin typeface="Roboto"/>
                <a:ea typeface="Roboto"/>
              </a:rPr>
              <a:t>and </a:t>
            </a:r>
            <a:r>
              <a:rPr lang="en-US" sz="2500" b="0" u="sng" strike="noStrike" spc="-1" dirty="0">
                <a:solidFill>
                  <a:schemeClr val="dk1"/>
                </a:solidFill>
                <a:highlight>
                  <a:srgbClr val="D5A6BD"/>
                </a:highlight>
                <a:latin typeface="Roboto"/>
                <a:ea typeface="Roboto"/>
              </a:rPr>
              <a:t>information</a:t>
            </a:r>
            <a:r>
              <a:rPr lang="en-US" sz="2500" b="0" strike="noStrike" spc="-1" dirty="0">
                <a:solidFill>
                  <a:schemeClr val="dk1"/>
                </a:solidFill>
                <a:highlight>
                  <a:srgbClr val="D5A6BD"/>
                </a:highlight>
                <a:latin typeface="Roboto"/>
                <a:ea typeface="Roboto"/>
              </a:rPr>
              <a:t> in the form of text, images, videos and picture </a:t>
            </a:r>
          </a:p>
          <a:p>
            <a:pPr>
              <a:lnSpc>
                <a:spcPct val="100000"/>
              </a:lnSpc>
              <a:tabLst>
                <a:tab pos="0" algn="l"/>
              </a:tabLst>
            </a:pPr>
            <a:endParaRPr lang="en-US" sz="2500" spc="-1" dirty="0">
              <a:solidFill>
                <a:schemeClr val="dk1"/>
              </a:solidFill>
              <a:highlight>
                <a:srgbClr val="D5A6BD"/>
              </a:highlight>
              <a:latin typeface="Roboto"/>
            </a:endParaRPr>
          </a:p>
          <a:p>
            <a:pPr>
              <a:lnSpc>
                <a:spcPct val="100000"/>
              </a:lnSpc>
              <a:tabLst>
                <a:tab pos="0" algn="l"/>
              </a:tabLst>
            </a:pPr>
            <a:r>
              <a:rPr lang="en-US" sz="2800" dirty="0">
                <a:solidFill>
                  <a:srgbClr val="C00000"/>
                </a:solidFill>
                <a:latin typeface="Roboto"/>
              </a:rPr>
              <a:t>Today, social media is used by more than 4.62 billion people, and more and more join social media platforms every day (</a:t>
            </a:r>
            <a:r>
              <a:rPr lang="en-US" sz="2800" dirty="0" err="1">
                <a:solidFill>
                  <a:srgbClr val="C00000"/>
                </a:solidFill>
                <a:latin typeface="Roboto"/>
              </a:rPr>
              <a:t>datareportal</a:t>
            </a:r>
            <a:r>
              <a:rPr lang="en-US" sz="2800" dirty="0">
                <a:solidFill>
                  <a:srgbClr val="C00000"/>
                </a:solidFill>
                <a:latin typeface="Roboto"/>
              </a:rPr>
              <a:t>, 2023). </a:t>
            </a:r>
          </a:p>
          <a:p>
            <a:pPr algn="just">
              <a:lnSpc>
                <a:spcPct val="100000"/>
              </a:lnSpc>
              <a:tabLst>
                <a:tab pos="0" algn="l"/>
              </a:tabLst>
            </a:pPr>
            <a:r>
              <a:rPr lang="en-US" sz="2800" dirty="0">
                <a:latin typeface="Roboto"/>
              </a:rPr>
              <a:t>It is becoming particularly popular among </a:t>
            </a:r>
            <a:r>
              <a:rPr lang="en-US" sz="2800" b="1" dirty="0">
                <a:latin typeface="Roboto"/>
              </a:rPr>
              <a:t>children</a:t>
            </a:r>
            <a:r>
              <a:rPr lang="en-US" sz="2800" dirty="0">
                <a:latin typeface="Roboto"/>
              </a:rPr>
              <a:t> and </a:t>
            </a:r>
            <a:r>
              <a:rPr lang="en-US" sz="2800" b="1" dirty="0">
                <a:latin typeface="Roboto"/>
              </a:rPr>
              <a:t>adolescents</a:t>
            </a:r>
            <a:r>
              <a:rPr lang="en-US" sz="2800" dirty="0">
                <a:latin typeface="Roboto"/>
              </a:rPr>
              <a:t> who use social media to </a:t>
            </a:r>
            <a:r>
              <a:rPr lang="en-US" sz="2800" u="sng" dirty="0">
                <a:latin typeface="Roboto"/>
              </a:rPr>
              <a:t>communicate</a:t>
            </a:r>
            <a:r>
              <a:rPr lang="en-US" sz="2800" dirty="0">
                <a:latin typeface="Roboto"/>
              </a:rPr>
              <a:t>, </a:t>
            </a:r>
            <a:r>
              <a:rPr lang="en-US" sz="2800" u="sng" dirty="0">
                <a:latin typeface="Roboto"/>
              </a:rPr>
              <a:t>entertain </a:t>
            </a:r>
            <a:r>
              <a:rPr lang="en-US" sz="2800" dirty="0">
                <a:latin typeface="Roboto"/>
              </a:rPr>
              <a:t>themselves, </a:t>
            </a:r>
            <a:r>
              <a:rPr lang="en-US" sz="2800" u="sng" dirty="0">
                <a:latin typeface="Roboto"/>
              </a:rPr>
              <a:t>educate</a:t>
            </a:r>
            <a:r>
              <a:rPr lang="en-US" sz="2800" dirty="0">
                <a:latin typeface="Roboto"/>
              </a:rPr>
              <a:t> and </a:t>
            </a:r>
            <a:r>
              <a:rPr lang="en-US" sz="2800" u="sng" dirty="0">
                <a:latin typeface="Roboto"/>
              </a:rPr>
              <a:t>inform</a:t>
            </a:r>
            <a:r>
              <a:rPr lang="en-US" sz="2800" dirty="0">
                <a:latin typeface="Roboto"/>
              </a:rPr>
              <a:t> themselves, and stay po</a:t>
            </a:r>
            <a:r>
              <a:rPr lang="en-US" sz="2800" u="sng" dirty="0">
                <a:latin typeface="Roboto"/>
              </a:rPr>
              <a:t>litically active</a:t>
            </a:r>
            <a:r>
              <a:rPr lang="en-US" sz="2800" dirty="0">
                <a:latin typeface="Roboto"/>
              </a:rPr>
              <a:t>. Due to the widespread use of social media and how</a:t>
            </a:r>
            <a:r>
              <a:rPr lang="en-US" sz="2800" dirty="0">
                <a:effectLst>
                  <a:outerShdw blurRad="38100" dist="38100" dir="2700000" algn="tl">
                    <a:srgbClr val="000000">
                      <a:alpha val="43137"/>
                    </a:srgbClr>
                  </a:outerShdw>
                </a:effectLst>
                <a:latin typeface="Roboto"/>
              </a:rPr>
              <a:t> dangerous </a:t>
            </a:r>
            <a:r>
              <a:rPr lang="en-US" sz="2800" dirty="0">
                <a:latin typeface="Roboto"/>
              </a:rPr>
              <a:t>it can be, it is important to learn how to use social media in </a:t>
            </a:r>
            <a:r>
              <a:rPr lang="en-US" sz="2800" dirty="0">
                <a:effectLst>
                  <a:outerShdw blurRad="38100" dist="38100" dir="2700000" algn="tl">
                    <a:srgbClr val="000000">
                      <a:alpha val="43137"/>
                    </a:srgbClr>
                  </a:outerShdw>
                </a:effectLst>
                <a:latin typeface="Roboto"/>
              </a:rPr>
              <a:t>a </a:t>
            </a:r>
            <a:r>
              <a:rPr lang="en-US" sz="2800" i="1" dirty="0">
                <a:effectLst>
                  <a:outerShdw blurRad="38100" dist="38100" dir="2700000" algn="tl">
                    <a:srgbClr val="000000">
                      <a:alpha val="43137"/>
                    </a:srgbClr>
                  </a:outerShdw>
                </a:effectLst>
                <a:latin typeface="Roboto"/>
              </a:rPr>
              <a:t>healthy </a:t>
            </a:r>
            <a:r>
              <a:rPr lang="en-US" sz="2800" i="1" dirty="0">
                <a:latin typeface="Roboto"/>
              </a:rPr>
              <a:t>and safe way</a:t>
            </a:r>
            <a:r>
              <a:rPr lang="en-US" sz="2800" dirty="0">
                <a:latin typeface="Roboto"/>
              </a:rPr>
              <a:t>. This includes learning about social media literacy and acquiring social media literacy skills.</a:t>
            </a:r>
            <a:endParaRPr lang="de-DE" sz="2800" dirty="0">
              <a:effectLst/>
              <a:latin typeface="Roboto"/>
            </a:endParaRPr>
          </a:p>
        </p:txBody>
      </p:sp>
      <p:sp>
        <p:nvSpPr>
          <p:cNvPr id="76" name="Google Shape;124;p16"/>
          <p:cNvSpPr/>
          <p:nvPr/>
        </p:nvSpPr>
        <p:spPr>
          <a:xfrm>
            <a:off x="211680" y="1630080"/>
            <a:ext cx="2997720" cy="655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spcAft>
                <a:spcPts val="1001"/>
              </a:spcAft>
              <a:tabLst>
                <a:tab pos="0" algn="l"/>
              </a:tabLst>
            </a:pPr>
            <a:r>
              <a:rPr lang="en-GB" sz="2700" b="1" strike="noStrike" spc="-1">
                <a:solidFill>
                  <a:srgbClr val="0B5394"/>
                </a:solidFill>
                <a:latin typeface="Roboto"/>
                <a:ea typeface="Roboto"/>
              </a:rPr>
              <a:t>Definition:</a:t>
            </a:r>
            <a:endParaRPr lang="en-GB" sz="2700" b="0" strike="noStrike" spc="-1">
              <a:solidFill>
                <a:srgbClr val="000000"/>
              </a:solidFill>
              <a:latin typeface="Arial"/>
            </a:endParaRPr>
          </a:p>
        </p:txBody>
      </p:sp>
      <p:cxnSp>
        <p:nvCxnSpPr>
          <p:cNvPr id="77" name="Google Shape;125;p16"/>
          <p:cNvCxnSpPr/>
          <p:nvPr/>
        </p:nvCxnSpPr>
        <p:spPr>
          <a:xfrm flipH="1">
            <a:off x="5868360" y="2255760"/>
            <a:ext cx="2026080" cy="433440"/>
          </a:xfrm>
          <a:prstGeom prst="straightConnector1">
            <a:avLst/>
          </a:prstGeom>
          <a:ln w="28575">
            <a:solidFill>
              <a:srgbClr val="F6B26B"/>
            </a:solidFill>
            <a:round/>
            <a:tailEnd type="triangle" w="med" len="med"/>
          </a:ln>
        </p:spPr>
      </p:cxnSp>
      <p:cxnSp>
        <p:nvCxnSpPr>
          <p:cNvPr id="78" name="Google Shape;126;p16"/>
          <p:cNvCxnSpPr/>
          <p:nvPr/>
        </p:nvCxnSpPr>
        <p:spPr>
          <a:xfrm>
            <a:off x="9316080" y="2255760"/>
            <a:ext cx="133200" cy="451800"/>
          </a:xfrm>
          <a:prstGeom prst="straightConnector1">
            <a:avLst/>
          </a:prstGeom>
          <a:ln w="28575">
            <a:solidFill>
              <a:srgbClr val="C27BA0"/>
            </a:solidFill>
            <a:round/>
            <a:tailEnd type="triangle" w="med" len="med"/>
          </a:ln>
        </p:spPr>
      </p:cxnSp>
      <p:sp>
        <p:nvSpPr>
          <p:cNvPr id="79" name="Google Shape;127;p16"/>
          <p:cNvSpPr/>
          <p:nvPr/>
        </p:nvSpPr>
        <p:spPr>
          <a:xfrm rot="10800000">
            <a:off x="3712320" y="4337640"/>
            <a:ext cx="1290960" cy="1384560"/>
          </a:xfrm>
          <a:prstGeom prst="upArrow">
            <a:avLst>
              <a:gd name="adj1" fmla="val 50000"/>
              <a:gd name="adj2" fmla="val 50000"/>
            </a:avLst>
          </a:prstGeom>
          <a:solidFill>
            <a:srgbClr val="F9CB9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en-GB" sz="1400" b="0" strike="noStrike" spc="-1">
              <a:solidFill>
                <a:srgbClr val="000000"/>
              </a:solidFill>
              <a:latin typeface="Arial"/>
              <a:ea typeface="DejaVu Sans"/>
            </a:endParaRPr>
          </a:p>
        </p:txBody>
      </p:sp>
      <p:sp>
        <p:nvSpPr>
          <p:cNvPr id="80" name="Google Shape;128;p16"/>
          <p:cNvSpPr/>
          <p:nvPr/>
        </p:nvSpPr>
        <p:spPr>
          <a:xfrm rot="16200000">
            <a:off x="6832440" y="5980680"/>
            <a:ext cx="1290960" cy="1384560"/>
          </a:xfrm>
          <a:prstGeom prst="upArrow">
            <a:avLst>
              <a:gd name="adj1" fmla="val 50000"/>
              <a:gd name="adj2" fmla="val 50000"/>
            </a:avLst>
          </a:prstGeom>
          <a:solidFill>
            <a:srgbClr val="C27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en-GB" sz="1400" b="0" strike="noStrike" spc="-1">
              <a:solidFill>
                <a:srgbClr val="000000"/>
              </a:solidFill>
              <a:latin typeface="Arial"/>
              <a:ea typeface="DejaVu Sans"/>
            </a:endParaRPr>
          </a:p>
        </p:txBody>
      </p:sp>
      <p:sp>
        <p:nvSpPr>
          <p:cNvPr id="81" name="Google Shape;129;p16"/>
          <p:cNvSpPr/>
          <p:nvPr/>
        </p:nvSpPr>
        <p:spPr>
          <a:xfrm>
            <a:off x="360000" y="5822640"/>
            <a:ext cx="6223320" cy="1723549"/>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1" spc="-1" dirty="0">
                <a:solidFill>
                  <a:srgbClr val="FF0000"/>
                </a:solidFill>
              </a:rPr>
              <a:t>The impact of digital technology: </a:t>
            </a:r>
            <a:r>
              <a:rPr lang="en-US" sz="2500" spc="-1" dirty="0">
                <a:solidFill>
                  <a:srgbClr val="000000"/>
                </a:solidFill>
              </a:rPr>
              <a:t>It has changed the way we </a:t>
            </a:r>
          </a:p>
          <a:p>
            <a:pPr marL="342900" indent="-342900">
              <a:lnSpc>
                <a:spcPct val="100000"/>
              </a:lnSpc>
              <a:buFontTx/>
              <a:buChar char="-"/>
              <a:tabLst>
                <a:tab pos="0" algn="l"/>
              </a:tabLst>
            </a:pPr>
            <a:r>
              <a:rPr lang="en-US" sz="2500" spc="-1" dirty="0">
                <a:solidFill>
                  <a:srgbClr val="000000"/>
                </a:solidFill>
              </a:rPr>
              <a:t>live, work, communicate and receive information.</a:t>
            </a:r>
            <a:endParaRPr lang="en-GB" sz="2500" b="0" strike="noStrike" spc="-1" dirty="0">
              <a:solidFill>
                <a:srgbClr val="000000"/>
              </a:solidFill>
              <a:latin typeface="Arial"/>
            </a:endParaRPr>
          </a:p>
        </p:txBody>
      </p:sp>
    </p:spTree>
    <p:extLst>
      <p:ext uri="{BB962C8B-B14F-4D97-AF65-F5344CB8AC3E}">
        <p14:creationId xmlns:p14="http://schemas.microsoft.com/office/powerpoint/2010/main" val="16897321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18;p16"/>
          <p:cNvSpPr/>
          <p:nvPr/>
        </p:nvSpPr>
        <p:spPr>
          <a:xfrm>
            <a:off x="423000" y="2841840"/>
            <a:ext cx="7467120" cy="3647152"/>
          </a:xfrm>
          <a:prstGeom prst="rect">
            <a:avLst/>
          </a:prstGeom>
          <a:noFill/>
          <a:ln w="9525">
            <a:solidFill>
              <a:srgbClr val="F6B26B"/>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0" strike="noStrike" spc="-1" dirty="0">
                <a:solidFill>
                  <a:schemeClr val="dk1"/>
                </a:solidFill>
                <a:highlight>
                  <a:srgbClr val="F9CB9C"/>
                </a:highlight>
                <a:latin typeface="Roboto"/>
                <a:ea typeface="Roboto"/>
              </a:rPr>
              <a:t>Different </a:t>
            </a:r>
            <a:r>
              <a:rPr lang="en-US" sz="2500" b="1" strike="noStrike" spc="-1" dirty="0">
                <a:solidFill>
                  <a:schemeClr val="dk1"/>
                </a:solidFill>
                <a:highlight>
                  <a:srgbClr val="F9CB9C"/>
                </a:highlight>
                <a:latin typeface="Roboto"/>
                <a:ea typeface="Roboto"/>
              </a:rPr>
              <a:t>social media platforms </a:t>
            </a:r>
            <a:r>
              <a:rPr lang="en-US" sz="2500" b="0" strike="noStrike" spc="-1" dirty="0">
                <a:solidFill>
                  <a:schemeClr val="dk1"/>
                </a:solidFill>
                <a:highlight>
                  <a:srgbClr val="F9CB9C"/>
                </a:highlight>
                <a:latin typeface="Roboto"/>
                <a:ea typeface="Roboto"/>
              </a:rPr>
              <a:t>can be divided into </a:t>
            </a:r>
            <a:r>
              <a:rPr lang="en-US" sz="2500" b="1" strike="noStrike" spc="-1" dirty="0">
                <a:solidFill>
                  <a:schemeClr val="dk1"/>
                </a:solidFill>
                <a:highlight>
                  <a:srgbClr val="F9CB9C"/>
                </a:highlight>
                <a:latin typeface="Roboto"/>
                <a:ea typeface="Roboto"/>
              </a:rPr>
              <a:t>two types</a:t>
            </a:r>
            <a:r>
              <a:rPr lang="en-US" sz="2500" b="0" strike="noStrike" spc="-1" dirty="0">
                <a:solidFill>
                  <a:schemeClr val="dk1"/>
                </a:solidFill>
                <a:highlight>
                  <a:srgbClr val="F9CB9C"/>
                </a:highlight>
                <a:latin typeface="Roboto"/>
                <a:ea typeface="Roboto"/>
              </a:rPr>
              <a:t>: 1. Social media used primarily for </a:t>
            </a:r>
            <a:r>
              <a:rPr lang="en-US" sz="2500" b="0" u="sng" strike="noStrike" spc="-1" dirty="0">
                <a:solidFill>
                  <a:schemeClr val="dk1"/>
                </a:solidFill>
                <a:highlight>
                  <a:srgbClr val="F9CB9C"/>
                </a:highlight>
                <a:latin typeface="Roboto"/>
                <a:ea typeface="Roboto"/>
              </a:rPr>
              <a:t>communication</a:t>
            </a:r>
            <a:r>
              <a:rPr lang="en-US" sz="2500" b="0" strike="noStrike" spc="-1" dirty="0">
                <a:solidFill>
                  <a:schemeClr val="dk1"/>
                </a:solidFill>
                <a:highlight>
                  <a:srgbClr val="F9CB9C"/>
                </a:highlight>
                <a:latin typeface="Roboto"/>
                <a:ea typeface="Roboto"/>
              </a:rPr>
              <a:t>, such </a:t>
            </a:r>
            <a:r>
              <a:rPr lang="en-US" sz="2500" b="0" u="sng" strike="noStrike" spc="-1" dirty="0">
                <a:solidFill>
                  <a:schemeClr val="dk1"/>
                </a:solidFill>
                <a:highlight>
                  <a:srgbClr val="F9CB9C"/>
                </a:highlight>
                <a:latin typeface="Roboto"/>
                <a:ea typeface="Roboto"/>
              </a:rPr>
              <a:t>as </a:t>
            </a:r>
            <a:r>
              <a:rPr lang="en-US" sz="2500" b="0" u="sng" strike="noStrike" spc="-1" dirty="0" err="1">
                <a:solidFill>
                  <a:schemeClr val="dk1"/>
                </a:solidFill>
                <a:highlight>
                  <a:srgbClr val="F9CB9C"/>
                </a:highlight>
                <a:latin typeface="Roboto"/>
                <a:ea typeface="Roboto"/>
              </a:rPr>
              <a:t>WhatsApp</a:t>
            </a:r>
            <a:r>
              <a:rPr lang="en-US" sz="2500" b="0" u="sng" strike="noStrike" spc="-1" dirty="0">
                <a:solidFill>
                  <a:schemeClr val="dk1"/>
                </a:solidFill>
                <a:highlight>
                  <a:srgbClr val="F9CB9C"/>
                </a:highlight>
                <a:latin typeface="Roboto"/>
                <a:ea typeface="Roboto"/>
              </a:rPr>
              <a:t> or Signal</a:t>
            </a:r>
            <a:endParaRPr lang="en-US" sz="2500" spc="-1" dirty="0">
              <a:solidFill>
                <a:schemeClr val="dk1"/>
              </a:solidFill>
              <a:highlight>
                <a:srgbClr val="F9CB9C"/>
              </a:highlight>
              <a:latin typeface="Roboto"/>
              <a:ea typeface="Roboto"/>
            </a:endParaRPr>
          </a:p>
          <a:p>
            <a:pPr>
              <a:lnSpc>
                <a:spcPct val="100000"/>
              </a:lnSpc>
              <a:tabLst>
                <a:tab pos="0" algn="l"/>
              </a:tabLst>
            </a:pPr>
            <a:endParaRPr lang="en-US" sz="2500" b="0" strike="noStrike" spc="-1" dirty="0">
              <a:solidFill>
                <a:schemeClr val="dk1"/>
              </a:solidFill>
              <a:highlight>
                <a:srgbClr val="F9CB9C"/>
              </a:highlight>
              <a:latin typeface="Roboto"/>
              <a:ea typeface="Roboto"/>
            </a:endParaRPr>
          </a:p>
          <a:p>
            <a:pPr>
              <a:lnSpc>
                <a:spcPct val="100000"/>
              </a:lnSpc>
              <a:tabLst>
                <a:tab pos="0" algn="l"/>
              </a:tabLst>
            </a:pPr>
            <a:r>
              <a:rPr lang="en-US" sz="2500" b="0" strike="noStrike" spc="-1" dirty="0">
                <a:solidFill>
                  <a:schemeClr val="dk1"/>
                </a:solidFill>
                <a:highlight>
                  <a:srgbClr val="F9CB9C"/>
                </a:highlight>
                <a:latin typeface="Roboto"/>
                <a:ea typeface="Roboto"/>
              </a:rPr>
              <a:t> 2. Social media used such as </a:t>
            </a:r>
            <a:r>
              <a:rPr lang="en-US" sz="2500" b="0" strike="noStrike" spc="-1" dirty="0" err="1">
                <a:solidFill>
                  <a:schemeClr val="dk1"/>
                </a:solidFill>
                <a:highlight>
                  <a:srgbClr val="F9CB9C"/>
                </a:highlight>
                <a:latin typeface="Roboto"/>
                <a:ea typeface="Roboto"/>
              </a:rPr>
              <a:t>Instagram</a:t>
            </a:r>
            <a:r>
              <a:rPr lang="en-US" sz="2500" b="0" strike="noStrike" spc="-1" dirty="0">
                <a:solidFill>
                  <a:schemeClr val="dk1"/>
                </a:solidFill>
                <a:highlight>
                  <a:srgbClr val="F9CB9C"/>
                </a:highlight>
                <a:latin typeface="Roboto"/>
                <a:ea typeface="Roboto"/>
              </a:rPr>
              <a:t> or Facebook, used primarily to </a:t>
            </a:r>
            <a:r>
              <a:rPr lang="en-US" sz="2500" b="0" strike="noStrike" spc="-1" dirty="0">
                <a:solidFill>
                  <a:schemeClr val="dk1"/>
                </a:solidFill>
                <a:effectLst>
                  <a:outerShdw blurRad="38100" dist="38100" dir="2700000" algn="tl">
                    <a:srgbClr val="000000">
                      <a:alpha val="43137"/>
                    </a:srgbClr>
                  </a:outerShdw>
                </a:effectLst>
                <a:highlight>
                  <a:srgbClr val="F9CB9C"/>
                </a:highlight>
                <a:latin typeface="Roboto"/>
                <a:ea typeface="Roboto"/>
              </a:rPr>
              <a:t>disseminate content to a global audience</a:t>
            </a:r>
            <a:r>
              <a:rPr lang="en-US" sz="2500" b="0" strike="noStrike" spc="-1" dirty="0">
                <a:solidFill>
                  <a:schemeClr val="dk1"/>
                </a:solidFill>
                <a:highlight>
                  <a:srgbClr val="F9CB9C"/>
                </a:highlight>
                <a:latin typeface="Roboto"/>
                <a:ea typeface="Roboto"/>
              </a:rPr>
              <a:t>. But all social media platforms can be used to spread information, opinions and other information.</a:t>
            </a:r>
            <a:endParaRPr lang="en-GB" sz="2500" b="0" strike="noStrike" spc="-1" dirty="0">
              <a:solidFill>
                <a:srgbClr val="000000"/>
              </a:solidFill>
              <a:latin typeface="Arial"/>
            </a:endParaRPr>
          </a:p>
        </p:txBody>
      </p:sp>
      <p:sp>
        <p:nvSpPr>
          <p:cNvPr id="71" name="Google Shape;119;p16"/>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000" b="0" strike="noStrike" spc="-1" dirty="0">
                <a:solidFill>
                  <a:srgbClr val="0B5394"/>
                </a:solidFill>
                <a:latin typeface="Roboto"/>
                <a:ea typeface="Roboto"/>
              </a:rPr>
              <a:t>General Information on Social media Literature</a:t>
            </a:r>
            <a:endParaRPr lang="en-GB" sz="5000" b="0" strike="noStrike" spc="-1" dirty="0">
              <a:solidFill>
                <a:srgbClr val="000000"/>
              </a:solidFill>
              <a:latin typeface="Arial"/>
            </a:endParaRPr>
          </a:p>
        </p:txBody>
      </p:sp>
      <p:pic>
        <p:nvPicPr>
          <p:cNvPr id="73" name="Google Shape;121;p16"/>
          <p:cNvPicPr/>
          <p:nvPr/>
        </p:nvPicPr>
        <p:blipFill>
          <a:blip r:embed="rId2"/>
          <a:stretch/>
        </p:blipFill>
        <p:spPr>
          <a:xfrm>
            <a:off x="13773240" y="8780400"/>
            <a:ext cx="4512600" cy="1474200"/>
          </a:xfrm>
          <a:prstGeom prst="rect">
            <a:avLst/>
          </a:prstGeom>
          <a:ln w="9525">
            <a:solidFill>
              <a:srgbClr val="FFFFFF"/>
            </a:solidFill>
            <a:round/>
          </a:ln>
        </p:spPr>
      </p:pic>
      <p:sp>
        <p:nvSpPr>
          <p:cNvPr id="74" name="Google Shape;122;p16"/>
          <p:cNvSpPr/>
          <p:nvPr/>
        </p:nvSpPr>
        <p:spPr>
          <a:xfrm>
            <a:off x="7472880" y="1412640"/>
            <a:ext cx="4911480" cy="598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50000"/>
              </a:lnSpc>
              <a:tabLst>
                <a:tab pos="0" algn="l"/>
              </a:tabLst>
            </a:pPr>
            <a:r>
              <a:rPr lang="en-GB" sz="2800" b="0" strike="noStrike" spc="-1" dirty="0">
                <a:solidFill>
                  <a:srgbClr val="000000"/>
                </a:solidFill>
                <a:highlight>
                  <a:srgbClr val="F9CB9C"/>
                </a:highlight>
                <a:latin typeface="Roboto"/>
                <a:ea typeface="Roboto Light"/>
              </a:rPr>
              <a:t>Social media</a:t>
            </a:r>
            <a:endParaRPr lang="en-GB" sz="2800" b="0" strike="noStrike" spc="-1" dirty="0">
              <a:solidFill>
                <a:srgbClr val="000000"/>
              </a:solidFill>
              <a:latin typeface="Arial"/>
            </a:endParaRPr>
          </a:p>
        </p:txBody>
      </p:sp>
      <p:sp>
        <p:nvSpPr>
          <p:cNvPr id="75" name="Google Shape;123;p16"/>
          <p:cNvSpPr/>
          <p:nvPr/>
        </p:nvSpPr>
        <p:spPr>
          <a:xfrm>
            <a:off x="8372520" y="2815920"/>
            <a:ext cx="9479520" cy="2108269"/>
          </a:xfrm>
          <a:prstGeom prst="rect">
            <a:avLst/>
          </a:prstGeom>
          <a:noFill/>
          <a:ln w="9525">
            <a:solidFill>
              <a:srgbClr val="C27BA0"/>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1" spc="-1" dirty="0">
                <a:solidFill>
                  <a:srgbClr val="002060"/>
                </a:solidFill>
              </a:rPr>
              <a:t>Through social media platforms, people can </a:t>
            </a:r>
            <a:r>
              <a:rPr lang="en-US" sz="2500" spc="-1" dirty="0">
                <a:solidFill>
                  <a:srgbClr val="002060"/>
                </a:solidFill>
              </a:rPr>
              <a:t>interact </a:t>
            </a:r>
            <a:r>
              <a:rPr lang="en-US" sz="2500" b="1" spc="-1" dirty="0">
                <a:solidFill>
                  <a:srgbClr val="002060"/>
                </a:solidFill>
              </a:rPr>
              <a:t>and  </a:t>
            </a:r>
            <a:r>
              <a:rPr lang="en-US" sz="2500" spc="-1" dirty="0">
                <a:solidFill>
                  <a:srgbClr val="002060"/>
                </a:solidFill>
              </a:rPr>
              <a:t>communicate</a:t>
            </a:r>
            <a:r>
              <a:rPr lang="en-US" sz="2500" b="1" spc="-1" dirty="0">
                <a:solidFill>
                  <a:srgbClr val="002060"/>
                </a:solidFill>
              </a:rPr>
              <a:t> with each other, and </a:t>
            </a:r>
            <a:r>
              <a:rPr lang="en-US" sz="2500" spc="-1" dirty="0">
                <a:solidFill>
                  <a:srgbClr val="002060"/>
                </a:solidFill>
              </a:rPr>
              <a:t>write messages </a:t>
            </a:r>
            <a:r>
              <a:rPr lang="en-US" sz="2500" b="1" spc="-1" dirty="0">
                <a:solidFill>
                  <a:srgbClr val="002060"/>
                </a:solidFill>
              </a:rPr>
              <a:t>to each other </a:t>
            </a:r>
            <a:r>
              <a:rPr lang="en-US" sz="2500" b="1" i="1" u="sng" spc="-1" dirty="0">
                <a:solidFill>
                  <a:srgbClr val="002060"/>
                </a:solidFill>
              </a:rPr>
              <a:t>regardless of time and place</a:t>
            </a:r>
            <a:r>
              <a:rPr lang="en-US" sz="2500" b="1" spc="-1" dirty="0">
                <a:solidFill>
                  <a:srgbClr val="002060"/>
                </a:solidFill>
              </a:rPr>
              <a:t>. Today, social media is deeply embedded in our society and plays a role in </a:t>
            </a:r>
            <a:r>
              <a:rPr lang="en-US" sz="2500" b="1" u="sng" spc="-1" dirty="0">
                <a:solidFill>
                  <a:srgbClr val="002060"/>
                </a:solidFill>
              </a:rPr>
              <a:t>healthcare, politics, activism, education and sports</a:t>
            </a:r>
            <a:r>
              <a:rPr lang="en-US" sz="2500" b="1" spc="-1" dirty="0">
                <a:solidFill>
                  <a:srgbClr val="002060"/>
                </a:solidFill>
              </a:rPr>
              <a:t>.</a:t>
            </a:r>
            <a:endParaRPr lang="en-GB" sz="2500" spc="-1" dirty="0">
              <a:solidFill>
                <a:srgbClr val="002060"/>
              </a:solidFill>
            </a:endParaRPr>
          </a:p>
        </p:txBody>
      </p:sp>
      <p:sp>
        <p:nvSpPr>
          <p:cNvPr id="76" name="Google Shape;124;p16"/>
          <p:cNvSpPr/>
          <p:nvPr/>
        </p:nvSpPr>
        <p:spPr>
          <a:xfrm>
            <a:off x="211680" y="1630080"/>
            <a:ext cx="2997720" cy="655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spcAft>
                <a:spcPts val="1001"/>
              </a:spcAft>
              <a:tabLst>
                <a:tab pos="0" algn="l"/>
              </a:tabLst>
            </a:pPr>
            <a:r>
              <a:rPr lang="en-GB" sz="2700" b="1" strike="noStrike" spc="-1">
                <a:solidFill>
                  <a:srgbClr val="0B5394"/>
                </a:solidFill>
                <a:latin typeface="Roboto"/>
                <a:ea typeface="Roboto"/>
              </a:rPr>
              <a:t>Definition:</a:t>
            </a:r>
            <a:endParaRPr lang="en-GB" sz="2700" b="0" strike="noStrike" spc="-1">
              <a:solidFill>
                <a:srgbClr val="000000"/>
              </a:solidFill>
              <a:latin typeface="Arial"/>
            </a:endParaRPr>
          </a:p>
        </p:txBody>
      </p:sp>
      <p:cxnSp>
        <p:nvCxnSpPr>
          <p:cNvPr id="77" name="Google Shape;125;p16"/>
          <p:cNvCxnSpPr/>
          <p:nvPr/>
        </p:nvCxnSpPr>
        <p:spPr>
          <a:xfrm flipH="1">
            <a:off x="5868360" y="2255760"/>
            <a:ext cx="2026080" cy="433440"/>
          </a:xfrm>
          <a:prstGeom prst="straightConnector1">
            <a:avLst/>
          </a:prstGeom>
          <a:ln w="28575">
            <a:solidFill>
              <a:srgbClr val="F6B26B"/>
            </a:solidFill>
            <a:round/>
            <a:tailEnd type="triangle" w="med" len="med"/>
          </a:ln>
        </p:spPr>
      </p:cxnSp>
      <p:cxnSp>
        <p:nvCxnSpPr>
          <p:cNvPr id="78" name="Google Shape;126;p16"/>
          <p:cNvCxnSpPr/>
          <p:nvPr/>
        </p:nvCxnSpPr>
        <p:spPr>
          <a:xfrm>
            <a:off x="9316080" y="2255760"/>
            <a:ext cx="133200" cy="451800"/>
          </a:xfrm>
          <a:prstGeom prst="straightConnector1">
            <a:avLst/>
          </a:prstGeom>
          <a:ln w="28575">
            <a:solidFill>
              <a:srgbClr val="C27BA0"/>
            </a:solidFill>
            <a:round/>
            <a:tailEnd type="triangle" w="med" len="med"/>
          </a:ln>
        </p:spPr>
      </p:cxn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18;p16"/>
          <p:cNvSpPr/>
          <p:nvPr/>
        </p:nvSpPr>
        <p:spPr>
          <a:xfrm>
            <a:off x="423000" y="2841840"/>
            <a:ext cx="7467120" cy="1338828"/>
          </a:xfrm>
          <a:prstGeom prst="rect">
            <a:avLst/>
          </a:prstGeom>
          <a:noFill/>
          <a:ln w="9525">
            <a:solidFill>
              <a:srgbClr val="F6B26B"/>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0" strike="noStrike" spc="-1" dirty="0">
                <a:solidFill>
                  <a:schemeClr val="dk1"/>
                </a:solidFill>
                <a:highlight>
                  <a:srgbClr val="F9CB9C"/>
                </a:highlight>
                <a:latin typeface="Roboto"/>
                <a:ea typeface="Roboto"/>
              </a:rPr>
              <a:t>Social media is constantly accessible from all over the world and by anyone with access to the internet.</a:t>
            </a:r>
            <a:endParaRPr lang="en-GB" sz="2500" b="0" strike="noStrike" spc="-1" dirty="0">
              <a:solidFill>
                <a:srgbClr val="000000"/>
              </a:solidFill>
              <a:latin typeface="Arial"/>
            </a:endParaRPr>
          </a:p>
        </p:txBody>
      </p:sp>
      <p:sp>
        <p:nvSpPr>
          <p:cNvPr id="71" name="Google Shape;119;p16"/>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000" b="0" strike="noStrike" spc="-1" dirty="0">
                <a:solidFill>
                  <a:srgbClr val="0B5394"/>
                </a:solidFill>
                <a:latin typeface="Roboto"/>
                <a:ea typeface="Roboto"/>
              </a:rPr>
              <a:t>General Information on Social media Literature</a:t>
            </a:r>
            <a:endParaRPr lang="en-GB" sz="5000" b="0" strike="noStrike" spc="-1" dirty="0">
              <a:solidFill>
                <a:srgbClr val="000000"/>
              </a:solidFill>
              <a:latin typeface="Arial"/>
            </a:endParaRPr>
          </a:p>
        </p:txBody>
      </p:sp>
      <p:pic>
        <p:nvPicPr>
          <p:cNvPr id="73" name="Google Shape;121;p16"/>
          <p:cNvPicPr/>
          <p:nvPr/>
        </p:nvPicPr>
        <p:blipFill>
          <a:blip r:embed="rId2"/>
          <a:stretch/>
        </p:blipFill>
        <p:spPr>
          <a:xfrm>
            <a:off x="13773240" y="8780400"/>
            <a:ext cx="4512600" cy="1474200"/>
          </a:xfrm>
          <a:prstGeom prst="rect">
            <a:avLst/>
          </a:prstGeom>
          <a:ln w="9525">
            <a:solidFill>
              <a:srgbClr val="FFFFFF"/>
            </a:solidFill>
            <a:round/>
          </a:ln>
        </p:spPr>
      </p:pic>
      <p:sp>
        <p:nvSpPr>
          <p:cNvPr id="74" name="Google Shape;122;p16"/>
          <p:cNvSpPr/>
          <p:nvPr/>
        </p:nvSpPr>
        <p:spPr>
          <a:xfrm>
            <a:off x="7472880" y="1412640"/>
            <a:ext cx="4911480" cy="598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50000"/>
              </a:lnSpc>
              <a:tabLst>
                <a:tab pos="0" algn="l"/>
              </a:tabLst>
            </a:pPr>
            <a:r>
              <a:rPr lang="en-GB" sz="2800" b="0" strike="noStrike" spc="-1" dirty="0">
                <a:solidFill>
                  <a:srgbClr val="000000"/>
                </a:solidFill>
                <a:highlight>
                  <a:srgbClr val="F9CB9C"/>
                </a:highlight>
                <a:latin typeface="Roboto"/>
                <a:ea typeface="Roboto Light"/>
              </a:rPr>
              <a:t>Social </a:t>
            </a:r>
            <a:r>
              <a:rPr lang="en-GB" sz="2800" spc="-1" dirty="0">
                <a:solidFill>
                  <a:srgbClr val="000000"/>
                </a:solidFill>
                <a:highlight>
                  <a:srgbClr val="F9CB9C"/>
                </a:highlight>
                <a:latin typeface="Roboto"/>
                <a:ea typeface="Roboto Light"/>
              </a:rPr>
              <a:t>m</a:t>
            </a:r>
            <a:r>
              <a:rPr lang="en-GB" sz="2800" b="0" strike="noStrike" spc="-1" dirty="0">
                <a:solidFill>
                  <a:srgbClr val="000000"/>
                </a:solidFill>
                <a:highlight>
                  <a:srgbClr val="F9CB9C"/>
                </a:highlight>
                <a:latin typeface="Roboto"/>
                <a:ea typeface="Roboto Light"/>
              </a:rPr>
              <a:t>edia </a:t>
            </a:r>
            <a:endParaRPr lang="en-GB" sz="2800" b="0" strike="noStrike" spc="-1" dirty="0">
              <a:solidFill>
                <a:srgbClr val="000000"/>
              </a:solidFill>
              <a:latin typeface="Arial"/>
            </a:endParaRPr>
          </a:p>
        </p:txBody>
      </p:sp>
      <p:sp>
        <p:nvSpPr>
          <p:cNvPr id="75" name="Google Shape;123;p16"/>
          <p:cNvSpPr/>
          <p:nvPr/>
        </p:nvSpPr>
        <p:spPr>
          <a:xfrm>
            <a:off x="8372520" y="2815920"/>
            <a:ext cx="9479520" cy="5570756"/>
          </a:xfrm>
          <a:prstGeom prst="rect">
            <a:avLst/>
          </a:prstGeom>
          <a:noFill/>
          <a:ln w="9525">
            <a:solidFill>
              <a:srgbClr val="C27BA0"/>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1" strike="noStrike" spc="-1" dirty="0">
                <a:solidFill>
                  <a:schemeClr val="dk1"/>
                </a:solidFill>
                <a:highlight>
                  <a:srgbClr val="D5A6BD"/>
                </a:highlight>
                <a:latin typeface="Roboto"/>
                <a:ea typeface="Roboto"/>
              </a:rPr>
              <a:t>The wide variety of social media platforms means that social media can be used for </a:t>
            </a:r>
            <a:r>
              <a:rPr lang="en-US" sz="2500" b="1" strike="noStrike" spc="-1" dirty="0">
                <a:solidFill>
                  <a:schemeClr val="dk1"/>
                </a:solidFill>
                <a:effectLst>
                  <a:outerShdw blurRad="38100" dist="38100" dir="2700000" algn="tl">
                    <a:srgbClr val="000000">
                      <a:alpha val="43137"/>
                    </a:srgbClr>
                  </a:outerShdw>
                </a:effectLst>
                <a:highlight>
                  <a:srgbClr val="D5A6BD"/>
                </a:highlight>
                <a:latin typeface="Roboto"/>
                <a:ea typeface="Roboto"/>
              </a:rPr>
              <a:t>many different purposes</a:t>
            </a:r>
            <a:r>
              <a:rPr lang="en-US" sz="2500" b="1" strike="noStrike" spc="-1" dirty="0">
                <a:solidFill>
                  <a:schemeClr val="dk1"/>
                </a:solidFill>
                <a:highlight>
                  <a:srgbClr val="D5A6BD"/>
                </a:highlight>
                <a:latin typeface="Roboto"/>
                <a:ea typeface="Roboto"/>
              </a:rPr>
              <a:t>.</a:t>
            </a:r>
          </a:p>
          <a:p>
            <a:pPr>
              <a:lnSpc>
                <a:spcPct val="100000"/>
              </a:lnSpc>
              <a:tabLst>
                <a:tab pos="0" algn="l"/>
              </a:tabLst>
            </a:pPr>
            <a:endParaRPr lang="en-US" sz="2500" b="1" strike="noStrike" spc="-1" dirty="0">
              <a:solidFill>
                <a:schemeClr val="dk1"/>
              </a:solidFill>
              <a:highlight>
                <a:srgbClr val="D5A6BD"/>
              </a:highlight>
              <a:latin typeface="Roboto"/>
              <a:ea typeface="Roboto"/>
            </a:endParaRPr>
          </a:p>
          <a:p>
            <a:pPr>
              <a:lnSpc>
                <a:spcPct val="100000"/>
              </a:lnSpc>
              <a:tabLst>
                <a:tab pos="0" algn="l"/>
              </a:tabLst>
            </a:pPr>
            <a:r>
              <a:rPr lang="en-US" sz="2500" strike="noStrike" spc="-1" dirty="0">
                <a:solidFill>
                  <a:schemeClr val="dk1"/>
                </a:solidFill>
                <a:highlight>
                  <a:srgbClr val="D5A6BD"/>
                </a:highlight>
                <a:latin typeface="Roboto"/>
                <a:ea typeface="Roboto"/>
              </a:rPr>
              <a:t>It means that people will </a:t>
            </a:r>
            <a:r>
              <a:rPr lang="en-US" sz="2500" u="sng" strike="noStrike" spc="-1" dirty="0">
                <a:solidFill>
                  <a:schemeClr val="dk1"/>
                </a:solidFill>
                <a:highlight>
                  <a:srgbClr val="D5A6BD"/>
                </a:highlight>
                <a:latin typeface="Roboto"/>
                <a:ea typeface="Roboto"/>
              </a:rPr>
              <a:t>communicate w</a:t>
            </a:r>
            <a:r>
              <a:rPr lang="en-US" sz="2500" strike="noStrike" spc="-1" dirty="0">
                <a:solidFill>
                  <a:schemeClr val="dk1"/>
                </a:solidFill>
                <a:highlight>
                  <a:srgbClr val="D5A6BD"/>
                </a:highlight>
                <a:latin typeface="Roboto"/>
                <a:ea typeface="Roboto"/>
              </a:rPr>
              <a:t>ith each other; this can help maintain </a:t>
            </a:r>
            <a:r>
              <a:rPr lang="en-US" sz="2500" i="1" strike="noStrike" spc="-1" dirty="0">
                <a:solidFill>
                  <a:schemeClr val="dk1"/>
                </a:solidFill>
                <a:highlight>
                  <a:srgbClr val="D5A6BD"/>
                </a:highlight>
                <a:latin typeface="Roboto"/>
                <a:ea typeface="Roboto"/>
              </a:rPr>
              <a:t>friendships, find jobs</a:t>
            </a:r>
            <a:r>
              <a:rPr lang="en-US" sz="2500" strike="noStrike" spc="-1" dirty="0">
                <a:solidFill>
                  <a:schemeClr val="dk1"/>
                </a:solidFill>
                <a:highlight>
                  <a:srgbClr val="D5A6BD"/>
                </a:highlight>
                <a:latin typeface="Roboto"/>
                <a:ea typeface="Roboto"/>
              </a:rPr>
              <a:t>, </a:t>
            </a:r>
            <a:r>
              <a:rPr lang="en-US" sz="2500" i="1" strike="noStrike" spc="-1" dirty="0">
                <a:solidFill>
                  <a:schemeClr val="dk1"/>
                </a:solidFill>
                <a:highlight>
                  <a:srgbClr val="D5A6BD"/>
                </a:highlight>
                <a:latin typeface="Roboto"/>
                <a:ea typeface="Roboto"/>
              </a:rPr>
              <a:t>raise awareness</a:t>
            </a:r>
            <a:r>
              <a:rPr lang="en-US" sz="2500" strike="noStrike" spc="-1" dirty="0">
                <a:solidFill>
                  <a:schemeClr val="dk1"/>
                </a:solidFill>
                <a:highlight>
                  <a:srgbClr val="D5A6BD"/>
                </a:highlight>
                <a:latin typeface="Roboto"/>
                <a:ea typeface="Roboto"/>
              </a:rPr>
              <a:t>, access information and </a:t>
            </a:r>
            <a:r>
              <a:rPr lang="en-US" sz="2500" i="1" strike="noStrike" spc="-1" dirty="0">
                <a:solidFill>
                  <a:schemeClr val="dk1"/>
                </a:solidFill>
                <a:highlight>
                  <a:srgbClr val="D5A6BD"/>
                </a:highlight>
                <a:latin typeface="Roboto"/>
                <a:ea typeface="Roboto"/>
              </a:rPr>
              <a:t>news from around the world</a:t>
            </a:r>
            <a:r>
              <a:rPr lang="en-US" sz="2500" strike="noStrike" spc="-1" dirty="0">
                <a:solidFill>
                  <a:schemeClr val="dk1"/>
                </a:solidFill>
                <a:highlight>
                  <a:srgbClr val="D5A6BD"/>
                </a:highlight>
                <a:latin typeface="Roboto"/>
                <a:ea typeface="Roboto"/>
              </a:rPr>
              <a:t>, learn about </a:t>
            </a:r>
            <a:r>
              <a:rPr lang="en-US" sz="2500" i="1" strike="noStrike" spc="-1" dirty="0">
                <a:solidFill>
                  <a:schemeClr val="dk1"/>
                </a:solidFill>
                <a:highlight>
                  <a:srgbClr val="D5A6BD"/>
                </a:highlight>
                <a:latin typeface="Roboto"/>
                <a:ea typeface="Roboto"/>
              </a:rPr>
              <a:t>cultural differences</a:t>
            </a:r>
            <a:r>
              <a:rPr lang="en-US" sz="2500" strike="noStrike" spc="-1" dirty="0">
                <a:solidFill>
                  <a:schemeClr val="dk1"/>
                </a:solidFill>
                <a:highlight>
                  <a:srgbClr val="D5A6BD"/>
                </a:highlight>
                <a:latin typeface="Roboto"/>
                <a:ea typeface="Roboto"/>
              </a:rPr>
              <a:t>, and more.</a:t>
            </a:r>
          </a:p>
          <a:p>
            <a:pPr>
              <a:lnSpc>
                <a:spcPct val="100000"/>
              </a:lnSpc>
              <a:tabLst>
                <a:tab pos="0" algn="l"/>
              </a:tabLst>
            </a:pPr>
            <a:endParaRPr lang="en-US" sz="2500" b="1" strike="noStrike" spc="-1" dirty="0">
              <a:solidFill>
                <a:schemeClr val="dk1"/>
              </a:solidFill>
              <a:highlight>
                <a:srgbClr val="D5A6BD"/>
              </a:highlight>
              <a:latin typeface="Roboto"/>
              <a:ea typeface="Roboto"/>
            </a:endParaRPr>
          </a:p>
          <a:p>
            <a:pPr>
              <a:lnSpc>
                <a:spcPct val="100000"/>
              </a:lnSpc>
              <a:tabLst>
                <a:tab pos="0" algn="l"/>
              </a:tabLst>
            </a:pPr>
            <a:endParaRPr lang="en-US" sz="2500" b="1" strike="noStrike" spc="-1" dirty="0">
              <a:solidFill>
                <a:schemeClr val="dk1"/>
              </a:solidFill>
              <a:highlight>
                <a:srgbClr val="D5A6BD"/>
              </a:highlight>
              <a:latin typeface="Roboto"/>
              <a:ea typeface="Roboto"/>
            </a:endParaRPr>
          </a:p>
          <a:p>
            <a:pPr>
              <a:lnSpc>
                <a:spcPct val="100000"/>
              </a:lnSpc>
              <a:tabLst>
                <a:tab pos="0" algn="l"/>
              </a:tabLst>
            </a:pPr>
            <a:r>
              <a:rPr lang="en-US" sz="2500" b="1" strike="noStrike" spc="-1" dirty="0">
                <a:solidFill>
                  <a:schemeClr val="dk1"/>
                </a:solidFill>
                <a:highlight>
                  <a:srgbClr val="D5A6BD"/>
                </a:highlight>
                <a:latin typeface="Roboto"/>
                <a:ea typeface="Roboto"/>
              </a:rPr>
              <a:t>On the other hand, this also means that people can constantly </a:t>
            </a:r>
            <a:r>
              <a:rPr lang="en-US" sz="2500" strike="noStrike" spc="-1" dirty="0">
                <a:solidFill>
                  <a:schemeClr val="dk1"/>
                </a:solidFill>
                <a:highlight>
                  <a:srgbClr val="D5A6BD"/>
                </a:highlight>
                <a:latin typeface="Roboto"/>
                <a:ea typeface="Roboto"/>
              </a:rPr>
              <a:t>harass </a:t>
            </a:r>
            <a:r>
              <a:rPr lang="en-US" sz="2500" b="1" strike="noStrike" spc="-1" dirty="0">
                <a:solidFill>
                  <a:schemeClr val="dk1"/>
                </a:solidFill>
                <a:highlight>
                  <a:srgbClr val="D5A6BD"/>
                </a:highlight>
                <a:latin typeface="Roboto"/>
                <a:ea typeface="Roboto"/>
              </a:rPr>
              <a:t>others, </a:t>
            </a:r>
            <a:r>
              <a:rPr lang="en-US" sz="2500" strike="noStrike" spc="-1" dirty="0">
                <a:solidFill>
                  <a:schemeClr val="dk1"/>
                </a:solidFill>
                <a:highlight>
                  <a:srgbClr val="D5A6BD"/>
                </a:highlight>
                <a:latin typeface="Roboto"/>
                <a:ea typeface="Roboto"/>
              </a:rPr>
              <a:t>spread stereotypes </a:t>
            </a:r>
            <a:r>
              <a:rPr lang="en-US" sz="2500" b="1" strike="noStrike" spc="-1" dirty="0">
                <a:solidFill>
                  <a:schemeClr val="dk1"/>
                </a:solidFill>
                <a:highlight>
                  <a:srgbClr val="D5A6BD"/>
                </a:highlight>
                <a:latin typeface="Roboto"/>
                <a:ea typeface="Roboto"/>
              </a:rPr>
              <a:t>and </a:t>
            </a:r>
            <a:r>
              <a:rPr lang="en-US" sz="2500" strike="noStrike" spc="-1" dirty="0">
                <a:solidFill>
                  <a:schemeClr val="dk1"/>
                </a:solidFill>
                <a:highlight>
                  <a:srgbClr val="D5A6BD"/>
                </a:highlight>
                <a:latin typeface="Roboto"/>
                <a:ea typeface="Roboto"/>
              </a:rPr>
              <a:t>rumors</a:t>
            </a:r>
            <a:r>
              <a:rPr lang="en-US" sz="2500" b="1" strike="noStrike" spc="-1" dirty="0">
                <a:solidFill>
                  <a:schemeClr val="dk1"/>
                </a:solidFill>
                <a:highlight>
                  <a:srgbClr val="D5A6BD"/>
                </a:highlight>
                <a:latin typeface="Roboto"/>
                <a:ea typeface="Roboto"/>
              </a:rPr>
              <a:t>, </a:t>
            </a:r>
            <a:r>
              <a:rPr lang="en-US" sz="2500" strike="noStrike" spc="-1" dirty="0">
                <a:solidFill>
                  <a:schemeClr val="dk1"/>
                </a:solidFill>
                <a:highlight>
                  <a:srgbClr val="D5A6BD"/>
                </a:highlight>
                <a:latin typeface="Roboto"/>
                <a:ea typeface="Roboto"/>
              </a:rPr>
              <a:t>spread misinformation, </a:t>
            </a:r>
            <a:r>
              <a:rPr lang="en-US" sz="2500" b="1" strike="noStrike" spc="-1" dirty="0">
                <a:solidFill>
                  <a:schemeClr val="dk1"/>
                </a:solidFill>
                <a:highlight>
                  <a:srgbClr val="D5A6BD"/>
                </a:highlight>
                <a:latin typeface="Roboto"/>
                <a:ea typeface="Roboto"/>
              </a:rPr>
              <a:t>use social media to promote their </a:t>
            </a:r>
            <a:r>
              <a:rPr lang="en-US" sz="2500" strike="noStrike" spc="-1" dirty="0">
                <a:solidFill>
                  <a:schemeClr val="dk1"/>
                </a:solidFill>
                <a:highlight>
                  <a:srgbClr val="D5A6BD"/>
                </a:highlight>
                <a:latin typeface="Roboto"/>
                <a:ea typeface="Roboto"/>
              </a:rPr>
              <a:t>personal ideologies</a:t>
            </a:r>
            <a:r>
              <a:rPr lang="en-US" sz="2500" b="1" strike="noStrike" spc="-1" dirty="0">
                <a:solidFill>
                  <a:schemeClr val="dk1"/>
                </a:solidFill>
                <a:highlight>
                  <a:srgbClr val="D5A6BD"/>
                </a:highlight>
                <a:latin typeface="Roboto"/>
                <a:ea typeface="Roboto"/>
              </a:rPr>
              <a:t>, </a:t>
            </a:r>
            <a:r>
              <a:rPr lang="en-US" sz="2500" strike="noStrike" spc="-1" dirty="0">
                <a:solidFill>
                  <a:schemeClr val="dk1"/>
                </a:solidFill>
                <a:highlight>
                  <a:srgbClr val="D5A6BD"/>
                </a:highlight>
                <a:latin typeface="Roboto"/>
                <a:ea typeface="Roboto"/>
              </a:rPr>
              <a:t>deceive</a:t>
            </a:r>
            <a:r>
              <a:rPr lang="en-US" sz="2500" b="1" strike="noStrike" spc="-1" dirty="0">
                <a:solidFill>
                  <a:schemeClr val="dk1"/>
                </a:solidFill>
                <a:highlight>
                  <a:srgbClr val="D5A6BD"/>
                </a:highlight>
                <a:latin typeface="Roboto"/>
                <a:ea typeface="Roboto"/>
              </a:rPr>
              <a:t> and </a:t>
            </a:r>
            <a:r>
              <a:rPr lang="en-US" sz="2500" strike="noStrike" spc="-1" dirty="0">
                <a:solidFill>
                  <a:schemeClr val="dk1"/>
                </a:solidFill>
                <a:highlight>
                  <a:srgbClr val="D5A6BD"/>
                </a:highlight>
                <a:latin typeface="Roboto"/>
                <a:ea typeface="Roboto"/>
              </a:rPr>
              <a:t>defraud people</a:t>
            </a:r>
            <a:r>
              <a:rPr lang="en-US" sz="2500" b="1" strike="noStrike" spc="-1" dirty="0">
                <a:solidFill>
                  <a:schemeClr val="dk1"/>
                </a:solidFill>
                <a:highlight>
                  <a:srgbClr val="D5A6BD"/>
                </a:highlight>
                <a:latin typeface="Roboto"/>
                <a:ea typeface="Roboto"/>
              </a:rPr>
              <a:t>, and much more.</a:t>
            </a:r>
            <a:endParaRPr lang="de-DE" sz="2800" dirty="0">
              <a:effectLst/>
              <a:latin typeface="Roboto"/>
            </a:endParaRPr>
          </a:p>
        </p:txBody>
      </p:sp>
      <p:sp>
        <p:nvSpPr>
          <p:cNvPr id="76" name="Google Shape;124;p16"/>
          <p:cNvSpPr/>
          <p:nvPr/>
        </p:nvSpPr>
        <p:spPr>
          <a:xfrm>
            <a:off x="211680" y="1630080"/>
            <a:ext cx="2997720" cy="655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spcAft>
                <a:spcPts val="1001"/>
              </a:spcAft>
              <a:tabLst>
                <a:tab pos="0" algn="l"/>
              </a:tabLst>
            </a:pPr>
            <a:r>
              <a:rPr lang="en-GB" sz="2700" b="1" strike="noStrike" spc="-1">
                <a:solidFill>
                  <a:srgbClr val="0B5394"/>
                </a:solidFill>
                <a:latin typeface="Roboto"/>
                <a:ea typeface="Roboto"/>
              </a:rPr>
              <a:t>Definition:</a:t>
            </a:r>
            <a:endParaRPr lang="en-GB" sz="2700" b="0" strike="noStrike" spc="-1">
              <a:solidFill>
                <a:srgbClr val="000000"/>
              </a:solidFill>
              <a:latin typeface="Arial"/>
            </a:endParaRPr>
          </a:p>
        </p:txBody>
      </p:sp>
      <p:cxnSp>
        <p:nvCxnSpPr>
          <p:cNvPr id="77" name="Google Shape;125;p16"/>
          <p:cNvCxnSpPr/>
          <p:nvPr/>
        </p:nvCxnSpPr>
        <p:spPr>
          <a:xfrm flipH="1">
            <a:off x="5868360" y="2255760"/>
            <a:ext cx="2026080" cy="433440"/>
          </a:xfrm>
          <a:prstGeom prst="straightConnector1">
            <a:avLst/>
          </a:prstGeom>
          <a:ln w="28575">
            <a:solidFill>
              <a:srgbClr val="F6B26B"/>
            </a:solidFill>
            <a:round/>
            <a:tailEnd type="triangle" w="med" len="med"/>
          </a:ln>
        </p:spPr>
      </p:cxnSp>
      <p:cxnSp>
        <p:nvCxnSpPr>
          <p:cNvPr id="78" name="Google Shape;126;p16"/>
          <p:cNvCxnSpPr/>
          <p:nvPr/>
        </p:nvCxnSpPr>
        <p:spPr>
          <a:xfrm>
            <a:off x="9316080" y="2255760"/>
            <a:ext cx="133200" cy="451800"/>
          </a:xfrm>
          <a:prstGeom prst="straightConnector1">
            <a:avLst/>
          </a:prstGeom>
          <a:ln w="28575">
            <a:solidFill>
              <a:srgbClr val="C27BA0"/>
            </a:solidFill>
            <a:round/>
            <a:tailEnd type="triangle" w="med" len="med"/>
          </a:ln>
        </p:spPr>
      </p:cxnSp>
      <p:sp>
        <p:nvSpPr>
          <p:cNvPr id="79" name="Google Shape;127;p16"/>
          <p:cNvSpPr/>
          <p:nvPr/>
        </p:nvSpPr>
        <p:spPr>
          <a:xfrm rot="10800000">
            <a:off x="3712320" y="4337640"/>
            <a:ext cx="1290960" cy="1384560"/>
          </a:xfrm>
          <a:prstGeom prst="upArrow">
            <a:avLst>
              <a:gd name="adj1" fmla="val 50000"/>
              <a:gd name="adj2" fmla="val 50000"/>
            </a:avLst>
          </a:prstGeom>
          <a:solidFill>
            <a:srgbClr val="F9CB9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en-GB" sz="1400" b="0" strike="noStrike" spc="-1">
              <a:solidFill>
                <a:srgbClr val="000000"/>
              </a:solidFill>
              <a:latin typeface="Arial"/>
              <a:ea typeface="DejaVu Sans"/>
            </a:endParaRPr>
          </a:p>
        </p:txBody>
      </p:sp>
      <p:sp>
        <p:nvSpPr>
          <p:cNvPr id="80" name="Google Shape;128;p16"/>
          <p:cNvSpPr/>
          <p:nvPr/>
        </p:nvSpPr>
        <p:spPr>
          <a:xfrm rot="16200000">
            <a:off x="6832440" y="5980680"/>
            <a:ext cx="1290960" cy="1384560"/>
          </a:xfrm>
          <a:prstGeom prst="upArrow">
            <a:avLst>
              <a:gd name="adj1" fmla="val 50000"/>
              <a:gd name="adj2" fmla="val 50000"/>
            </a:avLst>
          </a:prstGeom>
          <a:solidFill>
            <a:srgbClr val="C27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en-GB" sz="1400" b="0" strike="noStrike" spc="-1">
              <a:solidFill>
                <a:srgbClr val="000000"/>
              </a:solidFill>
              <a:latin typeface="Arial"/>
              <a:ea typeface="DejaVu Sans"/>
            </a:endParaRPr>
          </a:p>
        </p:txBody>
      </p:sp>
      <p:sp>
        <p:nvSpPr>
          <p:cNvPr id="81" name="Google Shape;129;p16"/>
          <p:cNvSpPr/>
          <p:nvPr/>
        </p:nvSpPr>
        <p:spPr>
          <a:xfrm>
            <a:off x="360000" y="5822640"/>
            <a:ext cx="6223320" cy="1338828"/>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1" spc="-1" dirty="0">
                <a:solidFill>
                  <a:srgbClr val="002060"/>
                </a:solidFill>
              </a:rPr>
              <a:t>Social media has certain known features and each has its </a:t>
            </a:r>
            <a:r>
              <a:rPr lang="en-US" sz="2500" b="1" spc="-1" dirty="0">
                <a:solidFill>
                  <a:srgbClr val="002060"/>
                </a:solidFill>
                <a:effectLst>
                  <a:outerShdw blurRad="38100" dist="38100" dir="2700000" algn="tl">
                    <a:srgbClr val="000000">
                      <a:alpha val="43137"/>
                    </a:srgbClr>
                  </a:outerShdw>
                </a:effectLst>
              </a:rPr>
              <a:t>advantages</a:t>
            </a:r>
            <a:r>
              <a:rPr lang="en-US" sz="2500" b="1" spc="-1" dirty="0">
                <a:solidFill>
                  <a:srgbClr val="002060"/>
                </a:solidFill>
              </a:rPr>
              <a:t> and </a:t>
            </a:r>
            <a:r>
              <a:rPr lang="en-US" sz="2500" b="1" spc="-1" dirty="0">
                <a:solidFill>
                  <a:srgbClr val="002060"/>
                </a:solidFill>
                <a:effectLst>
                  <a:outerShdw blurRad="38100" dist="38100" dir="2700000" algn="tl">
                    <a:srgbClr val="000000">
                      <a:alpha val="43137"/>
                    </a:srgbClr>
                  </a:outerShdw>
                </a:effectLst>
              </a:rPr>
              <a:t>disadvantages</a:t>
            </a:r>
            <a:r>
              <a:rPr lang="en-US" sz="2500" b="1" spc="-1" dirty="0">
                <a:solidFill>
                  <a:srgbClr val="002060"/>
                </a:solidFill>
              </a:rPr>
              <a:t>.</a:t>
            </a:r>
            <a:endParaRPr lang="en-GB" sz="2500" b="0" strike="noStrike" spc="-1" dirty="0">
              <a:solidFill>
                <a:srgbClr val="002060"/>
              </a:solidFill>
              <a:latin typeface="Arial"/>
            </a:endParaRPr>
          </a:p>
        </p:txBody>
      </p:sp>
    </p:spTree>
    <p:extLst>
      <p:ext uri="{BB962C8B-B14F-4D97-AF65-F5344CB8AC3E}">
        <p14:creationId xmlns:p14="http://schemas.microsoft.com/office/powerpoint/2010/main" val="268480417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18;p16"/>
          <p:cNvSpPr/>
          <p:nvPr/>
        </p:nvSpPr>
        <p:spPr>
          <a:xfrm>
            <a:off x="423000" y="2841840"/>
            <a:ext cx="7467120" cy="2877711"/>
          </a:xfrm>
          <a:prstGeom prst="rect">
            <a:avLst/>
          </a:prstGeom>
          <a:noFill/>
          <a:ln w="9525">
            <a:solidFill>
              <a:srgbClr val="F6B26B"/>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0" strike="noStrike" spc="-1" dirty="0">
                <a:solidFill>
                  <a:srgbClr val="FF0000"/>
                </a:solidFill>
                <a:highlight>
                  <a:srgbClr val="F9CB9C"/>
                </a:highlight>
                <a:latin typeface="Roboto"/>
                <a:ea typeface="Roboto"/>
              </a:rPr>
              <a:t>Social media literacy is based on the concept of media literacy.</a:t>
            </a:r>
          </a:p>
          <a:p>
            <a:pPr>
              <a:lnSpc>
                <a:spcPct val="100000"/>
              </a:lnSpc>
              <a:tabLst>
                <a:tab pos="0" algn="l"/>
              </a:tabLst>
            </a:pPr>
            <a:endParaRPr lang="en-US" sz="2500" spc="-1" dirty="0">
              <a:solidFill>
                <a:srgbClr val="FF0000"/>
              </a:solidFill>
              <a:highlight>
                <a:srgbClr val="F9CB9C"/>
              </a:highlight>
              <a:latin typeface="Roboto"/>
              <a:ea typeface="Roboto"/>
            </a:endParaRPr>
          </a:p>
          <a:p>
            <a:pPr>
              <a:lnSpc>
                <a:spcPct val="100000"/>
              </a:lnSpc>
              <a:tabLst>
                <a:tab pos="0" algn="l"/>
              </a:tabLst>
            </a:pPr>
            <a:r>
              <a:rPr lang="en-US" sz="2500" b="0" strike="noStrike" spc="-1" dirty="0">
                <a:solidFill>
                  <a:srgbClr val="FF0000"/>
                </a:solidFill>
                <a:highlight>
                  <a:srgbClr val="F9CB9C"/>
                </a:highlight>
                <a:latin typeface="Roboto"/>
                <a:ea typeface="Roboto"/>
              </a:rPr>
              <a:t>Media literacy is the ability to access and analyze media messages, create, reflect and take action using the information and communication tools created by the media.</a:t>
            </a:r>
            <a:endParaRPr lang="en-GB" sz="2500" b="0" strike="noStrike" spc="-1" dirty="0">
              <a:solidFill>
                <a:srgbClr val="FF0000"/>
              </a:solidFill>
              <a:latin typeface="Arial"/>
            </a:endParaRPr>
          </a:p>
        </p:txBody>
      </p:sp>
      <p:sp>
        <p:nvSpPr>
          <p:cNvPr id="71" name="Google Shape;119;p16"/>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000" b="0" strike="noStrike" spc="-1" dirty="0">
                <a:solidFill>
                  <a:srgbClr val="0B5394"/>
                </a:solidFill>
                <a:latin typeface="Roboto"/>
                <a:ea typeface="Roboto"/>
              </a:rPr>
              <a:t>General Information on Social media Literature</a:t>
            </a:r>
            <a:endParaRPr lang="en-GB" sz="5000" b="0" strike="noStrike" spc="-1" dirty="0">
              <a:solidFill>
                <a:srgbClr val="000000"/>
              </a:solidFill>
              <a:latin typeface="Arial"/>
            </a:endParaRPr>
          </a:p>
        </p:txBody>
      </p:sp>
      <p:pic>
        <p:nvPicPr>
          <p:cNvPr id="73" name="Google Shape;121;p16"/>
          <p:cNvPicPr/>
          <p:nvPr/>
        </p:nvPicPr>
        <p:blipFill>
          <a:blip r:embed="rId2"/>
          <a:stretch/>
        </p:blipFill>
        <p:spPr>
          <a:xfrm>
            <a:off x="13773240" y="8780400"/>
            <a:ext cx="4512600" cy="1474200"/>
          </a:xfrm>
          <a:prstGeom prst="rect">
            <a:avLst/>
          </a:prstGeom>
          <a:ln w="9525">
            <a:solidFill>
              <a:srgbClr val="FFFFFF"/>
            </a:solidFill>
            <a:round/>
          </a:ln>
        </p:spPr>
      </p:pic>
      <p:sp>
        <p:nvSpPr>
          <p:cNvPr id="74" name="Google Shape;122;p16"/>
          <p:cNvSpPr/>
          <p:nvPr/>
        </p:nvSpPr>
        <p:spPr>
          <a:xfrm>
            <a:off x="7472880" y="1412640"/>
            <a:ext cx="4911480" cy="598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50000"/>
              </a:lnSpc>
              <a:tabLst>
                <a:tab pos="0" algn="l"/>
              </a:tabLst>
            </a:pPr>
            <a:r>
              <a:rPr lang="en-GB" sz="2800" b="0" strike="noStrike" spc="-1" dirty="0">
                <a:solidFill>
                  <a:srgbClr val="000000"/>
                </a:solidFill>
                <a:highlight>
                  <a:srgbClr val="F9CB9C"/>
                </a:highlight>
                <a:latin typeface="Roboto"/>
                <a:ea typeface="Roboto Light"/>
              </a:rPr>
              <a:t>Social media </a:t>
            </a:r>
            <a:r>
              <a:rPr lang="en-GB" sz="2800" spc="-1" dirty="0">
                <a:solidFill>
                  <a:srgbClr val="000000"/>
                </a:solidFill>
                <a:highlight>
                  <a:srgbClr val="F9CB9C"/>
                </a:highlight>
                <a:latin typeface="Roboto"/>
                <a:ea typeface="Roboto Light"/>
              </a:rPr>
              <a:t>l</a:t>
            </a:r>
            <a:r>
              <a:rPr lang="en-GB" sz="2800" b="0" strike="noStrike" spc="-1" dirty="0">
                <a:solidFill>
                  <a:srgbClr val="000000"/>
                </a:solidFill>
                <a:highlight>
                  <a:srgbClr val="F9CB9C"/>
                </a:highlight>
                <a:latin typeface="Roboto"/>
                <a:ea typeface="Roboto Light"/>
              </a:rPr>
              <a:t>iteracy</a:t>
            </a:r>
            <a:endParaRPr lang="en-GB" sz="2800" b="0" strike="noStrike" spc="-1" dirty="0">
              <a:solidFill>
                <a:srgbClr val="000000"/>
              </a:solidFill>
              <a:latin typeface="Arial"/>
            </a:endParaRPr>
          </a:p>
        </p:txBody>
      </p:sp>
      <p:sp>
        <p:nvSpPr>
          <p:cNvPr id="75" name="Google Shape;123;p16"/>
          <p:cNvSpPr/>
          <p:nvPr/>
        </p:nvSpPr>
        <p:spPr>
          <a:xfrm>
            <a:off x="8372520" y="2815920"/>
            <a:ext cx="9479520" cy="4031873"/>
          </a:xfrm>
          <a:prstGeom prst="rect">
            <a:avLst/>
          </a:prstGeom>
          <a:noFill/>
          <a:ln w="9525">
            <a:solidFill>
              <a:srgbClr val="C27BA0"/>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1" strike="noStrike" spc="-1" dirty="0">
                <a:solidFill>
                  <a:schemeClr val="dk1"/>
                </a:solidFill>
                <a:highlight>
                  <a:srgbClr val="D5A6BD"/>
                </a:highlight>
                <a:latin typeface="Roboto"/>
                <a:ea typeface="Roboto"/>
              </a:rPr>
              <a:t>Social media literacy centers the user as an individual and</a:t>
            </a:r>
          </a:p>
          <a:p>
            <a:pPr>
              <a:lnSpc>
                <a:spcPct val="100000"/>
              </a:lnSpc>
              <a:tabLst>
                <a:tab pos="0" algn="l"/>
              </a:tabLst>
            </a:pPr>
            <a:r>
              <a:rPr lang="en-US" sz="2500" b="1" spc="-1" dirty="0">
                <a:solidFill>
                  <a:schemeClr val="dk1"/>
                </a:solidFill>
                <a:highlight>
                  <a:srgbClr val="D5A6BD"/>
                </a:highlight>
                <a:latin typeface="Roboto"/>
                <a:ea typeface="Roboto"/>
              </a:rPr>
              <a:t>u</a:t>
            </a:r>
            <a:r>
              <a:rPr lang="en-US" sz="2500" b="1" strike="noStrike" spc="-1" dirty="0">
                <a:solidFill>
                  <a:schemeClr val="dk1"/>
                </a:solidFill>
                <a:highlight>
                  <a:srgbClr val="D5A6BD"/>
                </a:highlight>
                <a:latin typeface="Roboto"/>
                <a:ea typeface="Roboto"/>
              </a:rPr>
              <a:t>sers:</a:t>
            </a:r>
          </a:p>
          <a:p>
            <a:pPr>
              <a:lnSpc>
                <a:spcPct val="100000"/>
              </a:lnSpc>
              <a:tabLst>
                <a:tab pos="0" algn="l"/>
              </a:tabLst>
            </a:pPr>
            <a:endParaRPr lang="en-US" sz="2500" b="1" strike="noStrike" spc="-1" dirty="0">
              <a:solidFill>
                <a:schemeClr val="dk1"/>
              </a:solidFill>
              <a:highlight>
                <a:srgbClr val="D5A6BD"/>
              </a:highlight>
              <a:latin typeface="Roboto"/>
              <a:ea typeface="Roboto"/>
            </a:endParaRPr>
          </a:p>
          <a:p>
            <a:pPr>
              <a:lnSpc>
                <a:spcPct val="100000"/>
              </a:lnSpc>
              <a:tabLst>
                <a:tab pos="0" algn="l"/>
              </a:tabLst>
            </a:pPr>
            <a:r>
              <a:rPr lang="en-US" sz="2500" b="1" strike="noStrike" spc="-1" dirty="0">
                <a:solidFill>
                  <a:schemeClr val="dk1"/>
                </a:solidFill>
                <a:highlight>
                  <a:srgbClr val="D5A6BD"/>
                </a:highlight>
                <a:latin typeface="Roboto"/>
                <a:ea typeface="Roboto"/>
              </a:rPr>
              <a:t>- Interactions with each other</a:t>
            </a:r>
          </a:p>
          <a:p>
            <a:pPr>
              <a:lnSpc>
                <a:spcPct val="100000"/>
              </a:lnSpc>
              <a:tabLst>
                <a:tab pos="0" algn="l"/>
              </a:tabLst>
            </a:pPr>
            <a:r>
              <a:rPr lang="en-US" sz="2500" b="1" strike="noStrike" spc="-1" dirty="0">
                <a:solidFill>
                  <a:schemeClr val="dk1"/>
                </a:solidFill>
                <a:highlight>
                  <a:srgbClr val="D5A6BD"/>
                </a:highlight>
                <a:latin typeface="Roboto"/>
                <a:ea typeface="Roboto"/>
              </a:rPr>
              <a:t>- Their choices regarding the use of social media platforms,</a:t>
            </a:r>
          </a:p>
          <a:p>
            <a:pPr>
              <a:lnSpc>
                <a:spcPct val="100000"/>
              </a:lnSpc>
              <a:tabLst>
                <a:tab pos="0" algn="l"/>
              </a:tabLst>
            </a:pPr>
            <a:r>
              <a:rPr lang="en-US" sz="2500" b="1" strike="noStrike" spc="-1" dirty="0">
                <a:solidFill>
                  <a:schemeClr val="dk1"/>
                </a:solidFill>
                <a:highlight>
                  <a:srgbClr val="D5A6BD"/>
                </a:highlight>
                <a:latin typeface="Roboto"/>
                <a:ea typeface="Roboto"/>
              </a:rPr>
              <a:t>- What they use social media platforms for and</a:t>
            </a:r>
          </a:p>
          <a:p>
            <a:pPr>
              <a:lnSpc>
                <a:spcPct val="100000"/>
              </a:lnSpc>
              <a:tabLst>
                <a:tab pos="0" algn="l"/>
              </a:tabLst>
            </a:pPr>
            <a:r>
              <a:rPr lang="en-US" sz="2500" b="1" spc="-1" dirty="0">
                <a:solidFill>
                  <a:schemeClr val="dk1"/>
                </a:solidFill>
                <a:highlight>
                  <a:srgbClr val="D5A6BD"/>
                </a:highlight>
                <a:latin typeface="Roboto"/>
                <a:ea typeface="Roboto"/>
              </a:rPr>
              <a:t>-</a:t>
            </a:r>
            <a:r>
              <a:rPr lang="en-US" sz="2500" b="1" strike="noStrike" spc="-1" dirty="0">
                <a:solidFill>
                  <a:schemeClr val="dk1"/>
                </a:solidFill>
                <a:highlight>
                  <a:srgbClr val="D5A6BD"/>
                </a:highlight>
                <a:latin typeface="Roboto"/>
                <a:ea typeface="Roboto"/>
              </a:rPr>
              <a:t> Values that affect other users.</a:t>
            </a:r>
          </a:p>
          <a:p>
            <a:pPr>
              <a:lnSpc>
                <a:spcPct val="100000"/>
              </a:lnSpc>
              <a:tabLst>
                <a:tab pos="0" algn="l"/>
              </a:tabLst>
            </a:pPr>
            <a:endParaRPr lang="en-US" sz="2500" b="1" strike="noStrike" spc="-1" dirty="0">
              <a:solidFill>
                <a:schemeClr val="dk1"/>
              </a:solidFill>
              <a:highlight>
                <a:srgbClr val="D5A6BD"/>
              </a:highlight>
              <a:latin typeface="Roboto"/>
              <a:ea typeface="Roboto"/>
            </a:endParaRPr>
          </a:p>
          <a:p>
            <a:pPr>
              <a:lnSpc>
                <a:spcPct val="100000"/>
              </a:lnSpc>
              <a:tabLst>
                <a:tab pos="0" algn="l"/>
              </a:tabLst>
            </a:pPr>
            <a:r>
              <a:rPr lang="en-US" sz="2500" b="1" strike="noStrike" spc="-1" dirty="0">
                <a:solidFill>
                  <a:schemeClr val="dk1"/>
                </a:solidFill>
                <a:highlight>
                  <a:srgbClr val="D5A6BD"/>
                </a:highlight>
                <a:latin typeface="Roboto"/>
                <a:ea typeface="Roboto"/>
              </a:rPr>
              <a:t>In doing so, the evolving nature of social media and the ever-changing possibilities of social media are taken into account.</a:t>
            </a:r>
            <a:endParaRPr lang="de-DE" sz="2800" dirty="0">
              <a:effectLst/>
              <a:latin typeface="Roboto"/>
            </a:endParaRPr>
          </a:p>
        </p:txBody>
      </p:sp>
      <p:sp>
        <p:nvSpPr>
          <p:cNvPr id="76" name="Google Shape;124;p16"/>
          <p:cNvSpPr/>
          <p:nvPr/>
        </p:nvSpPr>
        <p:spPr>
          <a:xfrm>
            <a:off x="211680" y="1630080"/>
            <a:ext cx="2997720" cy="655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spcAft>
                <a:spcPts val="1001"/>
              </a:spcAft>
              <a:tabLst>
                <a:tab pos="0" algn="l"/>
              </a:tabLst>
            </a:pPr>
            <a:r>
              <a:rPr lang="en-GB" sz="2700" b="1" strike="noStrike" spc="-1">
                <a:solidFill>
                  <a:srgbClr val="0B5394"/>
                </a:solidFill>
                <a:latin typeface="Roboto"/>
                <a:ea typeface="Roboto"/>
              </a:rPr>
              <a:t>Definition:</a:t>
            </a:r>
            <a:endParaRPr lang="en-GB" sz="2700" b="0" strike="noStrike" spc="-1">
              <a:solidFill>
                <a:srgbClr val="000000"/>
              </a:solidFill>
              <a:latin typeface="Arial"/>
            </a:endParaRPr>
          </a:p>
        </p:txBody>
      </p:sp>
      <p:cxnSp>
        <p:nvCxnSpPr>
          <p:cNvPr id="77" name="Google Shape;125;p16"/>
          <p:cNvCxnSpPr/>
          <p:nvPr/>
        </p:nvCxnSpPr>
        <p:spPr>
          <a:xfrm flipH="1">
            <a:off x="5868360" y="2255760"/>
            <a:ext cx="2026080" cy="433440"/>
          </a:xfrm>
          <a:prstGeom prst="straightConnector1">
            <a:avLst/>
          </a:prstGeom>
          <a:ln w="28575">
            <a:solidFill>
              <a:srgbClr val="F6B26B"/>
            </a:solidFill>
            <a:round/>
            <a:tailEnd type="triangle" w="med" len="med"/>
          </a:ln>
        </p:spPr>
      </p:cxnSp>
      <p:cxnSp>
        <p:nvCxnSpPr>
          <p:cNvPr id="78" name="Google Shape;126;p16"/>
          <p:cNvCxnSpPr/>
          <p:nvPr/>
        </p:nvCxnSpPr>
        <p:spPr>
          <a:xfrm>
            <a:off x="9316080" y="2255760"/>
            <a:ext cx="133200" cy="451800"/>
          </a:xfrm>
          <a:prstGeom prst="straightConnector1">
            <a:avLst/>
          </a:prstGeom>
          <a:ln w="28575">
            <a:solidFill>
              <a:srgbClr val="C27BA0"/>
            </a:solidFill>
            <a:round/>
            <a:tailEnd type="triangle" w="med" len="med"/>
          </a:ln>
        </p:spPr>
      </p:cxnSp>
      <p:sp>
        <p:nvSpPr>
          <p:cNvPr id="80" name="Google Shape;128;p16"/>
          <p:cNvSpPr/>
          <p:nvPr/>
        </p:nvSpPr>
        <p:spPr>
          <a:xfrm rot="16200000">
            <a:off x="6832440" y="5980680"/>
            <a:ext cx="1290960" cy="1384560"/>
          </a:xfrm>
          <a:prstGeom prst="upArrow">
            <a:avLst>
              <a:gd name="adj1" fmla="val 50000"/>
              <a:gd name="adj2" fmla="val 50000"/>
            </a:avLst>
          </a:prstGeom>
          <a:solidFill>
            <a:srgbClr val="C27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en-GB" sz="1400" b="0" strike="noStrike" spc="-1">
              <a:solidFill>
                <a:srgbClr val="000000"/>
              </a:solidFill>
              <a:latin typeface="Arial"/>
              <a:ea typeface="DejaVu Sans"/>
            </a:endParaRPr>
          </a:p>
        </p:txBody>
      </p:sp>
      <p:sp>
        <p:nvSpPr>
          <p:cNvPr id="81" name="Google Shape;129;p16"/>
          <p:cNvSpPr/>
          <p:nvPr/>
        </p:nvSpPr>
        <p:spPr>
          <a:xfrm>
            <a:off x="360000" y="5822640"/>
            <a:ext cx="6223320" cy="1338828"/>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US" sz="2500" b="1" spc="-1" dirty="0">
                <a:solidFill>
                  <a:srgbClr val="002060"/>
                </a:solidFill>
              </a:rPr>
              <a:t>This can be applied to social media, including platforms such as </a:t>
            </a:r>
            <a:r>
              <a:rPr lang="en-US" sz="2500" b="1" spc="-1" dirty="0" err="1">
                <a:solidFill>
                  <a:srgbClr val="002060"/>
                </a:solidFill>
              </a:rPr>
              <a:t>WhatsApp</a:t>
            </a:r>
            <a:r>
              <a:rPr lang="en-US" sz="2500" b="1" spc="-1" dirty="0">
                <a:solidFill>
                  <a:srgbClr val="002060"/>
                </a:solidFill>
              </a:rPr>
              <a:t>, </a:t>
            </a:r>
            <a:r>
              <a:rPr lang="en-US" sz="2500" b="1" spc="-1" dirty="0" err="1">
                <a:solidFill>
                  <a:srgbClr val="002060"/>
                </a:solidFill>
              </a:rPr>
              <a:t>Instagram</a:t>
            </a:r>
            <a:r>
              <a:rPr lang="en-US" sz="2500" b="1" spc="-1" dirty="0">
                <a:solidFill>
                  <a:srgbClr val="002060"/>
                </a:solidFill>
              </a:rPr>
              <a:t>, Facebook and YouTube.</a:t>
            </a:r>
            <a:endParaRPr lang="en-GB" sz="2500" b="0" strike="noStrike" spc="-1" dirty="0">
              <a:solidFill>
                <a:srgbClr val="002060"/>
              </a:solidFill>
              <a:latin typeface="Arial"/>
            </a:endParaRPr>
          </a:p>
        </p:txBody>
      </p:sp>
    </p:spTree>
    <p:extLst>
      <p:ext uri="{BB962C8B-B14F-4D97-AF65-F5344CB8AC3E}">
        <p14:creationId xmlns:p14="http://schemas.microsoft.com/office/powerpoint/2010/main" val="325457394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134;p17"/>
          <p:cNvSpPr/>
          <p:nvPr/>
        </p:nvSpPr>
        <p:spPr>
          <a:xfrm>
            <a:off x="2713214" y="1183060"/>
            <a:ext cx="15366240" cy="2664296"/>
          </a:xfrm>
          <a:prstGeom prst="cloud">
            <a:avLst/>
          </a:prstGeom>
          <a:solidFill>
            <a:schemeClr val="accent6"/>
          </a:solidFill>
          <a:ln w="9525">
            <a:solidFill>
              <a:schemeClr val="accent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US" sz="2500" spc="-1" dirty="0">
                <a:solidFill>
                  <a:srgbClr val="FF0000"/>
                </a:solidFill>
                <a:latin typeface="Roboto"/>
                <a:ea typeface="Roboto"/>
              </a:rPr>
              <a:t>Social m</a:t>
            </a:r>
            <a:r>
              <a:rPr lang="en-US" sz="2500" b="0" strike="noStrike" spc="-1" dirty="0">
                <a:solidFill>
                  <a:srgbClr val="FF0000"/>
                </a:solidFill>
                <a:latin typeface="Roboto"/>
                <a:ea typeface="Roboto"/>
              </a:rPr>
              <a:t>edia user (Social media self):</a:t>
            </a:r>
          </a:p>
          <a:p>
            <a:pPr algn="ctr">
              <a:lnSpc>
                <a:spcPct val="100000"/>
              </a:lnSpc>
              <a:tabLst>
                <a:tab pos="0" algn="l"/>
              </a:tabLst>
            </a:pPr>
            <a:endParaRPr lang="en-US" sz="2500" spc="-1" dirty="0">
              <a:solidFill>
                <a:srgbClr val="FF0000"/>
              </a:solidFill>
              <a:latin typeface="Roboto"/>
              <a:ea typeface="Roboto"/>
            </a:endParaRPr>
          </a:p>
          <a:p>
            <a:pPr algn="ctr">
              <a:lnSpc>
                <a:spcPct val="100000"/>
              </a:lnSpc>
              <a:tabLst>
                <a:tab pos="0" algn="l"/>
              </a:tabLst>
            </a:pPr>
            <a:r>
              <a:rPr lang="en-US" sz="2500" b="0" strike="noStrike" spc="-1" dirty="0">
                <a:solidFill>
                  <a:schemeClr val="dk1"/>
                </a:solidFill>
                <a:latin typeface="Roboto"/>
                <a:ea typeface="Roboto"/>
              </a:rPr>
              <a:t>Information about the person's motivations, choices, social media networks, and interactions. </a:t>
            </a:r>
            <a:endParaRPr lang="en-GB" sz="2500" b="0" strike="noStrike" spc="-1" dirty="0">
              <a:solidFill>
                <a:srgbClr val="000000"/>
              </a:solidFill>
              <a:latin typeface="Arial"/>
            </a:endParaRPr>
          </a:p>
        </p:txBody>
      </p:sp>
      <p:sp>
        <p:nvSpPr>
          <p:cNvPr id="83" name="Google Shape;135;p17"/>
          <p:cNvSpPr/>
          <p:nvPr/>
        </p:nvSpPr>
        <p:spPr>
          <a:xfrm>
            <a:off x="211680" y="356040"/>
            <a:ext cx="17796960" cy="105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tabLst>
                <a:tab pos="0" algn="l"/>
              </a:tabLst>
            </a:pPr>
            <a:r>
              <a:rPr lang="en-GB" sz="5000" b="0" strike="noStrike" spc="-1" dirty="0">
                <a:solidFill>
                  <a:srgbClr val="0B5394"/>
                </a:solidFill>
                <a:latin typeface="Roboto"/>
                <a:ea typeface="Roboto"/>
              </a:rPr>
              <a:t>General Information on Social media Literature</a:t>
            </a:r>
            <a:endParaRPr lang="en-GB" sz="5000" spc="-1" dirty="0">
              <a:solidFill>
                <a:srgbClr val="000000"/>
              </a:solidFill>
            </a:endParaRPr>
          </a:p>
        </p:txBody>
      </p:sp>
      <p:pic>
        <p:nvPicPr>
          <p:cNvPr id="85" name="Google Shape;137;p17"/>
          <p:cNvPicPr/>
          <p:nvPr/>
        </p:nvPicPr>
        <p:blipFill>
          <a:blip r:embed="rId2"/>
          <a:stretch/>
        </p:blipFill>
        <p:spPr>
          <a:xfrm>
            <a:off x="13518270" y="8315295"/>
            <a:ext cx="4512600" cy="1474200"/>
          </a:xfrm>
          <a:prstGeom prst="rect">
            <a:avLst/>
          </a:prstGeom>
          <a:ln w="9525">
            <a:solidFill>
              <a:srgbClr val="FFFFFF"/>
            </a:solidFill>
            <a:round/>
          </a:ln>
        </p:spPr>
      </p:pic>
      <p:sp>
        <p:nvSpPr>
          <p:cNvPr id="86" name="Google Shape;138;p17"/>
          <p:cNvSpPr/>
          <p:nvPr/>
        </p:nvSpPr>
        <p:spPr>
          <a:xfrm>
            <a:off x="647056" y="968537"/>
            <a:ext cx="2232248" cy="3524811"/>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a:lnSpc>
                <a:spcPct val="115000"/>
              </a:lnSpc>
              <a:spcAft>
                <a:spcPts val="1001"/>
              </a:spcAft>
              <a:tabLst>
                <a:tab pos="0" algn="l"/>
              </a:tabLst>
            </a:pPr>
            <a:r>
              <a:rPr lang="en-US" sz="2800" b="0" strike="noStrike" spc="-1" dirty="0">
                <a:solidFill>
                  <a:schemeClr val="dk1"/>
                </a:solidFill>
                <a:latin typeface="Roboto"/>
                <a:ea typeface="Roboto"/>
              </a:rPr>
              <a:t>Social Media Literacy Concepts </a:t>
            </a:r>
          </a:p>
          <a:p>
            <a:pPr>
              <a:lnSpc>
                <a:spcPct val="115000"/>
              </a:lnSpc>
              <a:spcAft>
                <a:spcPts val="1001"/>
              </a:spcAft>
              <a:tabLst>
                <a:tab pos="0" algn="l"/>
              </a:tabLst>
            </a:pPr>
            <a:endParaRPr lang="en-US" sz="2800" spc="-1" dirty="0">
              <a:solidFill>
                <a:schemeClr val="dk1"/>
              </a:solidFill>
              <a:latin typeface="Roboto"/>
              <a:ea typeface="Roboto"/>
            </a:endParaRPr>
          </a:p>
          <a:p>
            <a:pPr>
              <a:lnSpc>
                <a:spcPct val="115000"/>
              </a:lnSpc>
              <a:spcAft>
                <a:spcPts val="1001"/>
              </a:spcAft>
              <a:tabLst>
                <a:tab pos="0" algn="l"/>
              </a:tabLst>
            </a:pPr>
            <a:endParaRPr lang="en-US" sz="2800" b="0" strike="noStrike" spc="-1" dirty="0">
              <a:solidFill>
                <a:schemeClr val="dk1"/>
              </a:solidFill>
              <a:latin typeface="Roboto"/>
              <a:ea typeface="Roboto"/>
            </a:endParaRPr>
          </a:p>
          <a:p>
            <a:pPr>
              <a:lnSpc>
                <a:spcPct val="115000"/>
              </a:lnSpc>
              <a:spcAft>
                <a:spcPts val="1001"/>
              </a:spcAft>
              <a:tabLst>
                <a:tab pos="0" algn="l"/>
              </a:tabLst>
            </a:pPr>
            <a:endParaRPr lang="en-GB" sz="2700" b="0" strike="noStrike" spc="-1" dirty="0">
              <a:solidFill>
                <a:srgbClr val="000000"/>
              </a:solidFill>
              <a:latin typeface="Arial"/>
            </a:endParaRPr>
          </a:p>
        </p:txBody>
      </p:sp>
      <p:sp>
        <p:nvSpPr>
          <p:cNvPr id="87" name="Google Shape;139;p17"/>
          <p:cNvSpPr/>
          <p:nvPr/>
        </p:nvSpPr>
        <p:spPr>
          <a:xfrm>
            <a:off x="380160" y="4927476"/>
            <a:ext cx="15964640" cy="2646878"/>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nchor="t">
            <a:spAutoFit/>
          </a:bodyPr>
          <a:lstStyle/>
          <a:p>
            <a:pPr marL="457200" indent="-387360">
              <a:lnSpc>
                <a:spcPct val="100000"/>
              </a:lnSpc>
              <a:buClr>
                <a:srgbClr val="000000"/>
              </a:buClr>
              <a:buFont typeface="Roboto"/>
              <a:buChar char="-"/>
            </a:pPr>
            <a:r>
              <a:rPr lang="en-US" sz="2500" b="0" strike="noStrike" spc="-1" dirty="0">
                <a:solidFill>
                  <a:schemeClr val="dk1"/>
                </a:solidFill>
                <a:latin typeface="Roboto"/>
                <a:ea typeface="Roboto"/>
              </a:rPr>
              <a:t>Since social media is a platform where people can </a:t>
            </a:r>
            <a:r>
              <a:rPr lang="en-US" sz="2500" b="0" i="1" strike="noStrike" spc="-1" dirty="0">
                <a:solidFill>
                  <a:schemeClr val="dk1"/>
                </a:solidFill>
                <a:latin typeface="Roboto"/>
                <a:ea typeface="Roboto"/>
              </a:rPr>
              <a:t>behave differently than in real life</a:t>
            </a:r>
            <a:r>
              <a:rPr lang="en-US" sz="2500" b="0" strike="noStrike" spc="-1" dirty="0">
                <a:solidFill>
                  <a:schemeClr val="dk1"/>
                </a:solidFill>
                <a:latin typeface="Roboto"/>
                <a:ea typeface="Roboto"/>
              </a:rPr>
              <a:t>, the user's real</a:t>
            </a:r>
          </a:p>
          <a:p>
            <a:pPr marL="457200" indent="-387360">
              <a:lnSpc>
                <a:spcPct val="100000"/>
              </a:lnSpc>
              <a:buClr>
                <a:srgbClr val="000000"/>
              </a:buClr>
              <a:buFont typeface="Roboto"/>
              <a:buChar char="-"/>
            </a:pPr>
            <a:r>
              <a:rPr lang="en-US" sz="2500" b="0" strike="noStrike" spc="-1" dirty="0">
                <a:solidFill>
                  <a:schemeClr val="dk1"/>
                </a:solidFill>
                <a:latin typeface="Roboto"/>
                <a:ea typeface="Roboto"/>
              </a:rPr>
              <a:t>Generally, social media users </a:t>
            </a:r>
            <a:r>
              <a:rPr lang="en-US" sz="2500" b="1" strike="noStrike" spc="-1" dirty="0">
                <a:solidFill>
                  <a:schemeClr val="dk1"/>
                </a:solidFill>
                <a:latin typeface="Roboto"/>
                <a:ea typeface="Roboto"/>
              </a:rPr>
              <a:t>are clear about their motivations and interests</a:t>
            </a:r>
            <a:r>
              <a:rPr lang="en-US" sz="2500" b="0" strike="noStrike" spc="-1" dirty="0">
                <a:solidFill>
                  <a:schemeClr val="dk1"/>
                </a:solidFill>
                <a:latin typeface="Roboto"/>
                <a:ea typeface="Roboto"/>
              </a:rPr>
              <a:t>. </a:t>
            </a:r>
          </a:p>
          <a:p>
            <a:pPr marL="457200" indent="-387360">
              <a:lnSpc>
                <a:spcPct val="100000"/>
              </a:lnSpc>
              <a:buClr>
                <a:srgbClr val="000000"/>
              </a:buClr>
              <a:buFont typeface="Roboto"/>
              <a:buChar char="-"/>
            </a:pPr>
            <a:r>
              <a:rPr lang="en-US" sz="2500" b="0" strike="noStrike" spc="-1" dirty="0">
                <a:solidFill>
                  <a:schemeClr val="dk1"/>
                </a:solidFill>
                <a:latin typeface="Roboto"/>
                <a:ea typeface="Roboto"/>
              </a:rPr>
              <a:t>Areas of interest are recommended to them due </a:t>
            </a:r>
            <a:r>
              <a:rPr lang="en-US" sz="2500" b="1" strike="noStrike" spc="-1" dirty="0">
                <a:solidFill>
                  <a:schemeClr val="dk1"/>
                </a:solidFill>
                <a:latin typeface="Roboto"/>
                <a:ea typeface="Roboto"/>
              </a:rPr>
              <a:t>to digital algorithms</a:t>
            </a:r>
            <a:r>
              <a:rPr lang="en-US" sz="2500" b="0" strike="noStrike" spc="-1" dirty="0">
                <a:solidFill>
                  <a:schemeClr val="dk1"/>
                </a:solidFill>
                <a:latin typeface="Roboto"/>
                <a:ea typeface="Roboto"/>
              </a:rPr>
              <a:t> </a:t>
            </a:r>
          </a:p>
          <a:p>
            <a:pPr marL="457200" indent="-387360">
              <a:lnSpc>
                <a:spcPct val="100000"/>
              </a:lnSpc>
              <a:buClr>
                <a:srgbClr val="000000"/>
              </a:buClr>
              <a:buFont typeface="Roboto"/>
              <a:buChar char="-"/>
            </a:pPr>
            <a:r>
              <a:rPr lang="en-US" sz="2500" b="0" strike="noStrike" spc="-1" dirty="0">
                <a:solidFill>
                  <a:schemeClr val="dk1"/>
                </a:solidFill>
                <a:latin typeface="Roboto"/>
                <a:ea typeface="Roboto"/>
              </a:rPr>
              <a:t>Thus, users receive increasingly </a:t>
            </a:r>
            <a:r>
              <a:rPr lang="en-US" sz="2500" b="1" strike="noStrike" spc="-1" dirty="0">
                <a:solidFill>
                  <a:schemeClr val="dk1"/>
                </a:solidFill>
                <a:latin typeface="Roboto"/>
                <a:ea typeface="Roboto"/>
              </a:rPr>
              <a:t>personalized media content</a:t>
            </a:r>
            <a:endParaRPr lang="en-GB" sz="1000" b="1" strike="noStrike" spc="-1" dirty="0">
              <a:solidFill>
                <a:srgbClr val="000000"/>
              </a:solidFill>
              <a:latin typeface="Arial"/>
            </a:endParaRPr>
          </a:p>
          <a:p>
            <a:pPr>
              <a:lnSpc>
                <a:spcPct val="100000"/>
              </a:lnSpc>
              <a:spcBef>
                <a:spcPts val="1199"/>
              </a:spcBef>
              <a:spcAft>
                <a:spcPts val="1199"/>
              </a:spcAft>
              <a:tabLst>
                <a:tab pos="0" algn="l"/>
              </a:tabLst>
            </a:pPr>
            <a:br>
              <a:rPr sz="2500" dirty="0"/>
            </a:br>
            <a:r>
              <a:rPr lang="en-GB" sz="2500" b="0" strike="noStrike" spc="-1" dirty="0">
                <a:solidFill>
                  <a:schemeClr val="dk1"/>
                </a:solidFill>
                <a:latin typeface="Roboto"/>
                <a:ea typeface="Roboto"/>
              </a:rPr>
              <a:t> 	</a:t>
            </a:r>
            <a:endParaRPr lang="en-GB" sz="2500" b="0" strike="noStrike" spc="-1" dirty="0">
              <a:solidFill>
                <a:srgbClr val="000000"/>
              </a:solidFill>
              <a:latin typeface="Aria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0276" y="5430188"/>
            <a:ext cx="382905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3843</Words>
  <Application>Microsoft Office PowerPoint</Application>
  <PresentationFormat>Egyéni</PresentationFormat>
  <Paragraphs>298</Paragraphs>
  <Slides>29</Slides>
  <Notes>4</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29</vt:i4>
      </vt:variant>
    </vt:vector>
  </HeadingPairs>
  <TitlesOfParts>
    <vt:vector size="36" baseType="lpstr">
      <vt:lpstr>Arial</vt:lpstr>
      <vt:lpstr>Calibri</vt:lpstr>
      <vt:lpstr>Roboto</vt:lpstr>
      <vt:lpstr>Symbol</vt:lpstr>
      <vt:lpstr>Times New Roman</vt:lpstr>
      <vt:lpstr>Wingdings</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Kemal Isik</dc:creator>
  <cp:lastModifiedBy>pataki_l@sulid.hu</cp:lastModifiedBy>
  <cp:revision>85</cp:revision>
  <dcterms:modified xsi:type="dcterms:W3CDTF">2024-11-18T08:18:41Z</dcterms:modified>
  <dc:language>de-DE</dc:language>
</cp:coreProperties>
</file>