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10080625" cy="5670550"/>
  <p:notesSz cx="7559675" cy="106918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de-DE" sz="4400" b="0" strike="noStrike" spc="-1">
                <a:solidFill>
                  <a:srgbClr val="000000"/>
                </a:solidFill>
                <a:latin typeface="Arial"/>
              </a:rPr>
              <a:t>Folie mittels Klicken verschieben</a:t>
            </a:r>
          </a:p>
        </p:txBody>
      </p:sp>
      <p:sp>
        <p:nvSpPr>
          <p:cNvPr id="11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de-DE" sz="2000" b="0" strike="noStrike" spc="-1">
                <a:solidFill>
                  <a:srgbClr val="000000"/>
                </a:solidFill>
                <a:latin typeface="Arial"/>
              </a:rPr>
              <a:t>Format der Notizen mittels Klicken bearbeiten</a:t>
            </a:r>
          </a:p>
        </p:txBody>
      </p:sp>
      <p:sp>
        <p:nvSpPr>
          <p:cNvPr id="11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Times New Roman"/>
              </a:rPr>
              <a:t>&lt;Kopfzeile&gt;</a:t>
            </a:r>
          </a:p>
        </p:txBody>
      </p:sp>
      <p:sp>
        <p:nvSpPr>
          <p:cNvPr id="120"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Times New Roman"/>
              </a:defRPr>
            </a:lvl1pPr>
          </a:lstStyle>
          <a:p>
            <a:pPr indent="0" algn="r">
              <a:buNone/>
            </a:pPr>
            <a:r>
              <a:rPr lang="de-DE" sz="1400" b="0" strike="noStrike" spc="-1">
                <a:solidFill>
                  <a:srgbClr val="000000"/>
                </a:solidFill>
                <a:latin typeface="Times New Roman"/>
              </a:rPr>
              <a:t>&lt;Datum/Uhrzeit&gt;</a:t>
            </a:r>
          </a:p>
        </p:txBody>
      </p:sp>
      <p:sp>
        <p:nvSpPr>
          <p:cNvPr id="121"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&lt;Fußzeile&gt;</a:t>
            </a:r>
          </a:p>
        </p:txBody>
      </p:sp>
      <p:sp>
        <p:nvSpPr>
          <p:cNvPr id="122"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Times New Roman"/>
              </a:defRPr>
            </a:lvl1pPr>
          </a:lstStyle>
          <a:p>
            <a:pPr indent="0" algn="r">
              <a:buNone/>
            </a:pPr>
            <a:fld id="{61437F4A-9A2B-4A59-99C0-3F07346DC00A}" type="slidenum">
              <a:rPr lang="de-DE" sz="1400" b="0" strike="noStrike" spc="-1">
                <a:solidFill>
                  <a:srgbClr val="000000"/>
                </a:solidFill>
                <a:latin typeface="Times New Roman"/>
              </a:rPr>
              <a:t>‹#›</a:t>
            </a:fld>
            <a:endParaRPr lang="de-D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217488" y="812800"/>
            <a:ext cx="7123112" cy="4008438"/>
          </a:xfrm>
          <a:prstGeom prst="rect">
            <a:avLst/>
          </a:prstGeom>
          <a:ln w="0">
            <a:noFill/>
          </a:ln>
        </p:spPr>
      </p:sp>
      <p:sp>
        <p:nvSpPr>
          <p:cNvPr id="228"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1106640" y="812880"/>
            <a:ext cx="5344560" cy="4007880"/>
          </a:xfrm>
          <a:prstGeom prst="rect">
            <a:avLst/>
          </a:prstGeom>
          <a:ln w="0">
            <a:noFill/>
          </a:ln>
        </p:spPr>
      </p:sp>
      <p:sp>
        <p:nvSpPr>
          <p:cNvPr id="246"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1106640" y="812880"/>
            <a:ext cx="5344560" cy="4007880"/>
          </a:xfrm>
          <a:prstGeom prst="rect">
            <a:avLst/>
          </a:prstGeom>
          <a:ln w="0">
            <a:noFill/>
          </a:ln>
        </p:spPr>
      </p:sp>
      <p:sp>
        <p:nvSpPr>
          <p:cNvPr id="248"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1106640" y="812880"/>
            <a:ext cx="5344560" cy="4007880"/>
          </a:xfrm>
          <a:prstGeom prst="rect">
            <a:avLst/>
          </a:prstGeom>
          <a:ln w="0">
            <a:noFill/>
          </a:ln>
        </p:spPr>
      </p:sp>
      <p:sp>
        <p:nvSpPr>
          <p:cNvPr id="250"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1106640" y="812880"/>
            <a:ext cx="5344560" cy="4007880"/>
          </a:xfrm>
          <a:prstGeom prst="rect">
            <a:avLst/>
          </a:prstGeom>
          <a:ln w="0">
            <a:noFill/>
          </a:ln>
        </p:spPr>
      </p:sp>
      <p:sp>
        <p:nvSpPr>
          <p:cNvPr id="252"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1106640" y="812880"/>
            <a:ext cx="5344560" cy="4007880"/>
          </a:xfrm>
          <a:prstGeom prst="rect">
            <a:avLst/>
          </a:prstGeom>
          <a:ln w="0">
            <a:noFill/>
          </a:ln>
        </p:spPr>
      </p:sp>
      <p:sp>
        <p:nvSpPr>
          <p:cNvPr id="254"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1106640" y="812880"/>
            <a:ext cx="5344560" cy="4007880"/>
          </a:xfrm>
          <a:prstGeom prst="rect">
            <a:avLst/>
          </a:prstGeom>
          <a:ln w="0">
            <a:noFill/>
          </a:ln>
        </p:spPr>
      </p:sp>
      <p:sp>
        <p:nvSpPr>
          <p:cNvPr id="256"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1106640" y="812880"/>
            <a:ext cx="5344560" cy="4007880"/>
          </a:xfrm>
          <a:prstGeom prst="rect">
            <a:avLst/>
          </a:prstGeom>
          <a:ln w="0">
            <a:noFill/>
          </a:ln>
        </p:spPr>
      </p:sp>
      <p:sp>
        <p:nvSpPr>
          <p:cNvPr id="258"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noRot="1" noChangeAspect="1"/>
          </p:cNvSpPr>
          <p:nvPr>
            <p:ph type="sldImg"/>
          </p:nvPr>
        </p:nvSpPr>
        <p:spPr>
          <a:xfrm>
            <a:off x="1106640" y="812880"/>
            <a:ext cx="5344560" cy="4007880"/>
          </a:xfrm>
          <a:prstGeom prst="rect">
            <a:avLst/>
          </a:prstGeom>
          <a:ln w="0">
            <a:noFill/>
          </a:ln>
        </p:spPr>
      </p:sp>
      <p:sp>
        <p:nvSpPr>
          <p:cNvPr id="260"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1106640" y="812880"/>
            <a:ext cx="5344560" cy="4007880"/>
          </a:xfrm>
          <a:prstGeom prst="rect">
            <a:avLst/>
          </a:prstGeom>
          <a:ln w="0">
            <a:noFill/>
          </a:ln>
        </p:spPr>
      </p:sp>
      <p:sp>
        <p:nvSpPr>
          <p:cNvPr id="262"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1106640" y="812880"/>
            <a:ext cx="5344560" cy="4007880"/>
          </a:xfrm>
          <a:prstGeom prst="rect">
            <a:avLst/>
          </a:prstGeom>
          <a:ln w="0">
            <a:noFill/>
          </a:ln>
        </p:spPr>
      </p:sp>
      <p:sp>
        <p:nvSpPr>
          <p:cNvPr id="264"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noRot="1" noChangeAspect="1"/>
          </p:cNvSpPr>
          <p:nvPr>
            <p:ph type="sldImg"/>
          </p:nvPr>
        </p:nvSpPr>
        <p:spPr>
          <a:xfrm>
            <a:off x="1106640" y="812880"/>
            <a:ext cx="5344560" cy="4007880"/>
          </a:xfrm>
          <a:prstGeom prst="rect">
            <a:avLst/>
          </a:prstGeom>
          <a:ln w="0">
            <a:noFill/>
          </a:ln>
        </p:spPr>
      </p:sp>
      <p:sp>
        <p:nvSpPr>
          <p:cNvPr id="230"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1106640" y="812880"/>
            <a:ext cx="5344560" cy="4007880"/>
          </a:xfrm>
          <a:prstGeom prst="rect">
            <a:avLst/>
          </a:prstGeom>
          <a:ln w="0">
            <a:noFill/>
          </a:ln>
        </p:spPr>
      </p:sp>
      <p:sp>
        <p:nvSpPr>
          <p:cNvPr id="266"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1106640" y="812880"/>
            <a:ext cx="5344560" cy="4007880"/>
          </a:xfrm>
          <a:prstGeom prst="rect">
            <a:avLst/>
          </a:prstGeom>
          <a:ln w="0">
            <a:noFill/>
          </a:ln>
        </p:spPr>
      </p:sp>
      <p:sp>
        <p:nvSpPr>
          <p:cNvPr id="268"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1106640" y="812880"/>
            <a:ext cx="5344560" cy="4007880"/>
          </a:xfrm>
          <a:prstGeom prst="rect">
            <a:avLst/>
          </a:prstGeom>
          <a:ln w="0">
            <a:noFill/>
          </a:ln>
        </p:spPr>
      </p:sp>
      <p:sp>
        <p:nvSpPr>
          <p:cNvPr id="270"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1106640" y="812880"/>
            <a:ext cx="5344560" cy="4007880"/>
          </a:xfrm>
          <a:prstGeom prst="rect">
            <a:avLst/>
          </a:prstGeom>
          <a:ln w="0">
            <a:noFill/>
          </a:ln>
        </p:spPr>
      </p:sp>
      <p:sp>
        <p:nvSpPr>
          <p:cNvPr id="272"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1106640" y="812880"/>
            <a:ext cx="5344560" cy="4007880"/>
          </a:xfrm>
          <a:prstGeom prst="rect">
            <a:avLst/>
          </a:prstGeom>
          <a:ln w="0">
            <a:noFill/>
          </a:ln>
        </p:spPr>
      </p:sp>
      <p:sp>
        <p:nvSpPr>
          <p:cNvPr id="274"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1106640" y="812880"/>
            <a:ext cx="5344560" cy="4007880"/>
          </a:xfrm>
          <a:prstGeom prst="rect">
            <a:avLst/>
          </a:prstGeom>
          <a:ln w="0">
            <a:noFill/>
          </a:ln>
        </p:spPr>
      </p:sp>
      <p:sp>
        <p:nvSpPr>
          <p:cNvPr id="276"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1106640" y="812880"/>
            <a:ext cx="5344560" cy="4007880"/>
          </a:xfrm>
          <a:prstGeom prst="rect">
            <a:avLst/>
          </a:prstGeom>
          <a:ln w="0">
            <a:noFill/>
          </a:ln>
        </p:spPr>
      </p:sp>
      <p:sp>
        <p:nvSpPr>
          <p:cNvPr id="278"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1106640" y="812880"/>
            <a:ext cx="5339880" cy="4003200"/>
          </a:xfrm>
          <a:prstGeom prst="rect">
            <a:avLst/>
          </a:prstGeom>
          <a:ln w="0">
            <a:noFill/>
          </a:ln>
        </p:spPr>
      </p:sp>
      <p:sp>
        <p:nvSpPr>
          <p:cNvPr id="280"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1106640" y="812880"/>
            <a:ext cx="5339880" cy="4003200"/>
          </a:xfrm>
          <a:prstGeom prst="rect">
            <a:avLst/>
          </a:prstGeom>
          <a:ln w="0">
            <a:noFill/>
          </a:ln>
        </p:spPr>
      </p:sp>
      <p:sp>
        <p:nvSpPr>
          <p:cNvPr id="282"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1106640" y="812880"/>
            <a:ext cx="5339880" cy="4003200"/>
          </a:xfrm>
          <a:prstGeom prst="rect">
            <a:avLst/>
          </a:prstGeom>
          <a:ln w="0">
            <a:noFill/>
          </a:ln>
        </p:spPr>
      </p:sp>
      <p:sp>
        <p:nvSpPr>
          <p:cNvPr id="284"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1106640" y="812880"/>
            <a:ext cx="5344560" cy="4007880"/>
          </a:xfrm>
          <a:prstGeom prst="rect">
            <a:avLst/>
          </a:prstGeom>
          <a:ln w="0">
            <a:noFill/>
          </a:ln>
        </p:spPr>
      </p:sp>
      <p:sp>
        <p:nvSpPr>
          <p:cNvPr id="232"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1106640" y="812880"/>
            <a:ext cx="5339880" cy="4003200"/>
          </a:xfrm>
          <a:prstGeom prst="rect">
            <a:avLst/>
          </a:prstGeom>
          <a:ln w="0">
            <a:noFill/>
          </a:ln>
        </p:spPr>
      </p:sp>
      <p:sp>
        <p:nvSpPr>
          <p:cNvPr id="286"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1106640" y="812880"/>
            <a:ext cx="5339880" cy="4003200"/>
          </a:xfrm>
          <a:prstGeom prst="rect">
            <a:avLst/>
          </a:prstGeom>
          <a:ln w="0">
            <a:noFill/>
          </a:ln>
        </p:spPr>
      </p:sp>
      <p:sp>
        <p:nvSpPr>
          <p:cNvPr id="288"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noRot="1" noChangeAspect="1"/>
          </p:cNvSpPr>
          <p:nvPr>
            <p:ph type="sldImg"/>
          </p:nvPr>
        </p:nvSpPr>
        <p:spPr>
          <a:xfrm>
            <a:off x="1106640" y="812880"/>
            <a:ext cx="5339880" cy="4003200"/>
          </a:xfrm>
          <a:prstGeom prst="rect">
            <a:avLst/>
          </a:prstGeom>
          <a:ln w="0">
            <a:noFill/>
          </a:ln>
        </p:spPr>
      </p:sp>
      <p:sp>
        <p:nvSpPr>
          <p:cNvPr id="290"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1106640" y="812880"/>
            <a:ext cx="5339880" cy="4003200"/>
          </a:xfrm>
          <a:prstGeom prst="rect">
            <a:avLst/>
          </a:prstGeom>
          <a:ln w="0">
            <a:noFill/>
          </a:ln>
        </p:spPr>
      </p:sp>
      <p:sp>
        <p:nvSpPr>
          <p:cNvPr id="292"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1106640" y="812880"/>
            <a:ext cx="5339880" cy="4003200"/>
          </a:xfrm>
          <a:prstGeom prst="rect">
            <a:avLst/>
          </a:prstGeom>
          <a:ln w="0">
            <a:noFill/>
          </a:ln>
        </p:spPr>
      </p:sp>
      <p:sp>
        <p:nvSpPr>
          <p:cNvPr id="294"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1106640" y="812880"/>
            <a:ext cx="5339880" cy="4003200"/>
          </a:xfrm>
          <a:prstGeom prst="rect">
            <a:avLst/>
          </a:prstGeom>
          <a:ln w="0">
            <a:noFill/>
          </a:ln>
        </p:spPr>
      </p:sp>
      <p:sp>
        <p:nvSpPr>
          <p:cNvPr id="296"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noRot="1" noChangeAspect="1"/>
          </p:cNvSpPr>
          <p:nvPr>
            <p:ph type="sldImg"/>
          </p:nvPr>
        </p:nvSpPr>
        <p:spPr>
          <a:xfrm>
            <a:off x="1106640" y="812880"/>
            <a:ext cx="5339880" cy="4003200"/>
          </a:xfrm>
          <a:prstGeom prst="rect">
            <a:avLst/>
          </a:prstGeom>
          <a:ln w="0">
            <a:noFill/>
          </a:ln>
        </p:spPr>
      </p:sp>
      <p:sp>
        <p:nvSpPr>
          <p:cNvPr id="298"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1106640" y="812880"/>
            <a:ext cx="5339880" cy="4003200"/>
          </a:xfrm>
          <a:prstGeom prst="rect">
            <a:avLst/>
          </a:prstGeom>
          <a:ln w="0">
            <a:noFill/>
          </a:ln>
        </p:spPr>
      </p:sp>
      <p:sp>
        <p:nvSpPr>
          <p:cNvPr id="300"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1106640" y="812880"/>
            <a:ext cx="5339880" cy="4003200"/>
          </a:xfrm>
          <a:prstGeom prst="rect">
            <a:avLst/>
          </a:prstGeom>
          <a:ln w="0">
            <a:noFill/>
          </a:ln>
        </p:spPr>
      </p:sp>
      <p:sp>
        <p:nvSpPr>
          <p:cNvPr id="302"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noRot="1" noChangeAspect="1"/>
          </p:cNvSpPr>
          <p:nvPr>
            <p:ph type="sldImg"/>
          </p:nvPr>
        </p:nvSpPr>
        <p:spPr>
          <a:xfrm>
            <a:off x="1106640" y="812880"/>
            <a:ext cx="5339880" cy="4003200"/>
          </a:xfrm>
          <a:prstGeom prst="rect">
            <a:avLst/>
          </a:prstGeom>
          <a:ln w="0">
            <a:noFill/>
          </a:ln>
        </p:spPr>
      </p:sp>
      <p:sp>
        <p:nvSpPr>
          <p:cNvPr id="304"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1106640" y="812880"/>
            <a:ext cx="5344560" cy="4007880"/>
          </a:xfrm>
          <a:prstGeom prst="rect">
            <a:avLst/>
          </a:prstGeom>
          <a:ln w="0">
            <a:noFill/>
          </a:ln>
        </p:spPr>
      </p:sp>
      <p:sp>
        <p:nvSpPr>
          <p:cNvPr id="234"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noRot="1" noChangeAspect="1"/>
          </p:cNvSpPr>
          <p:nvPr>
            <p:ph type="sldImg"/>
          </p:nvPr>
        </p:nvSpPr>
        <p:spPr>
          <a:xfrm>
            <a:off x="1106640" y="812880"/>
            <a:ext cx="5339880" cy="4003200"/>
          </a:xfrm>
          <a:prstGeom prst="rect">
            <a:avLst/>
          </a:prstGeom>
          <a:ln w="0">
            <a:noFill/>
          </a:ln>
        </p:spPr>
      </p:sp>
      <p:sp>
        <p:nvSpPr>
          <p:cNvPr id="306" name="CustomShape 2"/>
          <p:cNvSpPr/>
          <p:nvPr/>
        </p:nvSpPr>
        <p:spPr>
          <a:xfrm>
            <a:off x="755640" y="5078520"/>
            <a:ext cx="6043320" cy="4806360"/>
          </a:xfrm>
          <a:custGeom>
            <a:avLst/>
            <a:gdLst>
              <a:gd name="textAreaLeft" fmla="*/ 0 w 6043320"/>
              <a:gd name="textAreaRight" fmla="*/ 6043680 w 6043320"/>
              <a:gd name="textAreaTop" fmla="*/ 0 h 4806360"/>
              <a:gd name="textAreaBottom" fmla="*/ 4806720 h 4806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1106640" y="812880"/>
            <a:ext cx="5338080" cy="4001760"/>
          </a:xfrm>
          <a:prstGeom prst="rect">
            <a:avLst/>
          </a:prstGeom>
          <a:ln w="0">
            <a:noFill/>
          </a:ln>
        </p:spPr>
      </p:sp>
      <p:sp>
        <p:nvSpPr>
          <p:cNvPr id="308" name="CustomShape 2"/>
          <p:cNvSpPr/>
          <p:nvPr/>
        </p:nvSpPr>
        <p:spPr>
          <a:xfrm>
            <a:off x="755640" y="5078520"/>
            <a:ext cx="6041520" cy="4804920"/>
          </a:xfrm>
          <a:custGeom>
            <a:avLst/>
            <a:gdLst>
              <a:gd name="textAreaLeft" fmla="*/ 0 w 6041520"/>
              <a:gd name="textAreaRight" fmla="*/ 6041880 w 6041520"/>
              <a:gd name="textAreaTop" fmla="*/ 0 h 4804920"/>
              <a:gd name="textAreaBottom" fmla="*/ 4805280 h 48049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noRot="1" noChangeAspect="1"/>
          </p:cNvSpPr>
          <p:nvPr>
            <p:ph type="sldImg"/>
          </p:nvPr>
        </p:nvSpPr>
        <p:spPr>
          <a:xfrm>
            <a:off x="1106640" y="812880"/>
            <a:ext cx="5343120" cy="4006440"/>
          </a:xfrm>
          <a:prstGeom prst="rect">
            <a:avLst/>
          </a:prstGeom>
          <a:ln w="0">
            <a:noFill/>
          </a:ln>
        </p:spPr>
      </p:sp>
      <p:sp>
        <p:nvSpPr>
          <p:cNvPr id="236" name="CustomShape 2"/>
          <p:cNvSpPr/>
          <p:nvPr/>
        </p:nvSpPr>
        <p:spPr>
          <a:xfrm>
            <a:off x="755640" y="5078520"/>
            <a:ext cx="6046560" cy="4809600"/>
          </a:xfrm>
          <a:custGeom>
            <a:avLst/>
            <a:gdLst>
              <a:gd name="textAreaLeft" fmla="*/ 0 w 6046560"/>
              <a:gd name="textAreaRight" fmla="*/ 6046920 w 6046560"/>
              <a:gd name="textAreaTop" fmla="*/ 0 h 4809600"/>
              <a:gd name="textAreaBottom" fmla="*/ 4809960 h 48096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1106640" y="812880"/>
            <a:ext cx="5343120" cy="4006440"/>
          </a:xfrm>
          <a:prstGeom prst="rect">
            <a:avLst/>
          </a:prstGeom>
          <a:ln w="0">
            <a:noFill/>
          </a:ln>
        </p:spPr>
      </p:sp>
      <p:sp>
        <p:nvSpPr>
          <p:cNvPr id="238" name="CustomShape 2"/>
          <p:cNvSpPr/>
          <p:nvPr/>
        </p:nvSpPr>
        <p:spPr>
          <a:xfrm>
            <a:off x="755640" y="5078520"/>
            <a:ext cx="6046560" cy="4809600"/>
          </a:xfrm>
          <a:custGeom>
            <a:avLst/>
            <a:gdLst>
              <a:gd name="textAreaLeft" fmla="*/ 0 w 6046560"/>
              <a:gd name="textAreaRight" fmla="*/ 6046920 w 6046560"/>
              <a:gd name="textAreaTop" fmla="*/ 0 h 4809600"/>
              <a:gd name="textAreaBottom" fmla="*/ 4809960 h 48096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noRot="1" noChangeAspect="1"/>
          </p:cNvSpPr>
          <p:nvPr>
            <p:ph type="sldImg"/>
          </p:nvPr>
        </p:nvSpPr>
        <p:spPr>
          <a:xfrm>
            <a:off x="1106640" y="812880"/>
            <a:ext cx="5344560" cy="4007880"/>
          </a:xfrm>
          <a:prstGeom prst="rect">
            <a:avLst/>
          </a:prstGeom>
          <a:ln w="0">
            <a:noFill/>
          </a:ln>
        </p:spPr>
      </p:sp>
      <p:sp>
        <p:nvSpPr>
          <p:cNvPr id="240"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noRot="1" noChangeAspect="1"/>
          </p:cNvSpPr>
          <p:nvPr>
            <p:ph type="sldImg"/>
          </p:nvPr>
        </p:nvSpPr>
        <p:spPr>
          <a:xfrm>
            <a:off x="1106640" y="812880"/>
            <a:ext cx="5344560" cy="4007880"/>
          </a:xfrm>
          <a:prstGeom prst="rect">
            <a:avLst/>
          </a:prstGeom>
          <a:ln w="0">
            <a:noFill/>
          </a:ln>
        </p:spPr>
      </p:sp>
      <p:sp>
        <p:nvSpPr>
          <p:cNvPr id="242"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1106640" y="812880"/>
            <a:ext cx="5344560" cy="4007880"/>
          </a:xfrm>
          <a:prstGeom prst="rect">
            <a:avLst/>
          </a:prstGeom>
          <a:ln w="0">
            <a:noFill/>
          </a:ln>
        </p:spPr>
      </p:sp>
      <p:sp>
        <p:nvSpPr>
          <p:cNvPr id="244" name="CustomShape 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25"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26"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28"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29"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30"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31"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33"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34"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35"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36"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37"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38"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43"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45"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47"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48"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0" y="1619280"/>
            <a:ext cx="8988120" cy="4952520"/>
          </a:xfrm>
          <a:prstGeom prst="rect">
            <a:avLst/>
          </a:prstGeom>
          <a:noFill/>
          <a:ln w="0">
            <a:noFill/>
          </a:ln>
        </p:spPr>
        <p:txBody>
          <a:bodyPr lIns="0" tIns="0" rIns="0" bIns="0" anchor="ctr">
            <a:noAutofit/>
          </a:bodyPr>
          <a:lstStyle/>
          <a:p>
            <a:pPr algn="ctr"/>
            <a:endParaRPr lang="de-DE"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52"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53"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54"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4"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56"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57"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58"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60"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61"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62"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64"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65"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67"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68"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69"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70"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72"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73"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74"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75"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76"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77"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82"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84"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86"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87"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6"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0" y="1619280"/>
            <a:ext cx="8988120" cy="4952520"/>
          </a:xfrm>
          <a:prstGeom prst="rect">
            <a:avLst/>
          </a:prstGeom>
          <a:noFill/>
          <a:ln w="0">
            <a:noFill/>
          </a:ln>
        </p:spPr>
        <p:txBody>
          <a:bodyPr lIns="0" tIns="0" rIns="0" bIns="0" anchor="ctr">
            <a:noAutofit/>
          </a:bodyPr>
          <a:lstStyle/>
          <a:p>
            <a:pPr algn="ctr"/>
            <a:endParaRPr lang="de-DE"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91"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92"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93"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95"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96"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97"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99"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00"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01"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03"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04"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06"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07"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08"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09"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11" name="PlaceHolder 2"/>
          <p:cNvSpPr>
            <a:spLocks noGrp="1"/>
          </p:cNvSpPr>
          <p:nvPr>
            <p:ph/>
          </p:nvPr>
        </p:nvSpPr>
        <p:spPr>
          <a:xfrm>
            <a:off x="50400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12" name="PlaceHolder 3"/>
          <p:cNvSpPr>
            <a:spLocks noGrp="1"/>
          </p:cNvSpPr>
          <p:nvPr>
            <p:ph/>
          </p:nvPr>
        </p:nvSpPr>
        <p:spPr>
          <a:xfrm>
            <a:off x="357156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13" name="PlaceHolder 4"/>
          <p:cNvSpPr>
            <a:spLocks noGrp="1"/>
          </p:cNvSpPr>
          <p:nvPr>
            <p:ph/>
          </p:nvPr>
        </p:nvSpPr>
        <p:spPr>
          <a:xfrm>
            <a:off x="6639120" y="132660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14" name="PlaceHolder 5"/>
          <p:cNvSpPr>
            <a:spLocks noGrp="1"/>
          </p:cNvSpPr>
          <p:nvPr>
            <p:ph/>
          </p:nvPr>
        </p:nvSpPr>
        <p:spPr>
          <a:xfrm>
            <a:off x="50400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15" name="PlaceHolder 6"/>
          <p:cNvSpPr>
            <a:spLocks noGrp="1"/>
          </p:cNvSpPr>
          <p:nvPr>
            <p:ph/>
          </p:nvPr>
        </p:nvSpPr>
        <p:spPr>
          <a:xfrm>
            <a:off x="357156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16" name="PlaceHolder 7"/>
          <p:cNvSpPr>
            <a:spLocks noGrp="1"/>
          </p:cNvSpPr>
          <p:nvPr>
            <p:ph/>
          </p:nvPr>
        </p:nvSpPr>
        <p:spPr>
          <a:xfrm>
            <a:off x="6639120" y="3044520"/>
            <a:ext cx="292104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8"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9"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0" y="1619280"/>
            <a:ext cx="8988120" cy="4952520"/>
          </a:xfrm>
          <a:prstGeom prst="rect">
            <a:avLst/>
          </a:prstGeom>
          <a:noFill/>
          <a:ln w="0">
            <a:noFill/>
          </a:ln>
        </p:spPr>
        <p:txBody>
          <a:bodyPr lIns="0" tIns="0" rIns="0" bIns="0" anchor="ctr">
            <a:noAutofit/>
          </a:bodyPr>
          <a:lstStyle/>
          <a:p>
            <a:pPr algn="ctr"/>
            <a:endParaRPr lang="de-DE"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3"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4"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5"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7"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8"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19"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21"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22"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23"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flipH="1" flipV="1">
            <a:off x="-720" y="4500000"/>
            <a:ext cx="10080360" cy="1169640"/>
          </a:xfrm>
          <a:prstGeom prst="flowChartDocument">
            <a:avLst/>
          </a:prstGeom>
          <a:gradFill rotWithShape="0">
            <a:gsLst>
              <a:gs pos="0">
                <a:srgbClr val="77CAEE"/>
              </a:gs>
              <a:gs pos="100000">
                <a:srgbClr val="009BDD"/>
              </a:gs>
            </a:gsLst>
            <a:lin ang="0"/>
          </a:gradFill>
          <a:ln w="0">
            <a:noFill/>
          </a:ln>
          <a:effectLst>
            <a:outerShdw dist="10800" dir="5400000">
              <a:srgbClr val="009BDD"/>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4"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2"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flipH="1" flipV="1">
            <a:off x="-720" y="4500000"/>
            <a:ext cx="10080360" cy="1169640"/>
          </a:xfrm>
          <a:prstGeom prst="flowChartDocument">
            <a:avLst/>
          </a:prstGeom>
          <a:gradFill rotWithShape="0">
            <a:gsLst>
              <a:gs pos="0">
                <a:srgbClr val="77CAEE"/>
              </a:gs>
              <a:gs pos="100000">
                <a:srgbClr val="009BDD"/>
              </a:gs>
            </a:gsLst>
            <a:lin ang="0"/>
          </a:gradFill>
          <a:ln w="0">
            <a:noFill/>
          </a:ln>
          <a:effectLst>
            <a:outerShdw dist="10800" dir="5400000">
              <a:srgbClr val="009BDD"/>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40"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41" name="PlaceHolder 2"/>
          <p:cNvSpPr>
            <a:spLocks noGrp="1"/>
          </p:cNvSpPr>
          <p:nvPr>
            <p:ph type="body"/>
          </p:nvPr>
        </p:nvSpPr>
        <p:spPr>
          <a:xfrm>
            <a:off x="360000" y="2879280"/>
            <a:ext cx="9348480" cy="1607760"/>
          </a:xfrm>
          <a:prstGeom prst="rect">
            <a:avLst/>
          </a:prstGeom>
          <a:noFill/>
          <a:ln w="0">
            <a:noFill/>
          </a:ln>
        </p:spPr>
        <p:txBody>
          <a:bodyPr lIns="0" tIns="21240" rIns="0" bIns="0" anchor="t">
            <a:normAutofit fontScale="67000"/>
          </a:bodyPr>
          <a:lstStyle/>
          <a:p>
            <a:pPr marL="289440" indent="-217080">
              <a:spcBef>
                <a:spcPts val="1417"/>
              </a:spcBef>
              <a:buClr>
                <a:srgbClr val="000000"/>
              </a:buClr>
              <a:buSzPct val="45000"/>
              <a:buFont typeface="Wingdings" charset="2"/>
              <a:buChar char=""/>
            </a:pPr>
            <a:r>
              <a:rPr lang="de-DE" sz="1800" b="0" strike="noStrike" spc="-1">
                <a:solidFill>
                  <a:srgbClr val="000000"/>
                </a:solidFill>
                <a:latin typeface="Arial"/>
              </a:rPr>
              <a:t>Format des Gliederungstextes durch Klicken bearbeiten</a:t>
            </a:r>
          </a:p>
          <a:p>
            <a:pPr marL="578880" lvl="1" indent="-217080">
              <a:spcBef>
                <a:spcPts val="1134"/>
              </a:spcBef>
              <a:buClr>
                <a:srgbClr val="000000"/>
              </a:buClr>
              <a:buSzPct val="75000"/>
              <a:buFont typeface="Symbol" charset="2"/>
              <a:buChar char=""/>
            </a:pPr>
            <a:r>
              <a:rPr lang="de-DE" sz="1800" b="0" strike="noStrike" spc="-1">
                <a:solidFill>
                  <a:srgbClr val="000000"/>
                </a:solidFill>
                <a:latin typeface="Arial"/>
              </a:rPr>
              <a:t>Zweite Gliederungsebene</a:t>
            </a:r>
          </a:p>
          <a:p>
            <a:pPr marL="868320" lvl="2" indent="-19296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157760" lvl="3" indent="-14472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1447200" lvl="4" indent="-144720">
              <a:spcBef>
                <a:spcPts val="283"/>
              </a:spcBef>
              <a:buClr>
                <a:srgbClr val="000000"/>
              </a:buClr>
              <a:buSzPct val="45000"/>
              <a:buFont typeface="Wingdings" charset="2"/>
              <a:buChar char=""/>
            </a:pPr>
            <a:r>
              <a:rPr lang="de-DE" sz="1800" b="0" strike="noStrike" spc="-1">
                <a:solidFill>
                  <a:srgbClr val="000000"/>
                </a:solidFill>
                <a:latin typeface="Arial"/>
              </a:rPr>
              <a:t>Fünfte Gliederungsebene</a:t>
            </a:r>
          </a:p>
          <a:p>
            <a:pPr marL="1736640" lvl="5" indent="-144720">
              <a:spcBef>
                <a:spcPts val="283"/>
              </a:spcBef>
              <a:buClr>
                <a:srgbClr val="000000"/>
              </a:buClr>
              <a:buSzPct val="45000"/>
              <a:buFont typeface="Wingdings" charset="2"/>
              <a:buChar char=""/>
            </a:pPr>
            <a:r>
              <a:rPr lang="de-DE" sz="1800" b="0" strike="noStrike" spc="-1">
                <a:solidFill>
                  <a:srgbClr val="000000"/>
                </a:solidFill>
                <a:latin typeface="Arial"/>
              </a:rPr>
              <a:t>Sechste Gliederungsebene</a:t>
            </a:r>
          </a:p>
          <a:p>
            <a:pPr marL="2026080" lvl="6" indent="-144720">
              <a:spcBef>
                <a:spcPts val="283"/>
              </a:spcBef>
              <a:buClr>
                <a:srgbClr val="000000"/>
              </a:buClr>
              <a:buSzPct val="45000"/>
              <a:buFont typeface="Wingdings" charset="2"/>
              <a:buChar char=""/>
            </a:pPr>
            <a:r>
              <a:rPr lang="de-DE" sz="18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flipH="1" flipV="1">
            <a:off x="-720" y="4500000"/>
            <a:ext cx="10080360" cy="1169640"/>
          </a:xfrm>
          <a:prstGeom prst="flowChartDocument">
            <a:avLst/>
          </a:prstGeom>
          <a:gradFill rotWithShape="0">
            <a:gsLst>
              <a:gs pos="0">
                <a:srgbClr val="77CAEE"/>
              </a:gs>
              <a:gs pos="100000">
                <a:srgbClr val="009BDD"/>
              </a:gs>
            </a:gsLst>
            <a:lin ang="0"/>
          </a:gradFill>
          <a:ln w="0">
            <a:noFill/>
          </a:ln>
          <a:effectLst>
            <a:outerShdw dist="10800" dir="5400000">
              <a:srgbClr val="009BDD"/>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79" name="PlaceHolder 1"/>
          <p:cNvSpPr>
            <a:spLocks noGrp="1"/>
          </p:cNvSpPr>
          <p:nvPr>
            <p:ph type="title"/>
          </p:nvPr>
        </p:nvSpPr>
        <p:spPr>
          <a:xfrm>
            <a:off x="0" y="1619280"/>
            <a:ext cx="8988120" cy="106812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80"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TextShape 1"/>
          <p:cNvSpPr/>
          <p:nvPr/>
        </p:nvSpPr>
        <p:spPr>
          <a:xfrm>
            <a:off x="178920" y="178920"/>
            <a:ext cx="8820000" cy="414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b="0" strike="noStrike" spc="-1" dirty="0">
                <a:solidFill>
                  <a:srgbClr val="DD4100"/>
                </a:solidFill>
                <a:latin typeface="Arial"/>
              </a:rPr>
              <a:t>PROJECT NAME: </a:t>
            </a:r>
            <a:br>
              <a:rPr sz="1200" dirty="0"/>
            </a:br>
            <a:r>
              <a:rPr lang="en-GB" b="0" strike="noStrike" spc="-1" dirty="0">
                <a:solidFill>
                  <a:srgbClr val="DD4100"/>
                </a:solidFill>
                <a:latin typeface="Arial"/>
              </a:rPr>
              <a:t>“LOG IN BACK </a:t>
            </a:r>
            <a:r>
              <a:rPr lang="hu-HU" b="0" strike="noStrike" spc="-1">
                <a:solidFill>
                  <a:srgbClr val="DD4100"/>
                </a:solidFill>
                <a:latin typeface="Arial"/>
              </a:rPr>
              <a:t>THE </a:t>
            </a:r>
            <a:r>
              <a:rPr lang="en-GB" b="0" strike="noStrike" spc="-1">
                <a:solidFill>
                  <a:srgbClr val="DD4100"/>
                </a:solidFill>
                <a:latin typeface="Arial"/>
              </a:rPr>
              <a:t>REAL LIFE” </a:t>
            </a:r>
            <a:br>
              <a:rPr sz="1200" dirty="0"/>
            </a:br>
            <a:r>
              <a:rPr lang="en-GB" b="0" strike="noStrike" spc="-1" dirty="0">
                <a:solidFill>
                  <a:srgbClr val="DD4100"/>
                </a:solidFill>
                <a:latin typeface="Arial"/>
              </a:rPr>
              <a:t>PROJECT NUMBER: </a:t>
            </a:r>
            <a:br>
              <a:rPr sz="1200" dirty="0"/>
            </a:br>
            <a:r>
              <a:rPr lang="en-GB" b="0" strike="noStrike" spc="-1" dirty="0">
                <a:solidFill>
                  <a:srgbClr val="DD4100"/>
                </a:solidFill>
                <a:latin typeface="Arial"/>
              </a:rPr>
              <a:t>(2022-1-HU01-KA220-SCH-000087324) </a:t>
            </a:r>
            <a:br>
              <a:rPr sz="1200" dirty="0"/>
            </a:br>
            <a:r>
              <a:rPr lang="en-GB" b="0" strike="noStrike" spc="-1" dirty="0">
                <a:solidFill>
                  <a:srgbClr val="DD4100"/>
                </a:solidFill>
                <a:latin typeface="Arial"/>
              </a:rPr>
              <a:t>PROJECT PARTNER: </a:t>
            </a:r>
            <a:br>
              <a:rPr sz="1200" dirty="0"/>
            </a:br>
            <a:r>
              <a:rPr lang="en-GB" b="0" strike="noStrike" spc="-1" dirty="0">
                <a:solidFill>
                  <a:srgbClr val="DD4100"/>
                </a:solidFill>
                <a:latin typeface="Arial"/>
              </a:rPr>
              <a:t>ARDA BERATUNG &amp; BILDUNG GmbH </a:t>
            </a:r>
            <a:br>
              <a:rPr sz="1200" dirty="0"/>
            </a:br>
            <a:r>
              <a:rPr lang="en-GB" b="0" strike="noStrike" spc="-1" dirty="0">
                <a:solidFill>
                  <a:srgbClr val="DD4100"/>
                </a:solidFill>
                <a:latin typeface="Arial"/>
              </a:rPr>
              <a:t>https://www.ar-da.de/english-en/ </a:t>
            </a:r>
            <a:br>
              <a:rPr sz="1200" dirty="0"/>
            </a:br>
            <a:r>
              <a:rPr lang="en-GB" b="0" strike="noStrike" spc="-1" dirty="0">
                <a:solidFill>
                  <a:srgbClr val="DD4100"/>
                </a:solidFill>
                <a:latin typeface="Arial"/>
              </a:rPr>
              <a:t>E-Mail: info@ar-da.de </a:t>
            </a:r>
            <a:br>
              <a:rPr sz="1200" dirty="0"/>
            </a:br>
            <a:r>
              <a:rPr lang="en-GB" b="0" strike="noStrike" spc="-1" dirty="0" err="1">
                <a:solidFill>
                  <a:srgbClr val="DD4100"/>
                </a:solidFill>
                <a:latin typeface="Arial"/>
              </a:rPr>
              <a:t>Dr.</a:t>
            </a:r>
            <a:r>
              <a:rPr lang="en-GB" b="0" strike="noStrike" spc="-1" dirty="0">
                <a:solidFill>
                  <a:srgbClr val="DD4100"/>
                </a:solidFill>
                <a:latin typeface="Arial"/>
              </a:rPr>
              <a:t> SUSAM DÜNDAR-IŞIK</a:t>
            </a:r>
            <a:endParaRPr lang="de-DE" b="0" strike="noStrike" spc="-1" dirty="0">
              <a:solidFill>
                <a:srgbClr val="000000"/>
              </a:solidFill>
              <a:latin typeface="Arial"/>
            </a:endParaRPr>
          </a:p>
        </p:txBody>
      </p:sp>
      <p:pic>
        <p:nvPicPr>
          <p:cNvPr id="124" name="Kép 123"/>
          <p:cNvPicPr/>
          <p:nvPr/>
        </p:nvPicPr>
        <p:blipFill>
          <a:blip r:embed="rId3"/>
          <a:stretch/>
        </p:blipFill>
        <p:spPr>
          <a:xfrm>
            <a:off x="131760" y="69840"/>
            <a:ext cx="2207880" cy="721800"/>
          </a:xfrm>
          <a:prstGeom prst="rect">
            <a:avLst/>
          </a:prstGeom>
          <a:ln w="0">
            <a:noFill/>
          </a:ln>
        </p:spPr>
      </p:pic>
      <p:pic>
        <p:nvPicPr>
          <p:cNvPr id="125" name="Kép 124"/>
          <p:cNvPicPr/>
          <p:nvPr/>
        </p:nvPicPr>
        <p:blipFill>
          <a:blip r:embed="rId3"/>
          <a:stretch/>
        </p:blipFill>
        <p:spPr>
          <a:xfrm>
            <a:off x="6719760" y="69840"/>
            <a:ext cx="2207880" cy="721800"/>
          </a:xfrm>
          <a:prstGeom prst="rect">
            <a:avLst/>
          </a:prstGeom>
          <a:ln w="0">
            <a:noFill/>
          </a:ln>
        </p:spPr>
      </p:pic>
      <p:pic>
        <p:nvPicPr>
          <p:cNvPr id="2" name="Kép 1">
            <a:extLst>
              <a:ext uri="{FF2B5EF4-FFF2-40B4-BE49-F238E27FC236}">
                <a16:creationId xmlns:a16="http://schemas.microsoft.com/office/drawing/2014/main" id="{07B14787-38D4-7506-A610-A00CF41039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525" y="4772175"/>
            <a:ext cx="3239770" cy="719455"/>
          </a:xfrm>
          <a:prstGeom prst="rect">
            <a:avLst/>
          </a:prstGeom>
          <a:noFill/>
          <a:ln>
            <a:noFill/>
          </a:ln>
        </p:spPr>
      </p:pic>
      <p:pic>
        <p:nvPicPr>
          <p:cNvPr id="3" name="Kép 2" descr="A képen Betűtípus, szöveg, embléma, szimbólum látható&#10;&#10;Automatikusan generált leírás">
            <a:extLst>
              <a:ext uri="{FF2B5EF4-FFF2-40B4-BE49-F238E27FC236}">
                <a16:creationId xmlns:a16="http://schemas.microsoft.com/office/drawing/2014/main" id="{305F25C8-C771-B90F-2874-0ABB77D24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764" y="3872375"/>
            <a:ext cx="1819275" cy="555625"/>
          </a:xfrm>
          <a:prstGeom prst="rect">
            <a:avLst/>
          </a:prstGeom>
        </p:spPr>
      </p:pic>
      <p:pic>
        <p:nvPicPr>
          <p:cNvPr id="4" name="Kép 3">
            <a:extLst>
              <a:ext uri="{FF2B5EF4-FFF2-40B4-BE49-F238E27FC236}">
                <a16:creationId xmlns:a16="http://schemas.microsoft.com/office/drawing/2014/main" id="{92F8EF86-6100-8590-88D7-07D42F3FB8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8050" y="2784690"/>
            <a:ext cx="1059180" cy="1059180"/>
          </a:xfrm>
          <a:prstGeom prst="rect">
            <a:avLst/>
          </a:prstGeom>
          <a:noFill/>
          <a:ln>
            <a:noFill/>
          </a:ln>
        </p:spPr>
      </p:pic>
      <p:sp>
        <p:nvSpPr>
          <p:cNvPr id="5" name="Szövegdoboz 4">
            <a:extLst>
              <a:ext uri="{FF2B5EF4-FFF2-40B4-BE49-F238E27FC236}">
                <a16:creationId xmlns:a16="http://schemas.microsoft.com/office/drawing/2014/main" id="{B5092392-BA63-0D97-7E4B-628B87DA5EA7}"/>
              </a:ext>
            </a:extLst>
          </p:cNvPr>
          <p:cNvSpPr txBox="1"/>
          <p:nvPr/>
        </p:nvSpPr>
        <p:spPr>
          <a:xfrm>
            <a:off x="3388178" y="4660633"/>
            <a:ext cx="6547758" cy="830997"/>
          </a:xfrm>
          <a:prstGeom prst="rect">
            <a:avLst/>
          </a:prstGeom>
          <a:noFill/>
        </p:spPr>
        <p:txBody>
          <a:bodyPr wrap="square" rtlCol="0">
            <a:spAutoFit/>
          </a:bodyPr>
          <a:lstStyle/>
          <a:p>
            <a:r>
              <a:rPr lang="en-US" sz="1200"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hu-HU"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TextShape 1"/>
          <p:cNvSpPr/>
          <p:nvPr/>
        </p:nvSpPr>
        <p:spPr>
          <a:xfrm>
            <a:off x="360000" y="36000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Why Do Teenagers Spend More Time on Social Media?</a:t>
            </a:r>
            <a:endParaRPr lang="de-DE" sz="3300" b="0" strike="noStrike" spc="-1">
              <a:solidFill>
                <a:srgbClr val="000000"/>
              </a:solidFill>
              <a:latin typeface="Arial"/>
            </a:endParaRPr>
          </a:p>
        </p:txBody>
      </p:sp>
      <p:sp>
        <p:nvSpPr>
          <p:cNvPr id="160" name="CustomShape 2"/>
          <p:cNvSpPr/>
          <p:nvPr/>
        </p:nvSpPr>
        <p:spPr>
          <a:xfrm>
            <a:off x="201600" y="1249200"/>
            <a:ext cx="9897840" cy="2393640"/>
          </a:xfrm>
          <a:custGeom>
            <a:avLst/>
            <a:gdLst>
              <a:gd name="textAreaLeft" fmla="*/ 0 w 9897840"/>
              <a:gd name="textAreaRight" fmla="*/ 9898200 w 9897840"/>
              <a:gd name="textAreaTop" fmla="*/ 0 h 2393640"/>
              <a:gd name="textAreaBottom" fmla="*/ 2394000 h 239364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76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400" b="0" strike="noStrike" spc="-1">
                <a:solidFill>
                  <a:srgbClr val="000000"/>
                </a:solidFill>
                <a:latin typeface="Arial"/>
                <a:ea typeface="DejaVu Sans"/>
              </a:rPr>
              <a:t>- Social media is a virtual world where teenagers can create an identity that they fantasize about to be real in the physical world.</a:t>
            </a: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400" b="0" strike="noStrike" spc="-1">
                <a:solidFill>
                  <a:srgbClr val="000000"/>
                </a:solidFill>
                <a:latin typeface="Arial"/>
                <a:ea typeface="DejaVu Sans"/>
              </a:rPr>
              <a:t>- They can create an account using their favourite movie character names and profile photos. They can express their ideas and views in discussion rooms without revealing their true identity.</a:t>
            </a: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400" b="0" strike="noStrike" spc="-1">
                <a:solidFill>
                  <a:srgbClr val="000000"/>
                </a:solidFill>
                <a:latin typeface="Arial"/>
                <a:ea typeface="DejaVu Sans"/>
              </a:rPr>
              <a:t>- It gives the opportunity to escape from the real issue that they face at least for some amount of time every day.</a:t>
            </a: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400" b="0" strike="noStrike" spc="-1">
                <a:solidFill>
                  <a:srgbClr val="000000"/>
                </a:solidFill>
                <a:latin typeface="Arial"/>
                <a:ea typeface="DejaVu Sans"/>
              </a:rPr>
              <a:t>- Social media can provide them with friends from different parts of the world and of different age, sex, and language.</a:t>
            </a: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4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400" b="0" strike="noStrike" spc="-1">
                <a:solidFill>
                  <a:srgbClr val="000000"/>
                </a:solidFill>
                <a:latin typeface="Arial"/>
                <a:ea typeface="DejaVu Sans"/>
              </a:rPr>
              <a:t>- They can build their imaginary world with lies and deceptions to showcase themselves as the best version possible. Such pleasures slowly get into them asking for more of their real-world time. </a:t>
            </a:r>
            <a:endParaRPr lang="de-DE" sz="14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 name="TextShape 1"/>
          <p:cNvSpPr/>
          <p:nvPr/>
        </p:nvSpPr>
        <p:spPr>
          <a:xfrm>
            <a:off x="178920" y="178920"/>
            <a:ext cx="8999280" cy="140472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Let us Check Out Some of Key Teenage Social Media Addiction Facts that Must Be Acknowledged</a:t>
            </a:r>
            <a:endParaRPr lang="de-DE" sz="3300" b="0" strike="noStrike" spc="-1">
              <a:solidFill>
                <a:srgbClr val="000000"/>
              </a:solidFill>
              <a:latin typeface="Arial"/>
            </a:endParaRPr>
          </a:p>
        </p:txBody>
      </p:sp>
      <p:sp>
        <p:nvSpPr>
          <p:cNvPr id="162" name="CustomShape 2"/>
          <p:cNvSpPr/>
          <p:nvPr/>
        </p:nvSpPr>
        <p:spPr>
          <a:xfrm>
            <a:off x="230040" y="1762200"/>
            <a:ext cx="9842400" cy="1369440"/>
          </a:xfrm>
          <a:custGeom>
            <a:avLst/>
            <a:gdLst>
              <a:gd name="textAreaLeft" fmla="*/ 0 w 9842400"/>
              <a:gd name="textAreaRight" fmla="*/ 9842760 w 9842400"/>
              <a:gd name="textAreaTop" fmla="*/ 0 h 1369440"/>
              <a:gd name="textAreaBottom" fmla="*/ 1369800 h 136944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6084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1. Gender Domination:  Female teenagers who are single are more addicted to social media than any other groups</a:t>
            </a: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2. No Goodnight Sleep: The majority of them keep their phone right next to the bed, and it is the first thing they check waking up in the morning.</a:t>
            </a:r>
            <a:endParaRPr lang="de-DE" sz="18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TextShape 1"/>
          <p:cNvSpPr/>
          <p:nvPr/>
        </p:nvSpPr>
        <p:spPr>
          <a:xfrm>
            <a:off x="539280" y="-252360"/>
            <a:ext cx="8999280" cy="107892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Internet Addiction Disorder</a:t>
            </a:r>
            <a:endParaRPr lang="de-DE" sz="3300" b="0" strike="noStrike" spc="-1">
              <a:solidFill>
                <a:srgbClr val="000000"/>
              </a:solidFill>
              <a:latin typeface="Arial"/>
            </a:endParaRPr>
          </a:p>
        </p:txBody>
      </p:sp>
      <p:sp>
        <p:nvSpPr>
          <p:cNvPr id="164" name="CustomShape 2"/>
          <p:cNvSpPr/>
          <p:nvPr/>
        </p:nvSpPr>
        <p:spPr>
          <a:xfrm>
            <a:off x="287280" y="503280"/>
            <a:ext cx="4501800" cy="3418920"/>
          </a:xfrm>
          <a:custGeom>
            <a:avLst/>
            <a:gdLst>
              <a:gd name="textAreaLeft" fmla="*/ 0 w 4501800"/>
              <a:gd name="textAreaRight" fmla="*/ 4502160 w 4501800"/>
              <a:gd name="textAreaTop" fmla="*/ 0 h 3418920"/>
              <a:gd name="textAreaBottom" fmla="*/ 3419280 h 34189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6084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4A4A49"/>
                </a:solidFill>
                <a:latin typeface="Arial"/>
                <a:ea typeface="DejaVu Sans"/>
              </a:rPr>
              <a:t>- When it comes to dependence on digital games, the role of playing online games are often in the foreground. </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4A4A49"/>
                </a:solidFill>
                <a:latin typeface="Arial"/>
                <a:ea typeface="DejaVu Sans"/>
              </a:rPr>
              <a:t>- Smartphone addiction often revolves around the excessive use of social networks and messenger services.</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4A4A49"/>
                </a:solidFill>
                <a:latin typeface="Arial"/>
                <a:ea typeface="DejaVu Sans"/>
              </a:rPr>
              <a:t>- But the excessive consumption of pornographic content can also become a problem.</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4A4A49"/>
                </a:solidFill>
                <a:latin typeface="Arial"/>
                <a:ea typeface="DejaVu Sans"/>
              </a:rPr>
              <a:t>But at what point does consumption become too much and problematic? When and how should parents intervene and what can they do to prevent it?</a:t>
            </a:r>
            <a:endParaRPr lang="de-DE" sz="1800" b="0" strike="noStrike" spc="-1">
              <a:solidFill>
                <a:srgbClr val="000000"/>
              </a:solidFill>
              <a:latin typeface="Arial"/>
            </a:endParaRPr>
          </a:p>
        </p:txBody>
      </p:sp>
      <p:pic>
        <p:nvPicPr>
          <p:cNvPr id="165" name="Kép 164"/>
          <p:cNvPicPr/>
          <p:nvPr/>
        </p:nvPicPr>
        <p:blipFill>
          <a:blip r:embed="rId3"/>
          <a:stretch/>
        </p:blipFill>
        <p:spPr>
          <a:xfrm>
            <a:off x="5067360" y="647640"/>
            <a:ext cx="5013000" cy="367308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C9211E"/>
                </a:solidFill>
                <a:latin typeface="Arial"/>
              </a:rPr>
              <a:t> </a:t>
            </a:r>
            <a:r>
              <a:rPr lang="en-GB" sz="1800" b="1" strike="noStrike" spc="-1">
                <a:solidFill>
                  <a:srgbClr val="C9211E"/>
                </a:solidFill>
                <a:latin typeface="Arial"/>
              </a:rPr>
              <a:t>What Fascinates Children and Young People about Digital Worlds?</a:t>
            </a:r>
            <a:r>
              <a:rPr lang="en-GB" sz="3300" b="0" strike="noStrike" spc="-1">
                <a:solidFill>
                  <a:srgbClr val="C9211E"/>
                </a:solidFill>
                <a:latin typeface="Arial"/>
              </a:rPr>
              <a:t> </a:t>
            </a:r>
            <a:endParaRPr lang="de-DE" sz="3300" b="0" strike="noStrike" spc="-1">
              <a:solidFill>
                <a:srgbClr val="000000"/>
              </a:solidFill>
              <a:latin typeface="Arial"/>
            </a:endParaRPr>
          </a:p>
        </p:txBody>
      </p:sp>
      <p:sp>
        <p:nvSpPr>
          <p:cNvPr id="167" name="CustomShape 2"/>
          <p:cNvSpPr/>
          <p:nvPr/>
        </p:nvSpPr>
        <p:spPr>
          <a:xfrm>
            <a:off x="360360" y="1079640"/>
            <a:ext cx="8529120" cy="856800"/>
          </a:xfrm>
          <a:custGeom>
            <a:avLst/>
            <a:gdLst>
              <a:gd name="textAreaLeft" fmla="*/ 0 w 8529120"/>
              <a:gd name="textAreaRight" fmla="*/ 8529480 w 8529120"/>
              <a:gd name="textAreaTop" fmla="*/ 0 h 856800"/>
              <a:gd name="textAreaBottom" fmla="*/ 857160 h 856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6084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Social networks and online games address the needs of children and young people in many ways. In addition to entertainment and exchange, they offer a variety of opportunities to get recognition and confirmation.</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Happy hormones are released through likes and friendly comments on social networks. This tempts you to look at your smartphone again and again to get emotional "replenishment".</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Digital games also give players recognition, success and rewards. In online role-playing games such as "World of Warcraft", communities and cohesion quickly develop.</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 Why Do Children and Adolescents Become Addicted? Who Is at Risk?</a:t>
            </a:r>
            <a:endParaRPr lang="de-DE" sz="2200" b="0" strike="noStrike" spc="-1">
              <a:solidFill>
                <a:srgbClr val="000000"/>
              </a:solidFill>
              <a:latin typeface="Arial"/>
            </a:endParaRPr>
          </a:p>
        </p:txBody>
      </p:sp>
      <p:sp>
        <p:nvSpPr>
          <p:cNvPr id="169" name="CustomShape 2"/>
          <p:cNvSpPr/>
          <p:nvPr/>
        </p:nvSpPr>
        <p:spPr>
          <a:xfrm>
            <a:off x="290520" y="900000"/>
            <a:ext cx="9249840" cy="1369800"/>
          </a:xfrm>
          <a:custGeom>
            <a:avLst/>
            <a:gdLst>
              <a:gd name="textAreaLeft" fmla="*/ 0 w 9249840"/>
              <a:gd name="textAreaRight" fmla="*/ 9250200 w 92498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The question of why someone becomes addicted to smartphones or media is difficult to answer and has not yet been scientifically clarified.</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Certain factors can promote addiction, for example:</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personal factors such as loneliness, shyness, or low self-esteem,</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depression, stress, fear of (failure), inability to cope with problems, or a lack of discipline,</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the social environment, e.g., lack of attention within the family or lack of acceptance from peers in the real world,</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failures or lack of sense of achievement in the real world and</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boredom and critical life situations (e.g., breakups or school problems).</a:t>
            </a:r>
            <a:endParaRPr lang="de-DE" sz="16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Why Do Children and Adolescents Become Addicted? Who Is at Risk?</a:t>
            </a:r>
            <a:endParaRPr lang="de-DE" sz="2200" b="0" strike="noStrike" spc="-1">
              <a:solidFill>
                <a:srgbClr val="000000"/>
              </a:solidFill>
              <a:latin typeface="Arial"/>
            </a:endParaRPr>
          </a:p>
        </p:txBody>
      </p:sp>
      <p:sp>
        <p:nvSpPr>
          <p:cNvPr id="171" name="CustomShape 2"/>
          <p:cNvSpPr/>
          <p:nvPr/>
        </p:nvSpPr>
        <p:spPr>
          <a:xfrm>
            <a:off x="290520" y="900000"/>
            <a:ext cx="9249840" cy="1369800"/>
          </a:xfrm>
          <a:custGeom>
            <a:avLst/>
            <a:gdLst>
              <a:gd name="textAreaLeft" fmla="*/ 0 w 9249840"/>
              <a:gd name="textAreaRight" fmla="*/ 9250200 w 92498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But the Internet and its possibilities also play their part.</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Online games and social networks in particular work with reward incentives to trigger feelings of happiness in the users. This includes, for example, small profits, but also the number of likes or friendly comments.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The phenomenon FOMO - "Fear of Missing Out" describes the pressure of having to be there all the time and the fear of not noticing something. Social networks such as Instagram and TikTok in particular, but also messenger services such as WhatsApp, tempt people to keep checking their smartphones.</a:t>
            </a:r>
            <a:endParaRPr lang="de-DE" sz="16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When Does Addiction Start?</a:t>
            </a:r>
            <a:endParaRPr lang="de-DE" sz="2200" b="0" strike="noStrike" spc="-1">
              <a:solidFill>
                <a:srgbClr val="000000"/>
              </a:solidFill>
              <a:latin typeface="Arial"/>
            </a:endParaRPr>
          </a:p>
        </p:txBody>
      </p:sp>
      <p:sp>
        <p:nvSpPr>
          <p:cNvPr id="173" name="CustomShape 2"/>
          <p:cNvSpPr/>
          <p:nvPr/>
        </p:nvSpPr>
        <p:spPr>
          <a:xfrm>
            <a:off x="290520" y="900000"/>
            <a:ext cx="9249840" cy="1369800"/>
          </a:xfrm>
          <a:custGeom>
            <a:avLst/>
            <a:gdLst>
              <a:gd name="textAreaLeft" fmla="*/ 0 w 9249840"/>
              <a:gd name="textAreaRight" fmla="*/ 9250200 w 92498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Is it still "normal", if a child sits in front of a smartphone, computer, tablet or games console for several hours a day? When it comes to screen time, many parents are understandably insecure. Simple and reliable answers are desired; but it is hardly possible to give them.</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First of all, not every person who sits in front of the screen for a long time is equally dependent. The time spent in front of the screen is only an indication and not meaningful by itself.</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Excessive media or smartphone use can also be a temporary phase. It is normal when children and young people are temporarily spellbound by the digital world. Especially new offers are often used intensively. As soon as the excitement of new games, apps, etc. wears off, other interests come back into focus.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 Recognizing Dependency — a Checklist for Parents</a:t>
            </a:r>
            <a:endParaRPr lang="de-DE" sz="2200" b="0" strike="noStrike" spc="-1">
              <a:solidFill>
                <a:srgbClr val="000000"/>
              </a:solidFill>
              <a:latin typeface="Arial"/>
            </a:endParaRPr>
          </a:p>
        </p:txBody>
      </p:sp>
      <p:sp>
        <p:nvSpPr>
          <p:cNvPr id="175" name="CustomShape 2"/>
          <p:cNvSpPr/>
          <p:nvPr/>
        </p:nvSpPr>
        <p:spPr>
          <a:xfrm>
            <a:off x="290520" y="900000"/>
            <a:ext cx="9249840" cy="1369800"/>
          </a:xfrm>
          <a:custGeom>
            <a:avLst/>
            <a:gdLst>
              <a:gd name="textAreaLeft" fmla="*/ 0 w 9249840"/>
              <a:gd name="textAreaRight" fmla="*/ 9250200 w 92498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The following questions can help with an initial assessment of whether any child has characteristics of a possible addiction to digital media (e.g. smartphone, computer, console, internet).</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The checklist can only represent a rough guideline and does not replace medical diagnostics. Still, take every answer you answer “yes” seriously. If your child has five or more characteristics over a period of time, or you are unsure, seek professional help.</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Recognizing Dependency — a Checklist for Parents</a:t>
            </a:r>
            <a:br>
              <a:rPr sz="1800"/>
            </a:br>
            <a:r>
              <a:rPr lang="en-GB" sz="2200" b="1" strike="noStrike" spc="-1">
                <a:solidFill>
                  <a:srgbClr val="C9211E"/>
                </a:solidFill>
                <a:latin typeface="Arial"/>
              </a:rPr>
              <a:t>Is your Child at Risk of a Possible Digital Addiction?</a:t>
            </a:r>
            <a:endParaRPr lang="de-DE" sz="2200" b="0" strike="noStrike" spc="-1">
              <a:solidFill>
                <a:srgbClr val="000000"/>
              </a:solidFill>
              <a:latin typeface="Arial"/>
            </a:endParaRPr>
          </a:p>
        </p:txBody>
      </p:sp>
      <p:sp>
        <p:nvSpPr>
          <p:cNvPr id="177" name="CustomShape 2"/>
          <p:cNvSpPr/>
          <p:nvPr/>
        </p:nvSpPr>
        <p:spPr>
          <a:xfrm>
            <a:off x="290520" y="900000"/>
            <a:ext cx="9249840" cy="1369800"/>
          </a:xfrm>
          <a:custGeom>
            <a:avLst/>
            <a:gdLst>
              <a:gd name="textAreaLeft" fmla="*/ 0 w 9249840"/>
              <a:gd name="textAreaRight" fmla="*/ 9250200 w 92498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 you have the impression that your child's thoughts are always revolving around the smartphone, computer, console or Internet - even during other activities?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Does your child seem nervous, irritable or depressed when they have to go without their smartphone, computer, console or internet?</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 you have the feeling that your child is increasingly withdrawing from friends?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Are digital offerings crowding out your child’s earlier interests or hobbies?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Does your child skip meals to play, surf the web or use their smartphone?</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Does it appear that your child has become worse in school due to media use?</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Has your child gained or lost a lot of weight?</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Is your child often overtired?</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Recognizing Dependency — a Checklist for Parents</a:t>
            </a:r>
            <a:r>
              <a:rPr lang="en-GB" sz="1800" b="0" strike="noStrike" spc="-1">
                <a:solidFill>
                  <a:srgbClr val="000000"/>
                </a:solidFill>
                <a:latin typeface="Arial"/>
              </a:rPr>
              <a:t> </a:t>
            </a:r>
            <a:br>
              <a:rPr sz="1800"/>
            </a:br>
            <a:r>
              <a:rPr lang="en-GB" sz="2200" b="1" strike="noStrike" spc="-1">
                <a:solidFill>
                  <a:srgbClr val="C9211E"/>
                </a:solidFill>
                <a:latin typeface="Arial"/>
              </a:rPr>
              <a:t>Is your Child at Risk of a Possible Digital Addiction?</a:t>
            </a:r>
            <a:endParaRPr lang="de-DE" sz="2200" b="0" strike="noStrike" spc="-1">
              <a:solidFill>
                <a:srgbClr val="000000"/>
              </a:solidFill>
              <a:latin typeface="Arial"/>
            </a:endParaRPr>
          </a:p>
        </p:txBody>
      </p:sp>
      <p:sp>
        <p:nvSpPr>
          <p:cNvPr id="179" name="CustomShape 2"/>
          <p:cNvSpPr/>
          <p:nvPr/>
        </p:nvSpPr>
        <p:spPr>
          <a:xfrm>
            <a:off x="290520" y="900000"/>
            <a:ext cx="9249840" cy="1369800"/>
          </a:xfrm>
          <a:custGeom>
            <a:avLst/>
            <a:gdLst>
              <a:gd name="textAreaLeft" fmla="*/ 0 w 9249840"/>
              <a:gd name="textAreaRight" fmla="*/ 9250200 w 92498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Does your child spend more and more time in front of the screen despite recognizable negative consequences?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 you suspect that your child plays, chats or surfs late into the night?</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Does your child increasingly use smartphones, computers, consoles or the Internet to reduce feelings such as anger or rage or to suppress problems?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p:txBody>
      </p:sp>
      <p:sp>
        <p:nvSpPr>
          <p:cNvPr id="180" name="CustomShape 3"/>
          <p:cNvSpPr/>
          <p:nvPr/>
        </p:nvSpPr>
        <p:spPr>
          <a:xfrm>
            <a:off x="243000" y="3381480"/>
            <a:ext cx="9816480" cy="856800"/>
          </a:xfrm>
          <a:custGeom>
            <a:avLst/>
            <a:gdLst>
              <a:gd name="textAreaLeft" fmla="*/ 0 w 9816480"/>
              <a:gd name="textAreaRight" fmla="*/ 9816840 w 9816480"/>
              <a:gd name="textAreaTop" fmla="*/ 0 h 856800"/>
              <a:gd name="textAreaBottom" fmla="*/ 857160 h 856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6084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1" strike="noStrike" spc="-1">
                <a:solidFill>
                  <a:srgbClr val="C9211E"/>
                </a:solidFill>
                <a:latin typeface="Arial"/>
                <a:ea typeface="DejaVu Sans"/>
              </a:rPr>
              <a:t>Even if you answered "yes" to many of the questions, this is not yet a sign of pathological or dependent use of digital media. Stay in touch with your child and be curious about the apps and games he or she uses.</a:t>
            </a:r>
            <a:endParaRPr lang="de-DE" sz="1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TextShape 1"/>
          <p:cNvSpPr/>
          <p:nvPr/>
        </p:nvSpPr>
        <p:spPr>
          <a:xfrm>
            <a:off x="539280" y="345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2052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300" b="0" strike="noStrike" spc="-1">
                <a:solidFill>
                  <a:srgbClr val="DD4100"/>
                </a:solidFill>
                <a:latin typeface="Arial"/>
              </a:rPr>
              <a:t> Social Media Use around the World  </a:t>
            </a:r>
            <a:br>
              <a:rPr sz="1800"/>
            </a:br>
            <a:br>
              <a:rPr sz="2300"/>
            </a:br>
            <a:endParaRPr lang="de-DE" sz="2300" b="0" strike="noStrike" spc="-1">
              <a:solidFill>
                <a:srgbClr val="000000"/>
              </a:solidFill>
              <a:latin typeface="Arial"/>
            </a:endParaRPr>
          </a:p>
        </p:txBody>
      </p:sp>
      <p:sp>
        <p:nvSpPr>
          <p:cNvPr id="127" name="CustomShape 2"/>
          <p:cNvSpPr/>
          <p:nvPr/>
        </p:nvSpPr>
        <p:spPr>
          <a:xfrm>
            <a:off x="179280" y="3959280"/>
            <a:ext cx="5400360" cy="720360"/>
          </a:xfrm>
          <a:custGeom>
            <a:avLst/>
            <a:gdLst>
              <a:gd name="textAreaLeft" fmla="*/ 0 w 5400360"/>
              <a:gd name="textAreaRight" fmla="*/ 5400720 w 5400360"/>
              <a:gd name="textAreaTop" fmla="*/ 0 h 720360"/>
              <a:gd name="textAreaBottom" fmla="*/ 720720 h 720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128" name="CustomShape 3"/>
          <p:cNvSpPr/>
          <p:nvPr/>
        </p:nvSpPr>
        <p:spPr>
          <a:xfrm>
            <a:off x="3544920" y="720720"/>
            <a:ext cx="4195440" cy="3203280"/>
          </a:xfrm>
          <a:custGeom>
            <a:avLst/>
            <a:gdLst>
              <a:gd name="textAreaLeft" fmla="*/ 0 w 4195440"/>
              <a:gd name="textAreaRight" fmla="*/ 4195800 w 4195440"/>
              <a:gd name="textAreaTop" fmla="*/ 0 h 3203280"/>
              <a:gd name="textAreaBottom" fmla="*/ 3203640 h 320328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76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p:txBody>
      </p:sp>
      <p:pic>
        <p:nvPicPr>
          <p:cNvPr id="129" name="Kép 128"/>
          <p:cNvPicPr/>
          <p:nvPr/>
        </p:nvPicPr>
        <p:blipFill>
          <a:blip r:embed="rId3"/>
          <a:stretch/>
        </p:blipFill>
        <p:spPr>
          <a:xfrm>
            <a:off x="0" y="720720"/>
            <a:ext cx="5692320" cy="3203280"/>
          </a:xfrm>
          <a:prstGeom prst="rect">
            <a:avLst/>
          </a:prstGeom>
          <a:ln w="0">
            <a:noFill/>
          </a:ln>
        </p:spPr>
      </p:pic>
      <p:sp>
        <p:nvSpPr>
          <p:cNvPr id="130" name="CustomShape 4"/>
          <p:cNvSpPr/>
          <p:nvPr/>
        </p:nvSpPr>
        <p:spPr>
          <a:xfrm>
            <a:off x="5767560" y="712800"/>
            <a:ext cx="3958560" cy="3247560"/>
          </a:xfrm>
          <a:custGeom>
            <a:avLst/>
            <a:gdLst>
              <a:gd name="textAreaLeft" fmla="*/ 0 w 3958560"/>
              <a:gd name="textAreaRight" fmla="*/ 3958920 w 3958560"/>
              <a:gd name="textAreaTop" fmla="*/ 0 h 3247560"/>
              <a:gd name="textAreaBottom" fmla="*/ 3247920 h 32475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400" b="0" u="sng" strike="noStrike" spc="-1">
                <a:solidFill>
                  <a:srgbClr val="000000"/>
                </a:solidFill>
                <a:uFillTx/>
                <a:latin typeface="Arial"/>
                <a:ea typeface="Segoe UI"/>
              </a:rPr>
              <a:t>- 4.2 billion people use social media (roughly 54% of the world’s population).</a:t>
            </a:r>
            <a:endParaRPr lang="de-DE" sz="14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4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400" b="0" u="sng" strike="noStrike" spc="-1">
                <a:solidFill>
                  <a:srgbClr val="000000"/>
                </a:solidFill>
                <a:uFillTx/>
                <a:latin typeface="Arial"/>
                <a:ea typeface="Segoe UI"/>
              </a:rPr>
              <a:t>- In 2021, social media usage increased 13% compared to 2020. It adds up to more than 0.5 billion users within just 12 months.</a:t>
            </a:r>
            <a:endParaRPr lang="de-DE" sz="14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4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400" b="0" strike="noStrike" spc="-1">
              <a:solidFill>
                <a:srgbClr val="000000"/>
              </a:solidFill>
              <a:latin typeface="Arial"/>
            </a:endParaRPr>
          </a:p>
        </p:txBody>
      </p:sp>
      <p:sp>
        <p:nvSpPr>
          <p:cNvPr id="131" name="CustomShape 5"/>
          <p:cNvSpPr/>
          <p:nvPr/>
        </p:nvSpPr>
        <p:spPr>
          <a:xfrm>
            <a:off x="-61920" y="5378400"/>
            <a:ext cx="7117920" cy="345600"/>
          </a:xfrm>
          <a:custGeom>
            <a:avLst/>
            <a:gdLst>
              <a:gd name="textAreaLeft" fmla="*/ 0 w 7117920"/>
              <a:gd name="textAreaRight" fmla="*/ 7118280 w 7117920"/>
              <a:gd name="textAreaTop" fmla="*/ 0 h 345600"/>
              <a:gd name="textAreaBottom" fmla="*/ 345960 h 3456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200" b="0" strike="noStrike" spc="-1">
                <a:solidFill>
                  <a:srgbClr val="000000"/>
                </a:solidFill>
                <a:latin typeface="Arial"/>
                <a:ea typeface="DejaVu Sans"/>
              </a:rPr>
              <a:t>* Life satisfaction: A key to managing internet &amp; social media addiction</a:t>
            </a:r>
            <a:endParaRPr lang="de-DE" sz="12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 name="TextShape 1"/>
          <p:cNvSpPr/>
          <p:nvPr/>
        </p:nvSpPr>
        <p:spPr>
          <a:xfrm>
            <a:off x="539280" y="-216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C9211E"/>
                </a:solidFill>
                <a:latin typeface="Arial"/>
              </a:rPr>
              <a:t>Prevent your Child from Becoming Addicted to Media</a:t>
            </a:r>
            <a:endParaRPr lang="de-DE" sz="2600" b="0" strike="noStrike" spc="-1">
              <a:solidFill>
                <a:srgbClr val="000000"/>
              </a:solidFill>
              <a:latin typeface="Arial"/>
            </a:endParaRPr>
          </a:p>
        </p:txBody>
      </p:sp>
      <p:sp>
        <p:nvSpPr>
          <p:cNvPr id="182" name="CustomShape 2"/>
          <p:cNvSpPr/>
          <p:nvPr/>
        </p:nvSpPr>
        <p:spPr>
          <a:xfrm>
            <a:off x="179280" y="431640"/>
            <a:ext cx="9250200" cy="1369800"/>
          </a:xfrm>
          <a:custGeom>
            <a:avLst/>
            <a:gdLst>
              <a:gd name="textAreaLeft" fmla="*/ 0 w 9250200"/>
              <a:gd name="textAreaRight" fmla="*/ 9250560 w 925020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1" strike="noStrike" spc="-1">
                <a:solidFill>
                  <a:srgbClr val="000000"/>
                </a:solidFill>
                <a:latin typeface="Arial"/>
                <a:ea typeface="DejaVu Sans"/>
              </a:rPr>
              <a:t>- Digital games, social networks and messenger services are extremely popular with children and young people. The following tips will help to make your child "media fit" and prevent addiction.</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1" strike="noStrike" spc="-1">
                <a:solidFill>
                  <a:srgbClr val="000000"/>
                </a:solidFill>
                <a:latin typeface="Arial"/>
                <a:ea typeface="DejaVu Sans"/>
              </a:rPr>
              <a:t>– General bans are not very helpful in the long run and tend to lead to people playing or surfing in secret. Instead, agree on fixed usage times together. Show your child that you trust him to keep these agreements.</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1" strike="noStrike" spc="-1">
                <a:solidFill>
                  <a:srgbClr val="000000"/>
                </a:solidFill>
                <a:latin typeface="Arial"/>
                <a:ea typeface="DejaVu Sans"/>
              </a:rPr>
              <a:t>– Be interested in the digital world that inspires your child. Get involved and play or surf with us. This makes the fascination more understandable and your child feels taken seriously.</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1" strike="noStrike" spc="-1">
                <a:solidFill>
                  <a:srgbClr val="000000"/>
                </a:solidFill>
                <a:latin typeface="Arial"/>
                <a:ea typeface="DejaVu Sans"/>
              </a:rPr>
              <a:t>– Question what fascinates your child so much. What do they like to do with their smartphone, computer or tablet and why? How do these offers succeed in satisfying the wishes and needs of your child?</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1" strike="noStrike" spc="-1">
                <a:solidFill>
                  <a:srgbClr val="000000"/>
                </a:solidFill>
                <a:latin typeface="Arial"/>
                <a:ea typeface="DejaVu Sans"/>
              </a:rPr>
              <a:t>– Talk to your child about games, content and media experiences. If you know what your child is doing on the screen, you can provide meaningful support and set boundaries.</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1" strike="noStrike" spc="-1">
                <a:solidFill>
                  <a:srgbClr val="000000"/>
                </a:solidFill>
                <a:latin typeface="Arial"/>
                <a:ea typeface="DejaVu Sans"/>
              </a:rPr>
              <a:t>– Even young people who are familiar with computers, smartphones and the like cannot necessarily assess the associated risks correctly and need support.</a:t>
            </a:r>
            <a:endParaRPr lang="de-DE" sz="15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C9211E"/>
                </a:solidFill>
                <a:latin typeface="Arial"/>
              </a:rPr>
              <a:t>Prevent your Child from Becoming Addicted to Media</a:t>
            </a:r>
            <a:endParaRPr lang="de-DE" sz="2600" b="0" strike="noStrike" spc="-1">
              <a:solidFill>
                <a:srgbClr val="000000"/>
              </a:solidFill>
              <a:latin typeface="Arial"/>
            </a:endParaRPr>
          </a:p>
        </p:txBody>
      </p:sp>
      <p:sp>
        <p:nvSpPr>
          <p:cNvPr id="184" name="CustomShape 2"/>
          <p:cNvSpPr/>
          <p:nvPr/>
        </p:nvSpPr>
        <p:spPr>
          <a:xfrm>
            <a:off x="179280" y="900000"/>
            <a:ext cx="9250200" cy="1369800"/>
          </a:xfrm>
          <a:custGeom>
            <a:avLst/>
            <a:gdLst>
              <a:gd name="textAreaLeft" fmla="*/ 0 w 9250200"/>
              <a:gd name="textAreaRight" fmla="*/ 9250560 w 925020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As parents, you have a role model function. Check your own media behaviour and lead by example.</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Create a respectful family environment in which your child feels valued. This strengthens self-confidence and encourages your child to confide in you, if there is a problem.</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Provide suggestions and alternatives to smartphones &amp; Co., for example in the form of joint ventures or leisure activities.</a:t>
            </a:r>
            <a:endParaRPr lang="de-DE" sz="16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Agree Times and Rules</a:t>
            </a:r>
            <a:endParaRPr lang="de-DE" sz="2200" b="0" strike="noStrike" spc="-1">
              <a:solidFill>
                <a:srgbClr val="000000"/>
              </a:solidFill>
              <a:latin typeface="Arial"/>
            </a:endParaRPr>
          </a:p>
        </p:txBody>
      </p:sp>
      <p:sp>
        <p:nvSpPr>
          <p:cNvPr id="186" name="CustomShape 2"/>
          <p:cNvSpPr/>
          <p:nvPr/>
        </p:nvSpPr>
        <p:spPr>
          <a:xfrm>
            <a:off x="179280" y="900000"/>
            <a:ext cx="9359640" cy="1369800"/>
          </a:xfrm>
          <a:custGeom>
            <a:avLst/>
            <a:gdLst>
              <a:gd name="textAreaLeft" fmla="*/ 0 w 9359640"/>
              <a:gd name="textAreaRight" fmla="*/ 9360000 w 93596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Agree early on in the family, which rules apply to digital devices and the Internet, what is permitted and what is not. When determining the times of use, consider your child's level of development and experience.</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Since smartphones and portable game consoles can also be used on the go, fixed usage times should be agreed here in particular.</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At bedtime, mobile devices can be placed in a “media garage” (e.g. a box in the hallway). For older children, devices should be on airplane mode or turned off at night.</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Do not shy away from “fair” conflicts. Parents have the right to limit media consumption in a reasonable way, even if this results in a dispute. Justify limitations so your child feels they are being taken seriously and understands why you are setting limitations.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Agreements made should be kept. If this is not the case, act accordingly! Even if it is often difficult, a temporary ban on the internet, smartphones and digital games can be the right step.</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The more trust and experience you ascribe to your child, the more he can be granted. Instead of a daily limit, agree on a weekly workload together. The child divides the agreed time freely. This is how your child learns to take responsibility.</a:t>
            </a:r>
            <a:endParaRPr lang="de-DE" sz="16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Is It Possible to Fall Back on Technical Control Options?</a:t>
            </a:r>
            <a:endParaRPr lang="de-DE" sz="2200" b="0" strike="noStrike" spc="-1">
              <a:solidFill>
                <a:srgbClr val="000000"/>
              </a:solidFill>
              <a:latin typeface="Arial"/>
            </a:endParaRPr>
          </a:p>
        </p:txBody>
      </p:sp>
      <p:sp>
        <p:nvSpPr>
          <p:cNvPr id="188" name="CustomShape 2"/>
          <p:cNvSpPr/>
          <p:nvPr/>
        </p:nvSpPr>
        <p:spPr>
          <a:xfrm>
            <a:off x="179280" y="900000"/>
            <a:ext cx="9250200" cy="1369800"/>
          </a:xfrm>
          <a:custGeom>
            <a:avLst/>
            <a:gdLst>
              <a:gd name="textAreaLeft" fmla="*/ 0 w 9250200"/>
              <a:gd name="textAreaRight" fmla="*/ 9250560 w 925020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In principle, technical aids also offer the possibility of limiting usage times and content on digital devices. However, such settings do not offer 100%-protection and can be circumvented by older children if necessary. Technical assistance can therefore only support media education, not replace it. In addition, they do not prevent friends from playing and surfing, for example.</a:t>
            </a:r>
            <a:endParaRPr lang="de-DE" sz="16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br>
              <a:rPr sz="1800"/>
            </a:br>
            <a:r>
              <a:rPr lang="en-GB" sz="2200" b="1" strike="noStrike" spc="-1">
                <a:solidFill>
                  <a:srgbClr val="C9211E"/>
                </a:solidFill>
                <a:latin typeface="Arial"/>
              </a:rPr>
              <a:t>Is My Child Already Lost in the Media World?</a:t>
            </a:r>
            <a:endParaRPr lang="de-DE" sz="2200" b="0" strike="noStrike" spc="-1">
              <a:solidFill>
                <a:srgbClr val="000000"/>
              </a:solidFill>
              <a:latin typeface="Arial"/>
            </a:endParaRPr>
          </a:p>
        </p:txBody>
      </p:sp>
      <p:sp>
        <p:nvSpPr>
          <p:cNvPr id="190" name="CustomShape 2"/>
          <p:cNvSpPr/>
          <p:nvPr/>
        </p:nvSpPr>
        <p:spPr>
          <a:xfrm>
            <a:off x="179280" y="900000"/>
            <a:ext cx="9250200" cy="1369800"/>
          </a:xfrm>
          <a:custGeom>
            <a:avLst/>
            <a:gdLst>
              <a:gd name="textAreaLeft" fmla="*/ 0 w 9250200"/>
              <a:gd name="textAreaRight" fmla="*/ 9250560 w 925020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If your child withdraws more and more into digital worlds, it is important to start talking to each other again. It is of little use to ban media consumption or the use of smartphones across the board.</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Approach your child openly. In the conversation, make your child aware of your perception and speak without reproaches about the media offerings, without which your child can no longer get along.</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Look for the reasons for the excessive consumption. What is your child missing in real life? What unsatisfied wants and needs does it have? Where are the worries and problems?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Change something in the environment, offer alternatives. Encourage and design leisure and employment opportunities in the family.</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 Encourage your child to resume hobbies previously pursued. Especially activities and experiences in a group form a useful counterweight to virtual experiences.</a:t>
            </a:r>
            <a:endParaRPr lang="de-DE" sz="16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Resort to Professional Help</a:t>
            </a:r>
            <a:endParaRPr lang="de-DE" sz="2200" b="0" strike="noStrike" spc="-1">
              <a:solidFill>
                <a:srgbClr val="000000"/>
              </a:solidFill>
              <a:latin typeface="Arial"/>
            </a:endParaRPr>
          </a:p>
        </p:txBody>
      </p:sp>
      <p:sp>
        <p:nvSpPr>
          <p:cNvPr id="192" name="CustomShape 2"/>
          <p:cNvSpPr/>
          <p:nvPr/>
        </p:nvSpPr>
        <p:spPr>
          <a:xfrm>
            <a:off x="179280" y="900000"/>
            <a:ext cx="9250200" cy="1369800"/>
          </a:xfrm>
          <a:custGeom>
            <a:avLst/>
            <a:gdLst>
              <a:gd name="textAreaLeft" fmla="*/ 0 w 9250200"/>
              <a:gd name="textAreaRight" fmla="*/ 9250560 w 925020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If you realize that the problem cannot be overcome alone, do not hesitate to resort to professional help. Seek support to get your child out of smartphone or media addiction. Contact points are, for example, addiction and family counselling centers or psychologists.</a:t>
            </a:r>
            <a:endParaRPr lang="de-DE" sz="16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 name="TextShape 1"/>
          <p:cNvSpPr/>
          <p:nvPr/>
        </p:nvSpPr>
        <p:spPr>
          <a:xfrm>
            <a:off x="539280" y="-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1944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200" b="1" strike="noStrike" spc="-1">
                <a:solidFill>
                  <a:srgbClr val="C9211E"/>
                </a:solidFill>
                <a:latin typeface="Arial"/>
              </a:rPr>
              <a:t>When Does Addiction Start?</a:t>
            </a:r>
            <a:endParaRPr lang="de-DE" sz="2200" b="0" strike="noStrike" spc="-1">
              <a:solidFill>
                <a:srgbClr val="000000"/>
              </a:solidFill>
              <a:latin typeface="Arial"/>
            </a:endParaRPr>
          </a:p>
        </p:txBody>
      </p:sp>
      <p:sp>
        <p:nvSpPr>
          <p:cNvPr id="194" name="CustomShape 2"/>
          <p:cNvSpPr/>
          <p:nvPr/>
        </p:nvSpPr>
        <p:spPr>
          <a:xfrm>
            <a:off x="290520" y="900000"/>
            <a:ext cx="9249840" cy="1369800"/>
          </a:xfrm>
          <a:custGeom>
            <a:avLst/>
            <a:gdLst>
              <a:gd name="textAreaLeft" fmla="*/ 0 w 9249840"/>
              <a:gd name="textAreaRight" fmla="*/ 9250200 w 9249840"/>
              <a:gd name="textAreaTop" fmla="*/ 0 h 1369800"/>
              <a:gd name="textAreaBottom" fmla="*/ 1370160 h 13698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594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Dependence is a process: the boundaries between "normal use", "problematic use" and a dependency are fluid.</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1" strike="noStrike" spc="-1">
                <a:solidFill>
                  <a:srgbClr val="000000"/>
                </a:solidFill>
                <a:latin typeface="Arial"/>
                <a:ea typeface="DejaVu Sans"/>
              </a:rPr>
              <a:t>Always look at the overall situation and look at the motivation behind the use. The following checklist will help you with the assessment.</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 name="TextShape 1"/>
          <p:cNvSpPr/>
          <p:nvPr/>
        </p:nvSpPr>
        <p:spPr>
          <a:xfrm>
            <a:off x="-360" y="1618920"/>
            <a:ext cx="8994240" cy="107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spcBef>
                <a:spcPts val="74"/>
              </a:spcBef>
              <a:spcAft>
                <a:spcPts val="74"/>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de-DE" sz="3300" b="0" strike="noStrike" spc="-1">
              <a:solidFill>
                <a:srgbClr val="DD4100"/>
              </a:solidFill>
              <a:latin typeface="Arial"/>
            </a:endParaRPr>
          </a:p>
        </p:txBody>
      </p:sp>
      <p:pic>
        <p:nvPicPr>
          <p:cNvPr id="196" name="Kép 195"/>
          <p:cNvPicPr/>
          <p:nvPr/>
        </p:nvPicPr>
        <p:blipFill>
          <a:blip r:embed="rId3"/>
          <a:stretch/>
        </p:blipFill>
        <p:spPr>
          <a:xfrm>
            <a:off x="593640" y="-101520"/>
            <a:ext cx="7561080" cy="566856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TextShape 1"/>
          <p:cNvSpPr/>
          <p:nvPr/>
        </p:nvSpPr>
        <p:spPr>
          <a:xfrm>
            <a:off x="-360" y="1618920"/>
            <a:ext cx="8994240" cy="107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spcBef>
                <a:spcPts val="74"/>
              </a:spcBef>
              <a:spcAft>
                <a:spcPts val="74"/>
              </a:spcAft>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de-DE" sz="3300" b="0" strike="noStrike" spc="-1">
              <a:solidFill>
                <a:srgbClr val="DD4100"/>
              </a:solidFill>
              <a:latin typeface="Arial"/>
            </a:endParaRPr>
          </a:p>
        </p:txBody>
      </p:sp>
      <p:pic>
        <p:nvPicPr>
          <p:cNvPr id="198" name="Kép 197"/>
          <p:cNvPicPr/>
          <p:nvPr/>
        </p:nvPicPr>
        <p:blipFill>
          <a:blip r:embed="rId3"/>
          <a:stretch/>
        </p:blipFill>
        <p:spPr>
          <a:xfrm>
            <a:off x="720720" y="0"/>
            <a:ext cx="8473680" cy="566856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Internet Addiction</a:t>
            </a:r>
            <a:br>
              <a:rPr sz="1800"/>
            </a:br>
            <a:r>
              <a:rPr lang="en-GB" sz="2600" b="1" strike="noStrike" spc="-1">
                <a:solidFill>
                  <a:srgbClr val="DD4100"/>
                </a:solidFill>
                <a:latin typeface="Times New Roman"/>
                <a:ea typeface="Times New Roman"/>
              </a:rPr>
              <a:t>Treatment for Children</a:t>
            </a:r>
            <a:br>
              <a:rPr sz="1800"/>
            </a:br>
            <a:r>
              <a:rPr lang="en-GB" sz="2600" b="1" strike="noStrike" spc="-1">
                <a:solidFill>
                  <a:srgbClr val="DD4100"/>
                </a:solidFill>
                <a:latin typeface="Times New Roman"/>
                <a:ea typeface="Times New Roman"/>
              </a:rPr>
              <a:t>and Adolescents</a:t>
            </a:r>
            <a:endParaRPr lang="de-DE" sz="2600" b="0" strike="noStrike" spc="-1">
              <a:solidFill>
                <a:srgbClr val="000000"/>
              </a:solidFill>
              <a:latin typeface="Arial"/>
            </a:endParaRPr>
          </a:p>
        </p:txBody>
      </p:sp>
      <p:sp>
        <p:nvSpPr>
          <p:cNvPr id="200" name="CustomShape 2"/>
          <p:cNvSpPr/>
          <p:nvPr/>
        </p:nvSpPr>
        <p:spPr>
          <a:xfrm>
            <a:off x="1692360" y="1144440"/>
            <a:ext cx="7487640" cy="4254120"/>
          </a:xfrm>
          <a:custGeom>
            <a:avLst/>
            <a:gdLst>
              <a:gd name="textAreaLeft" fmla="*/ 0 w 7487640"/>
              <a:gd name="textAreaRight" fmla="*/ 7488000 w 748764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Individual, group, or family therapy</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Behaviour modification</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Dialectical Behavioural Therapy (DBT)</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Cognitive Behavioural Therapy (CBT)</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Equine Therapy</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Art Therapy</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Recreation Therapy</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Reality Therapy</a:t>
            </a:r>
            <a:endParaRPr lang="de-DE" sz="28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 name="TextShape 1"/>
          <p:cNvSpPr/>
          <p:nvPr/>
        </p:nvSpPr>
        <p:spPr>
          <a:xfrm>
            <a:off x="360000" y="-287280"/>
            <a:ext cx="8999280" cy="107892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Digital Addiction</a:t>
            </a:r>
            <a:endParaRPr lang="de-DE" sz="3300" b="0" strike="noStrike" spc="-1">
              <a:solidFill>
                <a:srgbClr val="000000"/>
              </a:solidFill>
              <a:latin typeface="Arial"/>
            </a:endParaRPr>
          </a:p>
        </p:txBody>
      </p:sp>
      <p:pic>
        <p:nvPicPr>
          <p:cNvPr id="133" name="Kép 132"/>
          <p:cNvPicPr/>
          <p:nvPr/>
        </p:nvPicPr>
        <p:blipFill>
          <a:blip r:embed="rId3"/>
          <a:srcRect b="8365"/>
          <a:stretch/>
        </p:blipFill>
        <p:spPr>
          <a:xfrm>
            <a:off x="507960" y="568440"/>
            <a:ext cx="4532040" cy="3858840"/>
          </a:xfrm>
          <a:prstGeom prst="rect">
            <a:avLst/>
          </a:prstGeom>
          <a:ln w="0">
            <a:noFill/>
          </a:ln>
        </p:spPr>
      </p:pic>
      <p:sp>
        <p:nvSpPr>
          <p:cNvPr id="134" name="CustomShape 2"/>
          <p:cNvSpPr/>
          <p:nvPr/>
        </p:nvSpPr>
        <p:spPr>
          <a:xfrm>
            <a:off x="5138640" y="539640"/>
            <a:ext cx="4579560" cy="5089320"/>
          </a:xfrm>
          <a:custGeom>
            <a:avLst/>
            <a:gdLst>
              <a:gd name="textAreaLeft" fmla="*/ 0 w 4579560"/>
              <a:gd name="textAreaRight" fmla="*/ 4579920 w 4579560"/>
              <a:gd name="textAreaTop" fmla="*/ 0 h 5089320"/>
              <a:gd name="textAreaBottom" fmla="*/ 5089680 h 50893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0" strike="noStrike" spc="-1">
                <a:solidFill>
                  <a:srgbClr val="000000"/>
                </a:solidFill>
                <a:latin typeface="Arial"/>
                <a:ea typeface="Segoe UI"/>
              </a:rPr>
              <a:t>- The average person spends 2-3 hours of their time on social media per day. This is equal to almost five years of a person’s whole life span.</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0" strike="noStrike" spc="-1">
                <a:solidFill>
                  <a:srgbClr val="000000"/>
                </a:solidFill>
                <a:latin typeface="Arial"/>
                <a:ea typeface="Segoe UI"/>
              </a:rPr>
              <a:t>- The latest social media addiction statistics indicate that more than 330 million people suffer from internet and social media addiction in 2021. This means that 7% of social media users suffer from social media addiction. This is up from 210 million social media addicts in 2019*.  </a:t>
            </a:r>
            <a:r>
              <a:rPr lang="en-GB" sz="1500" b="0" strike="noStrike" spc="-1">
                <a:solidFill>
                  <a:srgbClr val="000000"/>
                </a:solidFill>
                <a:latin typeface="Arial"/>
                <a:ea typeface="DejaVu Sans"/>
              </a:rPr>
              <a:t> </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0" strike="noStrike" spc="-1">
                <a:solidFill>
                  <a:srgbClr val="000000"/>
                </a:solidFill>
                <a:latin typeface="Arial"/>
                <a:ea typeface="Segoe UI"/>
              </a:rPr>
              <a:t>- </a:t>
            </a:r>
            <a:r>
              <a:rPr lang="en-GB" sz="1500" b="0" strike="noStrike" spc="-1">
                <a:solidFill>
                  <a:srgbClr val="000000"/>
                </a:solidFill>
                <a:latin typeface="Arial"/>
                <a:ea typeface="DejaVu Sans"/>
              </a:rPr>
              <a:t>The average number of social media accounts per user is 8.4.</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500" b="0" strike="noStrike" spc="-1">
                <a:solidFill>
                  <a:srgbClr val="000000"/>
                </a:solidFill>
                <a:latin typeface="Arial"/>
                <a:ea typeface="DejaVu Sans"/>
              </a:rPr>
              <a:t>- Thus, digital addiction can be considered as a worldwide growing epidemic.</a:t>
            </a: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500" b="0" strike="noStrike" spc="-1">
              <a:solidFill>
                <a:srgbClr val="000000"/>
              </a:solidFill>
              <a:latin typeface="Arial"/>
            </a:endParaRPr>
          </a:p>
        </p:txBody>
      </p:sp>
      <p:sp>
        <p:nvSpPr>
          <p:cNvPr id="135" name="CustomShape 3"/>
          <p:cNvSpPr/>
          <p:nvPr/>
        </p:nvSpPr>
        <p:spPr>
          <a:xfrm>
            <a:off x="-61920" y="5378400"/>
            <a:ext cx="7117920" cy="345600"/>
          </a:xfrm>
          <a:custGeom>
            <a:avLst/>
            <a:gdLst>
              <a:gd name="textAreaLeft" fmla="*/ 0 w 7117920"/>
              <a:gd name="textAreaRight" fmla="*/ 7118280 w 7117920"/>
              <a:gd name="textAreaTop" fmla="*/ 0 h 345600"/>
              <a:gd name="textAreaBottom" fmla="*/ 345960 h 34560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200" b="0" strike="noStrike" spc="-1">
                <a:solidFill>
                  <a:srgbClr val="000000"/>
                </a:solidFill>
                <a:latin typeface="Arial"/>
                <a:ea typeface="DejaVu Sans"/>
              </a:rPr>
              <a:t>* Life satisfaction: A key to managing internet &amp; social media addiction</a:t>
            </a:r>
            <a:endParaRPr lang="de-DE" sz="1200" b="0" strike="noStrike" spc="-1">
              <a:solidFill>
                <a:srgbClr val="000000"/>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 name="TextShape 1"/>
          <p:cNvSpPr/>
          <p:nvPr/>
        </p:nvSpPr>
        <p:spPr>
          <a:xfrm>
            <a:off x="365040" y="-179640"/>
            <a:ext cx="8994600" cy="107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600" b="1" strike="noStrike" spc="-1">
                <a:solidFill>
                  <a:srgbClr val="DD4100"/>
                </a:solidFill>
                <a:latin typeface="Times New Roman"/>
                <a:ea typeface="Times New Roman"/>
              </a:rPr>
              <a:t>Dialectical Behavioural Therapy (DBT)</a:t>
            </a:r>
            <a:endParaRPr lang="de-DE" sz="3600" b="0" strike="noStrike" spc="-1">
              <a:solidFill>
                <a:srgbClr val="000000"/>
              </a:solidFill>
              <a:latin typeface="Arial"/>
            </a:endParaRPr>
          </a:p>
        </p:txBody>
      </p:sp>
      <p:pic>
        <p:nvPicPr>
          <p:cNvPr id="202" name="Kép 201"/>
          <p:cNvPicPr/>
          <p:nvPr/>
        </p:nvPicPr>
        <p:blipFill>
          <a:blip r:embed="rId3"/>
          <a:stretch/>
        </p:blipFill>
        <p:spPr>
          <a:xfrm>
            <a:off x="1079640" y="1079640"/>
            <a:ext cx="4566600" cy="351252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 name="TextShape 1"/>
          <p:cNvSpPr/>
          <p:nvPr/>
        </p:nvSpPr>
        <p:spPr>
          <a:xfrm>
            <a:off x="653760" y="4680"/>
            <a:ext cx="8994240" cy="1074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600" b="1" strike="noStrike" spc="-1">
                <a:solidFill>
                  <a:srgbClr val="DD4100"/>
                </a:solidFill>
                <a:latin typeface="Times New Roman"/>
                <a:ea typeface="Times New Roman"/>
              </a:rPr>
              <a:t>Cognitive Behavioural Therapy (CBT)</a:t>
            </a:r>
            <a:endParaRPr lang="de-DE" sz="3600" b="0" strike="noStrike" spc="-1">
              <a:solidFill>
                <a:srgbClr val="000000"/>
              </a:solidFill>
              <a:latin typeface="Arial"/>
            </a:endParaRPr>
          </a:p>
        </p:txBody>
      </p:sp>
      <p:pic>
        <p:nvPicPr>
          <p:cNvPr id="204" name="Kép 203"/>
          <p:cNvPicPr/>
          <p:nvPr/>
        </p:nvPicPr>
        <p:blipFill>
          <a:blip r:embed="rId3"/>
          <a:stretch/>
        </p:blipFill>
        <p:spPr>
          <a:xfrm>
            <a:off x="2340000" y="861840"/>
            <a:ext cx="5775120" cy="348768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as Supporters of Internet Safety</a:t>
            </a:r>
            <a:endParaRPr lang="de-DE" sz="2600" b="0" strike="noStrike" spc="-1">
              <a:solidFill>
                <a:srgbClr val="000000"/>
              </a:solidFill>
              <a:latin typeface="Arial"/>
            </a:endParaRPr>
          </a:p>
        </p:txBody>
      </p:sp>
      <p:sp>
        <p:nvSpPr>
          <p:cNvPr id="206" name="CustomShape 2"/>
          <p:cNvSpPr/>
          <p:nvPr/>
        </p:nvSpPr>
        <p:spPr>
          <a:xfrm>
            <a:off x="1584360" y="1079640"/>
            <a:ext cx="7488000" cy="4252320"/>
          </a:xfrm>
          <a:custGeom>
            <a:avLst/>
            <a:gdLst>
              <a:gd name="textAreaLeft" fmla="*/ 0 w 7488000"/>
              <a:gd name="textAreaRight" fmla="*/ 7488360 w 7488000"/>
              <a:gd name="textAreaTop" fmla="*/ 0 h 4252320"/>
              <a:gd name="textAreaBottom" fmla="*/ 4252680 h 42523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T</a:t>
            </a:r>
            <a:r>
              <a:rPr lang="en-GB" sz="2800" b="0" strike="noStrike" spc="-1">
                <a:solidFill>
                  <a:srgbClr val="000000"/>
                </a:solidFill>
                <a:latin typeface="Times New Roman"/>
                <a:ea typeface="Times New Roman"/>
              </a:rPr>
              <a:t>eachers should first realise the importance of their role.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a:t>
            </a:r>
            <a:r>
              <a:rPr lang="en-GB" sz="2800" b="0" strike="noStrike" spc="-1">
                <a:solidFill>
                  <a:srgbClr val="000000"/>
                </a:solidFill>
                <a:latin typeface="Times New Roman"/>
                <a:ea typeface="Times New Roman"/>
              </a:rPr>
              <a:t>Teachers will be aware of the problem.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a:t>
            </a:r>
            <a:r>
              <a:rPr lang="en-GB" sz="2800" b="0" strike="noStrike" spc="-1">
                <a:solidFill>
                  <a:srgbClr val="000000"/>
                </a:solidFill>
                <a:latin typeface="Times New Roman"/>
                <a:ea typeface="Times New Roman"/>
              </a:rPr>
              <a:t> Teacher will need to develop a student strategy to wean their students from internet addiction.</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a:t>
            </a:r>
            <a:r>
              <a:rPr lang="en-GB" sz="2800" b="0" strike="noStrike" spc="-1">
                <a:solidFill>
                  <a:srgbClr val="000000"/>
                </a:solidFill>
                <a:latin typeface="Times New Roman"/>
                <a:ea typeface="Times New Roman"/>
              </a:rPr>
              <a:t>Teachers need to know social networks and internet programmes for conscious internet use.</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a:t>
            </a:r>
            <a:r>
              <a:rPr lang="en-GB" sz="2800" b="0" strike="noStrike" spc="-1">
                <a:solidFill>
                  <a:srgbClr val="000000"/>
                </a:solidFill>
                <a:latin typeface="Times New Roman"/>
                <a:ea typeface="Times New Roman"/>
              </a:rPr>
              <a:t>Teachers, students and families should work together.</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as Supporters of Internet Safety</a:t>
            </a:r>
            <a:endParaRPr lang="de-DE" sz="2600" b="0" strike="noStrike" spc="-1">
              <a:solidFill>
                <a:srgbClr val="000000"/>
              </a:solidFill>
              <a:latin typeface="Arial"/>
            </a:endParaRPr>
          </a:p>
        </p:txBody>
      </p:sp>
      <p:sp>
        <p:nvSpPr>
          <p:cNvPr id="208" name="CustomShape 2"/>
          <p:cNvSpPr/>
          <p:nvPr/>
        </p:nvSpPr>
        <p:spPr>
          <a:xfrm>
            <a:off x="1692360" y="1144440"/>
            <a:ext cx="7487640" cy="4254120"/>
          </a:xfrm>
          <a:custGeom>
            <a:avLst/>
            <a:gdLst>
              <a:gd name="textAreaLeft" fmla="*/ 0 w 7487640"/>
              <a:gd name="textAreaRight" fmla="*/ 7488000 w 748764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Teachers should be able to suggest other activities that might be of interest to students.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Teachers should be able to manage student groups effectively.</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ArialMT"/>
              </a:rPr>
              <a:t>Teachers should have clear and strict rules for their</a:t>
            </a:r>
            <a:r>
              <a:rPr lang="en-GB" sz="2800" b="0" strike="noStrike" spc="-1">
                <a:solidFill>
                  <a:srgbClr val="000000"/>
                </a:solidFill>
                <a:latin typeface="Times New Roman"/>
                <a:ea typeface="Times New Roman"/>
              </a:rPr>
              <a:t> students.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Times New Roman"/>
              </a:rPr>
              <a:t>Teachers should be able to guide their students.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and Counselling</a:t>
            </a:r>
            <a:endParaRPr lang="de-DE" sz="2600" b="0" strike="noStrike" spc="-1">
              <a:solidFill>
                <a:srgbClr val="000000"/>
              </a:solidFill>
              <a:latin typeface="Arial"/>
            </a:endParaRPr>
          </a:p>
        </p:txBody>
      </p:sp>
      <p:sp>
        <p:nvSpPr>
          <p:cNvPr id="210" name="CustomShape 2"/>
          <p:cNvSpPr/>
          <p:nvPr/>
        </p:nvSpPr>
        <p:spPr>
          <a:xfrm>
            <a:off x="1584360" y="1008000"/>
            <a:ext cx="7488000" cy="4254120"/>
          </a:xfrm>
          <a:custGeom>
            <a:avLst/>
            <a:gdLst>
              <a:gd name="textAreaLeft" fmla="*/ 0 w 7488000"/>
              <a:gd name="textAreaRight" fmla="*/ 7488360 w 748800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a:t>
            </a:r>
            <a:r>
              <a:rPr lang="en-GB" sz="2800" b="1" strike="noStrike" spc="-1">
                <a:solidFill>
                  <a:srgbClr val="000000"/>
                </a:solidFill>
                <a:latin typeface="Times New Roman"/>
                <a:ea typeface="ArialMT"/>
              </a:rPr>
              <a:t>Topic:</a:t>
            </a:r>
            <a:r>
              <a:rPr lang="en-GB" sz="2800" b="0" strike="noStrike" spc="-1">
                <a:solidFill>
                  <a:srgbClr val="000000"/>
                </a:solidFill>
                <a:latin typeface="Times New Roman"/>
                <a:ea typeface="ArialMT"/>
              </a:rPr>
              <a:t> overcoming relationship problems between students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1" strike="noStrike" spc="-1">
                <a:solidFill>
                  <a:srgbClr val="000000"/>
                </a:solidFill>
                <a:latin typeface="Times New Roman"/>
                <a:ea typeface="ArialMT"/>
              </a:rPr>
              <a:t>Definition of the problem: </a:t>
            </a:r>
            <a:r>
              <a:rPr lang="en-GB" sz="2800" b="0" strike="noStrike" spc="-1">
                <a:solidFill>
                  <a:srgbClr val="000000"/>
                </a:solidFill>
                <a:latin typeface="Times New Roman"/>
                <a:ea typeface="ArialMT"/>
              </a:rPr>
              <a:t>verbal and emotional abuse in the student group</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1" strike="noStrike" spc="-1">
                <a:solidFill>
                  <a:srgbClr val="000000"/>
                </a:solidFill>
                <a:latin typeface="Times New Roman"/>
                <a:ea typeface="ArialMT"/>
              </a:rPr>
              <a:t>Purpose of the study:</a:t>
            </a:r>
            <a:r>
              <a:rPr lang="en-GB" sz="2800" b="0" strike="noStrike" spc="-1">
                <a:solidFill>
                  <a:srgbClr val="000000"/>
                </a:solidFill>
                <a:latin typeface="Times New Roman"/>
                <a:ea typeface="ArialMT"/>
              </a:rPr>
              <a:t> to ensure group tolerance and to establish an atmosphere of trust</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
                <a:ea typeface="DejaVu Sans"/>
              </a:rPr>
              <a: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and Counselling</a:t>
            </a:r>
            <a:endParaRPr lang="de-DE" sz="2600" b="0" strike="noStrike" spc="-1">
              <a:solidFill>
                <a:srgbClr val="000000"/>
              </a:solidFill>
              <a:latin typeface="Arial"/>
            </a:endParaRPr>
          </a:p>
        </p:txBody>
      </p:sp>
      <p:sp>
        <p:nvSpPr>
          <p:cNvPr id="212" name="CustomShape 2"/>
          <p:cNvSpPr/>
          <p:nvPr/>
        </p:nvSpPr>
        <p:spPr>
          <a:xfrm>
            <a:off x="1584360" y="1008000"/>
            <a:ext cx="7488000" cy="4254120"/>
          </a:xfrm>
          <a:custGeom>
            <a:avLst/>
            <a:gdLst>
              <a:gd name="textAreaLeft" fmla="*/ 0 w 7488000"/>
              <a:gd name="textAreaRight" fmla="*/ 7488360 w 748800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a:t>
            </a:r>
            <a:r>
              <a:rPr lang="en-GB" sz="2800" b="1" strike="noStrike" spc="-1">
                <a:solidFill>
                  <a:srgbClr val="000000"/>
                </a:solidFill>
                <a:latin typeface="Times New Roman"/>
                <a:ea typeface="ArialMT"/>
              </a:rPr>
              <a:t>The teacher can ask the following questions to his/her students: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ArialMT"/>
              </a:rPr>
              <a:t>What do I adore the most?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 </a:t>
            </a:r>
            <a:r>
              <a:rPr lang="en-GB" sz="2800" b="0" strike="noStrike" spc="-1">
                <a:solidFill>
                  <a:srgbClr val="000000"/>
                </a:solidFill>
                <a:latin typeface="Times New Roman"/>
                <a:ea typeface="ArialMT"/>
              </a:rPr>
              <a:t>What kind of career do I want to pursue in the future?</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MT"/>
                <a:ea typeface="ArialMT"/>
              </a:rPr>
              <a:t>•</a:t>
            </a:r>
            <a:r>
              <a:rPr lang="en-GB" sz="2800" b="1" strike="noStrike" spc="-1">
                <a:solidFill>
                  <a:srgbClr val="000000"/>
                </a:solidFill>
                <a:latin typeface="Times New Roman"/>
                <a:ea typeface="ArialMT"/>
              </a:rPr>
              <a:t> Here the teacher identifies the interests and values of the students.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
                <a:ea typeface="DejaVu Sans"/>
              </a:rPr>
              <a: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3"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and Counselling</a:t>
            </a:r>
            <a:endParaRPr lang="de-DE" sz="2600" b="0" strike="noStrike" spc="-1">
              <a:solidFill>
                <a:srgbClr val="000000"/>
              </a:solidFill>
              <a:latin typeface="Arial"/>
            </a:endParaRPr>
          </a:p>
        </p:txBody>
      </p:sp>
      <p:sp>
        <p:nvSpPr>
          <p:cNvPr id="214" name="CustomShape 2"/>
          <p:cNvSpPr/>
          <p:nvPr/>
        </p:nvSpPr>
        <p:spPr>
          <a:xfrm>
            <a:off x="1584360" y="1008000"/>
            <a:ext cx="7488000" cy="4254120"/>
          </a:xfrm>
          <a:custGeom>
            <a:avLst/>
            <a:gdLst>
              <a:gd name="textAreaLeft" fmla="*/ 0 w 7488000"/>
              <a:gd name="textAreaRight" fmla="*/ 7488360 w 748800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Conclusion: </a:t>
            </a:r>
            <a:r>
              <a:rPr lang="en-GB" sz="2800" b="0" strike="noStrike" spc="-1">
                <a:solidFill>
                  <a:srgbClr val="000000"/>
                </a:solidFill>
                <a:latin typeface="Times New Roman"/>
                <a:ea typeface="ArialMT"/>
              </a:rPr>
              <a:t>the students become more aware of their values, understands the importance of efficient time management and organises their personal life in an efficient way.</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Implementation: </a:t>
            </a:r>
            <a:r>
              <a:rPr lang="en-GB" sz="2800" b="0" strike="noStrike" spc="-1">
                <a:solidFill>
                  <a:srgbClr val="000000"/>
                </a:solidFill>
                <a:latin typeface="Times New Roman"/>
                <a:ea typeface="ArialMT"/>
              </a:rPr>
              <a:t>the learner can ask the students to answer all these questions in writing or have the students talk about them in the classroom environment.</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
                <a:ea typeface="DejaVu Sans"/>
              </a:rPr>
              <a: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and Counselling</a:t>
            </a:r>
            <a:endParaRPr lang="de-DE" sz="2600" b="0" strike="noStrike" spc="-1">
              <a:solidFill>
                <a:srgbClr val="000000"/>
              </a:solidFill>
              <a:latin typeface="Arial"/>
            </a:endParaRPr>
          </a:p>
        </p:txBody>
      </p:sp>
      <p:sp>
        <p:nvSpPr>
          <p:cNvPr id="216" name="CustomShape 2"/>
          <p:cNvSpPr/>
          <p:nvPr/>
        </p:nvSpPr>
        <p:spPr>
          <a:xfrm>
            <a:off x="1584360" y="1008000"/>
            <a:ext cx="7488000" cy="4254120"/>
          </a:xfrm>
          <a:custGeom>
            <a:avLst/>
            <a:gdLst>
              <a:gd name="textAreaLeft" fmla="*/ 0 w 7488000"/>
              <a:gd name="textAreaRight" fmla="*/ 7488360 w 748800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Assessment: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Cohesion:</a:t>
            </a:r>
            <a:r>
              <a:rPr lang="en-GB" sz="2800" b="0" strike="noStrike" spc="-1">
                <a:solidFill>
                  <a:srgbClr val="000000"/>
                </a:solidFill>
                <a:latin typeface="Times New Roman"/>
                <a:ea typeface="ArialMT"/>
              </a:rPr>
              <a:t> the level of trust in the class is low, but there is a definite improvement in cohesion. The sense of "WE" is only beginning to develop.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Disagreement:</a:t>
            </a:r>
            <a:r>
              <a:rPr lang="en-GB" sz="2800" b="0" strike="noStrike" spc="-1">
                <a:solidFill>
                  <a:srgbClr val="000000"/>
                </a:solidFill>
                <a:latin typeface="Times New Roman"/>
                <a:ea typeface="ArialMT"/>
              </a:rPr>
              <a:t> high level of self-confidence in contrast to low group-confidence.</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Agreement:</a:t>
            </a:r>
            <a:r>
              <a:rPr lang="en-GB" sz="2800" b="0" strike="noStrike" spc="-1">
                <a:solidFill>
                  <a:srgbClr val="000000"/>
                </a:solidFill>
                <a:latin typeface="Times New Roman"/>
                <a:ea typeface="ArialMT"/>
              </a:rPr>
              <a:t> relationships within the group are based on mutual trust and harmony.</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
                <a:ea typeface="DejaVu Sans"/>
              </a:rPr>
              <a: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and Counselling </a:t>
            </a:r>
            <a:br>
              <a:rPr sz="1800"/>
            </a:br>
            <a:r>
              <a:rPr lang="en-GB" sz="2800" b="1" strike="noStrike" spc="-1">
                <a:solidFill>
                  <a:srgbClr val="DD4100"/>
                </a:solidFill>
                <a:latin typeface="Times New Roman"/>
                <a:ea typeface="ArialMT"/>
              </a:rPr>
              <a:t>Example Case Study (1):</a:t>
            </a:r>
            <a:endParaRPr lang="de-DE" sz="2800" b="0" strike="noStrike" spc="-1">
              <a:solidFill>
                <a:srgbClr val="000000"/>
              </a:solidFill>
              <a:latin typeface="Arial"/>
            </a:endParaRPr>
          </a:p>
        </p:txBody>
      </p:sp>
      <p:sp>
        <p:nvSpPr>
          <p:cNvPr id="218" name="CustomShape 2"/>
          <p:cNvSpPr/>
          <p:nvPr/>
        </p:nvSpPr>
        <p:spPr>
          <a:xfrm>
            <a:off x="1584360" y="1008000"/>
            <a:ext cx="7488000" cy="4254120"/>
          </a:xfrm>
          <a:custGeom>
            <a:avLst/>
            <a:gdLst>
              <a:gd name="textAreaLeft" fmla="*/ 0 w 7488000"/>
              <a:gd name="textAreaRight" fmla="*/ 7488360 w 748800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Hans (student): nervous, does not see friends, always at home, tired, has attention disorder.</a:t>
            </a:r>
            <a:endParaRPr lang="de-DE" sz="2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Hans' teacher calls his mother Hanna on the phone. She tells her mother about the above symptoms. Hans' school results have dropped significantly, and he wants his mother to come to school.</a:t>
            </a:r>
            <a:endParaRPr lang="de-DE" sz="2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Hanna is helpless, she does not know how to help her child.</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
                <a:ea typeface="DejaVu Sans"/>
              </a:rPr>
              <a: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and Counselling </a:t>
            </a:r>
            <a:br>
              <a:rPr sz="1800"/>
            </a:br>
            <a:r>
              <a:rPr lang="en-GB" sz="2800" b="1" strike="noStrike" spc="-1">
                <a:solidFill>
                  <a:srgbClr val="DD4100"/>
                </a:solidFill>
                <a:latin typeface="Times New Roman"/>
                <a:ea typeface="ArialMT"/>
              </a:rPr>
              <a:t>Example Case Study (2):</a:t>
            </a:r>
            <a:endParaRPr lang="de-DE" sz="2800" b="0" strike="noStrike" spc="-1">
              <a:solidFill>
                <a:srgbClr val="000000"/>
              </a:solidFill>
              <a:latin typeface="Arial"/>
            </a:endParaRPr>
          </a:p>
        </p:txBody>
      </p:sp>
      <p:sp>
        <p:nvSpPr>
          <p:cNvPr id="220" name="CustomShape 2"/>
          <p:cNvSpPr/>
          <p:nvPr/>
        </p:nvSpPr>
        <p:spPr>
          <a:xfrm>
            <a:off x="936720" y="1008000"/>
            <a:ext cx="8422920" cy="4254120"/>
          </a:xfrm>
          <a:custGeom>
            <a:avLst/>
            <a:gdLst>
              <a:gd name="textAreaLeft" fmla="*/ 0 w 8422920"/>
              <a:gd name="textAreaRight" fmla="*/ 8423280 w 842292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The mother of a child addicted to excessive internet usage:</a:t>
            </a:r>
            <a:r>
              <a:rPr lang="en-GB" sz="2800" b="0" strike="noStrike" spc="-1">
                <a:solidFill>
                  <a:srgbClr val="000000"/>
                </a:solidFill>
                <a:latin typeface="Times New Roman"/>
                <a:ea typeface="ArialMT"/>
              </a:rPr>
              <a:t> “He spends 20 out of 24 hours a day on the internet, both on the computer and on his mobile phone. Now his grades are mediocre.”</a:t>
            </a:r>
            <a:endParaRPr lang="de-DE" sz="2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1" strike="noStrike" spc="-1">
                <a:solidFill>
                  <a:srgbClr val="000000"/>
                </a:solidFill>
                <a:latin typeface="Times New Roman"/>
                <a:ea typeface="ArialMT"/>
              </a:rPr>
              <a:t>(How does he react when you forbid him to use the internet?) “</a:t>
            </a:r>
            <a:r>
              <a:rPr lang="en-GB" sz="2800" b="0" strike="noStrike" spc="-1">
                <a:solidFill>
                  <a:srgbClr val="000000"/>
                </a:solidFill>
                <a:latin typeface="Times New Roman"/>
                <a:ea typeface="ArialMT"/>
              </a:rPr>
              <a:t>His reactions are horrible, agitated and angry.” The mother has been worried ever since she read a study, claiming that children who spend a large part of their lives on the internet tend to isolate themselves from their peers and become depressed. There are also physical consequences.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
                <a:ea typeface="DejaVu Sans"/>
              </a:rPr>
              <a: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TextShape 1"/>
          <p:cNvSpPr/>
          <p:nvPr/>
        </p:nvSpPr>
        <p:spPr>
          <a:xfrm>
            <a:off x="504360" y="-108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Which Social Media Application is Most Used?</a:t>
            </a:r>
            <a:endParaRPr lang="de-DE" sz="3300" b="0" strike="noStrike" spc="-1">
              <a:solidFill>
                <a:srgbClr val="000000"/>
              </a:solidFill>
              <a:latin typeface="Arial"/>
            </a:endParaRPr>
          </a:p>
        </p:txBody>
      </p:sp>
      <p:sp>
        <p:nvSpPr>
          <p:cNvPr id="137" name="CustomShape 2"/>
          <p:cNvSpPr/>
          <p:nvPr/>
        </p:nvSpPr>
        <p:spPr>
          <a:xfrm>
            <a:off x="272880" y="852480"/>
            <a:ext cx="3938400" cy="2393640"/>
          </a:xfrm>
          <a:custGeom>
            <a:avLst/>
            <a:gdLst>
              <a:gd name="textAreaLeft" fmla="*/ 0 w 3938400"/>
              <a:gd name="textAreaRight" fmla="*/ 3938760 w 3938400"/>
              <a:gd name="textAreaTop" fmla="*/ 0 h 2393640"/>
              <a:gd name="textAreaBottom" fmla="*/ 2394000 h 239364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6084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The wide acceptance of smartphones around the world expanded the social media coverage to more users.</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The latest stats of July 2021 show 2.8 billion Facebook users, 2.2 billion YouTube users, 2 billion WhatsApp users, 1.38 billion Instagram users, 1.3 billion Facebook Messenger users, and 0.73 billion Tiktok users are active today.</a:t>
            </a: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The most used social media app among the teenage group is YouTube, followed by Instagram, whereas TikTok is said to be the fastest growing influencing app for the age group of 16-24. </a:t>
            </a:r>
            <a:endParaRPr lang="de-DE" sz="1600" b="0" strike="noStrike" spc="-1">
              <a:solidFill>
                <a:srgbClr val="000000"/>
              </a:solidFill>
              <a:latin typeface="Arial"/>
            </a:endParaRPr>
          </a:p>
        </p:txBody>
      </p:sp>
      <p:pic>
        <p:nvPicPr>
          <p:cNvPr id="138" name="Kép 137"/>
          <p:cNvPicPr/>
          <p:nvPr/>
        </p:nvPicPr>
        <p:blipFill>
          <a:blip r:embed="rId3"/>
          <a:stretch/>
        </p:blipFill>
        <p:spPr>
          <a:xfrm>
            <a:off x="4621320" y="971640"/>
            <a:ext cx="5138280" cy="360000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 name="TextShape 1"/>
          <p:cNvSpPr/>
          <p:nvPr/>
        </p:nvSpPr>
        <p:spPr>
          <a:xfrm>
            <a:off x="1260000" y="155160"/>
            <a:ext cx="7014960" cy="11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Times New Roman"/>
                <a:ea typeface="Times New Roman"/>
              </a:rPr>
              <a:t>Teachers and Counselling </a:t>
            </a:r>
            <a:br>
              <a:rPr sz="1800"/>
            </a:br>
            <a:r>
              <a:rPr lang="en-GB" sz="2800" b="1" strike="noStrike" spc="-1">
                <a:solidFill>
                  <a:srgbClr val="DD4100"/>
                </a:solidFill>
                <a:latin typeface="Times New Roman"/>
                <a:ea typeface="ArialMT"/>
              </a:rPr>
              <a:t>( Solution Case Study):</a:t>
            </a:r>
            <a:endParaRPr lang="de-DE" sz="2800" b="0" strike="noStrike" spc="-1">
              <a:solidFill>
                <a:srgbClr val="000000"/>
              </a:solidFill>
              <a:latin typeface="Arial"/>
            </a:endParaRPr>
          </a:p>
        </p:txBody>
      </p:sp>
      <p:sp>
        <p:nvSpPr>
          <p:cNvPr id="222" name="CustomShape 2"/>
          <p:cNvSpPr/>
          <p:nvPr/>
        </p:nvSpPr>
        <p:spPr>
          <a:xfrm>
            <a:off x="936720" y="1008000"/>
            <a:ext cx="8422920" cy="4254120"/>
          </a:xfrm>
          <a:custGeom>
            <a:avLst/>
            <a:gdLst>
              <a:gd name="textAreaLeft" fmla="*/ 0 w 8422920"/>
              <a:gd name="textAreaRight" fmla="*/ 8423280 w 8422920"/>
              <a:gd name="textAreaTop" fmla="*/ 0 h 4254120"/>
              <a:gd name="textAreaBottom" fmla="*/ 4254480 h 42541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Not doing homework</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Does not go to school</a:t>
            </a:r>
            <a:endParaRPr lang="de-DE" sz="2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Brief description of the situation (what happened):</a:t>
            </a:r>
            <a:endParaRPr lang="de-DE" sz="2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Intervention strategy</a:t>
            </a:r>
            <a:endParaRPr lang="de-DE" sz="2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Medium and long-term strategy goals</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How do students feel when they are online?</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Times New Roman"/>
                <a:ea typeface="ArialMT"/>
              </a:rPr>
              <a:t>- The goal here is to be aware of the emotional causes of internet addiction in students and to make suggestions to close this emotional gap.</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000000"/>
                </a:solidFill>
                <a:latin typeface="Arial"/>
                <a:ea typeface="DejaVu Sans"/>
              </a:rPr>
              <a:t> </a:t>
            </a:r>
            <a:endParaRPr lang="de-DE" sz="2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28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TextShape 1"/>
          <p:cNvSpPr/>
          <p:nvPr/>
        </p:nvSpPr>
        <p:spPr>
          <a:xfrm>
            <a:off x="474480" y="3066840"/>
            <a:ext cx="8992800" cy="107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THANK YOU VERY MUCH FOR YOUR </a:t>
            </a:r>
            <a:br>
              <a:rPr sz="1800"/>
            </a:br>
            <a:r>
              <a:rPr lang="en-GB" sz="3300" b="0" strike="noStrike" spc="-1">
                <a:solidFill>
                  <a:srgbClr val="DD4100"/>
                </a:solidFill>
                <a:latin typeface="Arial"/>
              </a:rPr>
              <a:t>ATTENTION!</a:t>
            </a:r>
            <a:endParaRPr lang="de-DE" sz="3300" b="0" strike="noStrike" spc="-1">
              <a:solidFill>
                <a:srgbClr val="000000"/>
              </a:solidFill>
              <a:latin typeface="Arial"/>
            </a:endParaRPr>
          </a:p>
        </p:txBody>
      </p:sp>
      <p:pic>
        <p:nvPicPr>
          <p:cNvPr id="224" name="Kép 223"/>
          <p:cNvPicPr/>
          <p:nvPr/>
        </p:nvPicPr>
        <p:blipFill>
          <a:blip r:embed="rId3"/>
          <a:stretch/>
        </p:blipFill>
        <p:spPr>
          <a:xfrm>
            <a:off x="131760" y="69840"/>
            <a:ext cx="2207880" cy="721800"/>
          </a:xfrm>
          <a:prstGeom prst="rect">
            <a:avLst/>
          </a:prstGeom>
          <a:ln w="0">
            <a:noFill/>
          </a:ln>
        </p:spPr>
      </p:pic>
      <p:pic>
        <p:nvPicPr>
          <p:cNvPr id="225" name="Kép 224"/>
          <p:cNvPicPr/>
          <p:nvPr/>
        </p:nvPicPr>
        <p:blipFill>
          <a:blip r:embed="rId3"/>
          <a:stretch/>
        </p:blipFill>
        <p:spPr>
          <a:xfrm>
            <a:off x="6719760" y="69840"/>
            <a:ext cx="2207880" cy="721800"/>
          </a:xfrm>
          <a:prstGeom prst="rect">
            <a:avLst/>
          </a:prstGeom>
          <a:ln w="0">
            <a:noFill/>
          </a:ln>
        </p:spPr>
      </p:pic>
      <p:sp>
        <p:nvSpPr>
          <p:cNvPr id="226" name="CustomShape 2"/>
          <p:cNvSpPr/>
          <p:nvPr/>
        </p:nvSpPr>
        <p:spPr>
          <a:xfrm>
            <a:off x="1260360" y="965160"/>
            <a:ext cx="7019640" cy="1617480"/>
          </a:xfrm>
          <a:custGeom>
            <a:avLst/>
            <a:gdLst>
              <a:gd name="textAreaLeft" fmla="*/ 0 w 7019640"/>
              <a:gd name="textAreaRight" fmla="*/ 7020000 w 7019640"/>
              <a:gd name="textAreaTop" fmla="*/ 0 h 1617480"/>
              <a:gd name="textAreaBottom" fmla="*/ 1617840 h 161748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0" strike="noStrike" spc="-1">
                <a:solidFill>
                  <a:srgbClr val="000000"/>
                </a:solidFill>
                <a:latin typeface="Arial"/>
                <a:ea typeface="DejaVu Sans"/>
              </a:rPr>
              <a:t>              “LOG IN BACK REAL LIFE” </a:t>
            </a:r>
            <a:br>
              <a:rPr sz="2600"/>
            </a:br>
            <a:endParaRPr lang="de-DE" sz="2600" b="0" strike="noStrike" spc="-1">
              <a:solidFill>
                <a:srgbClr val="000000"/>
              </a:solidFill>
              <a:latin typeface="Arial"/>
            </a:endParaRPr>
          </a:p>
          <a:p>
            <a:pPr>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0" strike="noStrike" spc="-1">
                <a:solidFill>
                  <a:srgbClr val="000000"/>
                </a:solidFill>
                <a:latin typeface="Arial"/>
                <a:ea typeface="DejaVu Sans"/>
              </a:rPr>
              <a:t>                     PROJECT NUMBER: </a:t>
            </a:r>
            <a:endParaRPr lang="de-DE" sz="2600" b="0" strike="noStrike" spc="-1">
              <a:solidFill>
                <a:srgbClr val="000000"/>
              </a:solidFill>
              <a:latin typeface="Arial"/>
            </a:endParaRPr>
          </a:p>
          <a:p>
            <a:pPr>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0" strike="noStrike" spc="-1">
                <a:solidFill>
                  <a:srgbClr val="000000"/>
                </a:solidFill>
                <a:latin typeface="Arial"/>
                <a:ea typeface="DejaVu Sans"/>
              </a:rPr>
              <a:t>      (2022-1-HU01-KA220-SCH-000087324)</a:t>
            </a:r>
            <a:endParaRPr lang="de-DE" sz="26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 name="CustomShape 1"/>
          <p:cNvSpPr/>
          <p:nvPr/>
        </p:nvSpPr>
        <p:spPr>
          <a:xfrm>
            <a:off x="6012000" y="1376280"/>
            <a:ext cx="3779280" cy="1618920"/>
          </a:xfrm>
          <a:custGeom>
            <a:avLst/>
            <a:gdLst>
              <a:gd name="textAreaLeft" fmla="*/ 0 w 3779280"/>
              <a:gd name="textAreaRight" fmla="*/ 3779640 w 3779280"/>
              <a:gd name="textAreaTop" fmla="*/ 0 h 1618920"/>
              <a:gd name="textAreaBottom" fmla="*/ 1619280 h 161892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Germany had a population of 83.84 million in January 2021.</a:t>
            </a:r>
            <a:endParaRPr lang="de-DE" sz="18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The number of internet users in Germany has been rising in the last decade. Up until 2022, around 67 million were counted compared to 49 million in 2010, this is a significant development. </a:t>
            </a:r>
            <a:endParaRPr lang="de-DE" sz="1800" b="0" strike="noStrike" spc="-1">
              <a:solidFill>
                <a:srgbClr val="000000"/>
              </a:solidFill>
              <a:latin typeface="Arial"/>
            </a:endParaRPr>
          </a:p>
        </p:txBody>
      </p:sp>
      <p:grpSp>
        <p:nvGrpSpPr>
          <p:cNvPr id="140" name="Group 2"/>
          <p:cNvGrpSpPr/>
          <p:nvPr/>
        </p:nvGrpSpPr>
        <p:grpSpPr>
          <a:xfrm>
            <a:off x="0" y="0"/>
            <a:ext cx="5035320" cy="4674960"/>
            <a:chOff x="0" y="0"/>
            <a:chExt cx="5035320" cy="4674960"/>
          </a:xfrm>
        </p:grpSpPr>
        <p:pic>
          <p:nvPicPr>
            <p:cNvPr id="141" name="Kép 140"/>
            <p:cNvPicPr/>
            <p:nvPr/>
          </p:nvPicPr>
          <p:blipFill>
            <a:blip r:embed="rId3"/>
            <a:srcRect t="87097"/>
            <a:stretch/>
          </p:blipFill>
          <p:spPr>
            <a:xfrm>
              <a:off x="0" y="4048200"/>
              <a:ext cx="4954320" cy="626760"/>
            </a:xfrm>
            <a:prstGeom prst="rect">
              <a:avLst/>
            </a:prstGeom>
            <a:ln w="0">
              <a:noFill/>
            </a:ln>
          </p:spPr>
        </p:pic>
        <p:pic>
          <p:nvPicPr>
            <p:cNvPr id="142" name="Kép 141"/>
            <p:cNvPicPr/>
            <p:nvPr/>
          </p:nvPicPr>
          <p:blipFill>
            <a:blip r:embed="rId4"/>
            <a:stretch/>
          </p:blipFill>
          <p:spPr>
            <a:xfrm>
              <a:off x="0" y="0"/>
              <a:ext cx="5035320" cy="4043160"/>
            </a:xfrm>
            <a:prstGeom prst="rect">
              <a:avLst/>
            </a:prstGeom>
            <a:ln w="0">
              <a:noFill/>
            </a:ln>
          </p:spPr>
        </p:pic>
      </p:grpSp>
      <p:pic>
        <p:nvPicPr>
          <p:cNvPr id="143" name="Kép 142"/>
          <p:cNvPicPr/>
          <p:nvPr/>
        </p:nvPicPr>
        <p:blipFill>
          <a:blip r:embed="rId5"/>
          <a:stretch/>
        </p:blipFill>
        <p:spPr>
          <a:xfrm>
            <a:off x="7020000" y="279360"/>
            <a:ext cx="1636200" cy="9806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4" name="Kép 143"/>
          <p:cNvPicPr/>
          <p:nvPr/>
        </p:nvPicPr>
        <p:blipFill>
          <a:blip r:embed="rId3"/>
          <a:stretch/>
        </p:blipFill>
        <p:spPr>
          <a:xfrm>
            <a:off x="1440" y="487440"/>
            <a:ext cx="6298920" cy="4552560"/>
          </a:xfrm>
          <a:prstGeom prst="rect">
            <a:avLst/>
          </a:prstGeom>
          <a:ln w="0">
            <a:noFill/>
          </a:ln>
        </p:spPr>
      </p:pic>
      <p:sp>
        <p:nvSpPr>
          <p:cNvPr id="145" name="CustomShape 1"/>
          <p:cNvSpPr/>
          <p:nvPr/>
        </p:nvSpPr>
        <p:spPr>
          <a:xfrm>
            <a:off x="2965320" y="1692360"/>
            <a:ext cx="6214680" cy="855360"/>
          </a:xfrm>
          <a:custGeom>
            <a:avLst/>
            <a:gdLst>
              <a:gd name="textAreaLeft" fmla="*/ 0 w 6214680"/>
              <a:gd name="textAreaRight" fmla="*/ 6215040 w 6214680"/>
              <a:gd name="textAreaTop" fmla="*/ 0 h 855360"/>
              <a:gd name="textAreaBottom" fmla="*/ 855720 h 85536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pic>
        <p:nvPicPr>
          <p:cNvPr id="146" name="Kép 145"/>
          <p:cNvPicPr/>
          <p:nvPr/>
        </p:nvPicPr>
        <p:blipFill>
          <a:blip r:embed="rId4"/>
          <a:srcRect t="87097"/>
          <a:stretch/>
        </p:blipFill>
        <p:spPr>
          <a:xfrm>
            <a:off x="-3240" y="360360"/>
            <a:ext cx="5800320" cy="772920"/>
          </a:xfrm>
          <a:prstGeom prst="rect">
            <a:avLst/>
          </a:prstGeom>
          <a:ln w="0">
            <a:noFill/>
          </a:ln>
        </p:spPr>
      </p:pic>
      <p:sp>
        <p:nvSpPr>
          <p:cNvPr id="147" name="CustomShape 2"/>
          <p:cNvSpPr/>
          <p:nvPr/>
        </p:nvSpPr>
        <p:spPr>
          <a:xfrm>
            <a:off x="5292720" y="579600"/>
            <a:ext cx="4530240" cy="3079080"/>
          </a:xfrm>
          <a:custGeom>
            <a:avLst/>
            <a:gdLst>
              <a:gd name="textAreaLeft" fmla="*/ 0 w 4530240"/>
              <a:gd name="textAreaRight" fmla="*/ 4530600 w 4530240"/>
              <a:gd name="textAreaTop" fmla="*/ 0 h 3079080"/>
              <a:gd name="textAreaBottom" fmla="*/ 3079440 h 307908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In 2022, there were 60.88 million social media users in Germany, up from 57.45 in 2021. Since 2018, there has been an increase in social media users in the country of around 32 percent. By 2027, it is estimated there will be over 73 million social network users in Germany.</a:t>
            </a: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According to the statistic, the most used social media channel </a:t>
            </a:r>
            <a:r>
              <a:rPr lang="en-GB" sz="1600" b="0" strike="noStrike" spc="-1">
                <a:solidFill>
                  <a:srgbClr val="000000"/>
                </a:solidFill>
                <a:latin typeface="Arial"/>
                <a:ea typeface="Segoe UI"/>
              </a:rPr>
              <a:t>(including messaging apps) in Germany is WhatsApp, which reaches 87% of internet users. This is followed by YouTube w</a:t>
            </a:r>
            <a:r>
              <a:rPr lang="en-GB" sz="1600" b="0" strike="noStrike" spc="-1">
                <a:solidFill>
                  <a:srgbClr val="000000"/>
                </a:solidFill>
                <a:latin typeface="Arial"/>
                <a:ea typeface="DejaVu Sans"/>
              </a:rPr>
              <a:t>hich has a user percentage rate of 69%. </a:t>
            </a: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600" b="0" strike="noStrike" spc="-1">
                <a:solidFill>
                  <a:srgbClr val="000000"/>
                </a:solidFill>
                <a:latin typeface="Arial"/>
                <a:ea typeface="DejaVu Sans"/>
              </a:rPr>
              <a:t> </a:t>
            </a: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6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a:t>
            </a:r>
            <a:endParaRPr lang="de-DE" sz="18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100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p:txBody>
      </p:sp>
      <p:sp>
        <p:nvSpPr>
          <p:cNvPr id="148" name="CustomShape 3"/>
          <p:cNvSpPr/>
          <p:nvPr/>
        </p:nvSpPr>
        <p:spPr>
          <a:xfrm>
            <a:off x="360360" y="-324000"/>
            <a:ext cx="8999280" cy="1079280"/>
          </a:xfrm>
          <a:custGeom>
            <a:avLst/>
            <a:gdLst>
              <a:gd name="textAreaLeft" fmla="*/ 0 w 8999280"/>
              <a:gd name="textAreaRight" fmla="*/ 8999640 w 8999280"/>
              <a:gd name="textAreaTop" fmla="*/ 0 h 1079280"/>
              <a:gd name="textAreaBottom" fmla="*/ 1079640 h 107928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800" b="0" strike="noStrike" spc="-1">
                <a:solidFill>
                  <a:srgbClr val="DD4100"/>
                </a:solidFill>
                <a:latin typeface="Arial"/>
                <a:ea typeface="DejaVu Sans"/>
              </a:rPr>
              <a:t>What Are the Most Used Social Media Platforms?</a:t>
            </a:r>
            <a:endParaRPr lang="de-DE" sz="2800" b="0" strike="noStrike" spc="-1">
              <a:solidFill>
                <a:srgbClr val="000000"/>
              </a:solidFill>
              <a:latin typeface="Arial"/>
            </a:endParaRPr>
          </a:p>
        </p:txBody>
      </p:sp>
      <p:pic>
        <p:nvPicPr>
          <p:cNvPr id="149" name="Kép 148"/>
          <p:cNvPicPr/>
          <p:nvPr/>
        </p:nvPicPr>
        <p:blipFill>
          <a:blip r:embed="rId5"/>
          <a:stretch/>
        </p:blipFill>
        <p:spPr>
          <a:xfrm>
            <a:off x="3224160" y="819000"/>
            <a:ext cx="1636560" cy="981000"/>
          </a:xfrm>
          <a:prstGeom prst="rect">
            <a:avLst/>
          </a:prstGeom>
          <a:ln w="0">
            <a:noFill/>
          </a:ln>
        </p:spPr>
      </p:pic>
      <p:pic>
        <p:nvPicPr>
          <p:cNvPr id="150" name="Kép 149"/>
          <p:cNvPicPr/>
          <p:nvPr/>
        </p:nvPicPr>
        <p:blipFill>
          <a:blip r:embed="rId6"/>
          <a:stretch/>
        </p:blipFill>
        <p:spPr>
          <a:xfrm>
            <a:off x="3060720" y="1979640"/>
            <a:ext cx="1979280" cy="138708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 name="TextShape 1"/>
          <p:cNvSpPr/>
          <p:nvPr/>
        </p:nvSpPr>
        <p:spPr>
          <a:xfrm>
            <a:off x="360000" y="-252360"/>
            <a:ext cx="8999280" cy="107892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Definition of Digital Addiction </a:t>
            </a:r>
            <a:endParaRPr lang="de-DE" sz="3300" b="0" strike="noStrike" spc="-1">
              <a:solidFill>
                <a:srgbClr val="000000"/>
              </a:solidFill>
              <a:latin typeface="Arial"/>
            </a:endParaRPr>
          </a:p>
        </p:txBody>
      </p:sp>
      <p:sp>
        <p:nvSpPr>
          <p:cNvPr id="152" name="TextShape 2"/>
          <p:cNvSpPr/>
          <p:nvPr/>
        </p:nvSpPr>
        <p:spPr>
          <a:xfrm>
            <a:off x="360360" y="720360"/>
            <a:ext cx="5579640" cy="4140000"/>
          </a:xfrm>
          <a:prstGeom prst="rect">
            <a:avLst/>
          </a:prstGeom>
          <a:noFill/>
          <a:ln w="0">
            <a:noFill/>
          </a:ln>
        </p:spPr>
        <p:style>
          <a:lnRef idx="0">
            <a:scrgbClr r="0" g="0" b="0"/>
          </a:lnRef>
          <a:fillRef idx="0">
            <a:scrgbClr r="0" g="0" b="0"/>
          </a:fillRef>
          <a:effectRef idx="0">
            <a:scrgbClr r="0" g="0" b="0"/>
          </a:effectRef>
          <a:fontRef idx="minor"/>
        </p:style>
        <p:txBody>
          <a:bodyPr lIns="0" tIns="15840" rIns="0" bIns="0" anchor="ctr">
            <a:noAutofit/>
          </a:bodyPr>
          <a:lstStyle/>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r>
              <a:rPr lang="en-GB" sz="1800" b="0" strike="noStrike" spc="-1">
                <a:solidFill>
                  <a:srgbClr val="000000"/>
                </a:solidFill>
                <a:latin typeface="Arial"/>
              </a:rPr>
              <a:t>- A uniform definition of the term does not yet exist. </a:t>
            </a: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r>
              <a:rPr lang="en-GB" sz="1800" b="0" strike="noStrike" spc="-1">
                <a:solidFill>
                  <a:srgbClr val="000000"/>
                </a:solidFill>
                <a:latin typeface="Arial"/>
              </a:rPr>
              <a:t>-There is talk of addiction, dependency or pathological, excessive or  problematic use of the Social Media and Digital Platforms.</a:t>
            </a: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r>
              <a:rPr lang="en-GB" sz="1800" b="0" strike="noStrike" spc="-1">
                <a:solidFill>
                  <a:srgbClr val="000000"/>
                </a:solidFill>
                <a:latin typeface="Arial"/>
              </a:rPr>
              <a:t>- The experts also disagree about the characteristics of these dependencies.</a:t>
            </a: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r>
              <a:rPr lang="en-GB" sz="1800" b="0" strike="noStrike" spc="-1">
                <a:solidFill>
                  <a:srgbClr val="000000"/>
                </a:solidFill>
                <a:latin typeface="Arial"/>
              </a:rPr>
              <a:t>- There is disagreement about the number of people affected and bout when exactly a person is considered “dependent”.</a:t>
            </a: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10476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394320" algn="l"/>
                <a:tab pos="6843600" algn="l"/>
                <a:tab pos="7292880" algn="l"/>
                <a:tab pos="7742160" algn="l"/>
                <a:tab pos="8191440" algn="l"/>
                <a:tab pos="8640720" algn="l"/>
                <a:tab pos="8985240" algn="l"/>
                <a:tab pos="9434160" algn="l"/>
                <a:tab pos="9883440" algn="l"/>
                <a:tab pos="10332720" algn="l"/>
                <a:tab pos="10782000" algn="l"/>
              </a:tabLst>
            </a:pPr>
            <a:r>
              <a:rPr lang="en-GB" sz="1800" b="0" strike="noStrike" spc="-1">
                <a:solidFill>
                  <a:srgbClr val="000000"/>
                </a:solidFill>
                <a:latin typeface="Arial"/>
              </a:rPr>
              <a:t>- One of them best researched is the so-called Internet Gaming Disorder (IGD) or  computer game addiction. It is recognized as an addiction by the World Health Organization (WHO), and is therefore an official disease.</a:t>
            </a:r>
            <a:endParaRPr lang="de-DE" sz="1800" b="0" strike="noStrike" spc="-1">
              <a:solidFill>
                <a:srgbClr val="000000"/>
              </a:solidFill>
              <a:latin typeface="Arial"/>
            </a:endParaRPr>
          </a:p>
        </p:txBody>
      </p:sp>
      <p:pic>
        <p:nvPicPr>
          <p:cNvPr id="153" name="Kép 152"/>
          <p:cNvPicPr/>
          <p:nvPr/>
        </p:nvPicPr>
        <p:blipFill>
          <a:blip r:embed="rId3"/>
          <a:srcRect r="8191"/>
          <a:stretch/>
        </p:blipFill>
        <p:spPr>
          <a:xfrm>
            <a:off x="6480000" y="720720"/>
            <a:ext cx="3240000" cy="396216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 name="TextShape 1"/>
          <p:cNvSpPr/>
          <p:nvPr/>
        </p:nvSpPr>
        <p:spPr>
          <a:xfrm>
            <a:off x="-108360" y="-21636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2600" b="1" strike="noStrike" spc="-1">
                <a:solidFill>
                  <a:srgbClr val="DD4100"/>
                </a:solidFill>
                <a:latin typeface="Arial"/>
              </a:rPr>
              <a:t>What is Internet Addiction?</a:t>
            </a:r>
            <a:endParaRPr lang="de-DE" sz="2600" b="0" strike="noStrike" spc="-1">
              <a:solidFill>
                <a:srgbClr val="000000"/>
              </a:solidFill>
              <a:latin typeface="Arial"/>
            </a:endParaRPr>
          </a:p>
        </p:txBody>
      </p:sp>
      <p:sp>
        <p:nvSpPr>
          <p:cNvPr id="155" name="CustomShape 2"/>
          <p:cNvSpPr/>
          <p:nvPr/>
        </p:nvSpPr>
        <p:spPr>
          <a:xfrm>
            <a:off x="1655640" y="900000"/>
            <a:ext cx="7378560" cy="4827240"/>
          </a:xfrm>
          <a:custGeom>
            <a:avLst/>
            <a:gdLst>
              <a:gd name="textAreaLeft" fmla="*/ 0 w 7378560"/>
              <a:gd name="textAreaRight" fmla="*/ 7378920 w 7378560"/>
              <a:gd name="textAreaTop" fmla="*/ 0 h 4827240"/>
              <a:gd name="textAreaBottom" fmla="*/ 4827600 h 482724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-Internet addiction can be viewed as an impulse control disorder unrelated to the use of intoxicants and very similar to pathological gambling.</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-Some Internet users can develop an emotional attachment to online friends and activities they create on their screens. </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-Internet addiction is a potentially dangerous condition that affects people who spend a lot of time online to meet up with friends, play games, gamble, or just surf the web - despite the negative consequences.</a:t>
            </a: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gn="just">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p:txBody>
      </p:sp>
      <p:pic>
        <p:nvPicPr>
          <p:cNvPr id="156" name="Kép 155"/>
          <p:cNvPicPr/>
          <p:nvPr/>
        </p:nvPicPr>
        <p:blipFill>
          <a:blip r:embed="rId3"/>
          <a:srcRect l="3568" t="25397" r="4596" b="30155"/>
          <a:stretch/>
        </p:blipFill>
        <p:spPr>
          <a:xfrm rot="16200000">
            <a:off x="-1413000" y="1521720"/>
            <a:ext cx="4684320" cy="16380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TextShape 1"/>
          <p:cNvSpPr/>
          <p:nvPr/>
        </p:nvSpPr>
        <p:spPr>
          <a:xfrm>
            <a:off x="360000" y="360000"/>
            <a:ext cx="8999280" cy="1079280"/>
          </a:xfrm>
          <a:prstGeom prst="rect">
            <a:avLst/>
          </a:prstGeom>
          <a:noFill/>
          <a:ln w="0">
            <a:noFill/>
          </a:ln>
        </p:spPr>
        <p:style>
          <a:lnRef idx="0">
            <a:scrgbClr r="0" g="0" b="0"/>
          </a:lnRef>
          <a:fillRef idx="0">
            <a:scrgbClr r="0" g="0" b="0"/>
          </a:fillRef>
          <a:effectRef idx="0">
            <a:scrgbClr r="0" g="0" b="0"/>
          </a:effectRef>
          <a:fontRef idx="minor"/>
        </p:style>
        <p:txBody>
          <a:bodyPr lIns="0" tIns="29160" rIns="0" bIns="0" anchor="ctr">
            <a:noAutofit/>
          </a:bodyPr>
          <a:lstStyle/>
          <a:p>
            <a:pPr algn="ct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3300" b="0" strike="noStrike" spc="-1">
                <a:solidFill>
                  <a:srgbClr val="DD4100"/>
                </a:solidFill>
                <a:latin typeface="Arial"/>
              </a:rPr>
              <a:t>Social Media Addiction Statistics about Teenagers</a:t>
            </a:r>
            <a:endParaRPr lang="de-DE" sz="3300" b="0" strike="noStrike" spc="-1">
              <a:solidFill>
                <a:srgbClr val="000000"/>
              </a:solidFill>
              <a:latin typeface="Arial"/>
            </a:endParaRPr>
          </a:p>
        </p:txBody>
      </p:sp>
      <p:sp>
        <p:nvSpPr>
          <p:cNvPr id="158" name="CustomShape 2"/>
          <p:cNvSpPr/>
          <p:nvPr/>
        </p:nvSpPr>
        <p:spPr>
          <a:xfrm>
            <a:off x="201600" y="1249200"/>
            <a:ext cx="9897840" cy="2393640"/>
          </a:xfrm>
          <a:custGeom>
            <a:avLst/>
            <a:gdLst>
              <a:gd name="textAreaLeft" fmla="*/ 0 w 9897840"/>
              <a:gd name="textAreaRight" fmla="*/ 9898200 w 9897840"/>
              <a:gd name="textAreaTop" fmla="*/ 0 h 2393640"/>
              <a:gd name="textAreaBottom" fmla="*/ 2394000 h 2393640"/>
            </a:gdLst>
            <a:ahLst/>
            <a:cxn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60840" rIns="90000" bIns="45000" anchor="t">
            <a:noAutofit/>
          </a:bodyPr>
          <a:lstStyle/>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According to their terms and conditions, most social media platforms allow users from the age of 13 or more. Teenagers spend more active time on social media compared to adults.</a:t>
            </a: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de-DE" sz="1800" b="0" strike="noStrike" spc="-1">
              <a:solidFill>
                <a:srgbClr val="000000"/>
              </a:solidFill>
              <a:latin typeface="Arial"/>
            </a:endParaRPr>
          </a:p>
          <a:p>
            <a:pPr>
              <a:lnSpc>
                <a:spcPct val="93000"/>
              </a:lnSpc>
              <a:spcBef>
                <a:spcPts val="74"/>
              </a:spcBef>
              <a:spcAft>
                <a:spcPts val="74"/>
              </a:spcAft>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en-GB" sz="1800" b="0" strike="noStrike" spc="-1">
                <a:solidFill>
                  <a:srgbClr val="000000"/>
                </a:solidFill>
                <a:latin typeface="Arial"/>
                <a:ea typeface="DejaVu Sans"/>
              </a:rPr>
              <a:t>- Studies point out that teenagers who use social media for 2-5 hours or more are vulnerable to mental health issues compared to others. </a:t>
            </a:r>
            <a:endParaRPr lang="de-DE" sz="18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TotalTime>
  <Words>3643</Words>
  <Application>Microsoft Office PowerPoint</Application>
  <PresentationFormat>Egyéni</PresentationFormat>
  <Paragraphs>308</Paragraphs>
  <Slides>41</Slides>
  <Notes>41</Notes>
  <HiddenSlides>0</HiddenSlides>
  <MMClips>0</MMClips>
  <ScaleCrop>false</ScaleCrop>
  <HeadingPairs>
    <vt:vector size="6" baseType="variant">
      <vt:variant>
        <vt:lpstr>Használt betűtípusok</vt:lpstr>
      </vt:variant>
      <vt:variant>
        <vt:i4>5</vt:i4>
      </vt:variant>
      <vt:variant>
        <vt:lpstr>Téma</vt:lpstr>
      </vt:variant>
      <vt:variant>
        <vt:i4>3</vt:i4>
      </vt:variant>
      <vt:variant>
        <vt:lpstr>Diacímek</vt:lpstr>
      </vt:variant>
      <vt:variant>
        <vt:i4>41</vt:i4>
      </vt:variant>
    </vt:vector>
  </HeadingPairs>
  <TitlesOfParts>
    <vt:vector size="49" baseType="lpstr">
      <vt:lpstr>Arial</vt:lpstr>
      <vt:lpstr>ArialMT</vt:lpstr>
      <vt:lpstr>Symbol</vt:lpstr>
      <vt:lpstr>Times New Roman</vt:lpstr>
      <vt:lpstr>Wingdings</vt:lpstr>
      <vt:lpstr>Office Theme</vt:lpstr>
      <vt:lpstr>Office Theme</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subject/>
  <dc:creator/>
  <dc:description/>
  <cp:lastModifiedBy>pataki_l@sulid.hu</cp:lastModifiedBy>
  <cp:revision>48</cp:revision>
  <dcterms:created xsi:type="dcterms:W3CDTF">2022-12-07T19:12:39Z</dcterms:created>
  <dcterms:modified xsi:type="dcterms:W3CDTF">2024-11-18T08:14:45Z</dcterms:modified>
  <dc:language>de-DE</dc:language>
</cp:coreProperties>
</file>