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8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embeddedFontLst>
    <p:embeddedFont>
      <p:font typeface="Libre Baskerville" panose="020F0502020204030204" pitchFamily="2" charset="0"/>
      <p:regular r:id="rId28"/>
      <p:bold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Qdk5bGMNGT5Y6tVWrIUWGSX4E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576072" y="1124712"/>
            <a:ext cx="11036808" cy="31729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576072" y="4727448"/>
            <a:ext cx="11036808" cy="1481328"/>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576072"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86968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17" name="Google Shape;17;p26"/>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18;p26"/>
          <p:cNvSpPr/>
          <p:nvPr/>
        </p:nvSpPr>
        <p:spPr>
          <a:xfrm rot="10800000" flipH="1">
            <a:off x="578652" y="4501201"/>
            <a:ext cx="11034696" cy="18288"/>
          </a:xfrm>
          <a:prstGeom prst="rect">
            <a:avLst/>
          </a:prstGeom>
          <a:solidFill>
            <a:srgbClr val="D8D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7"/>
          <p:cNvSpPr/>
          <p:nvPr/>
        </p:nvSpPr>
        <p:spPr>
          <a:xfrm>
            <a:off x="558209" y="0"/>
            <a:ext cx="11167447" cy="2018806"/>
          </a:xfrm>
          <a:prstGeom prst="rect">
            <a:avLst/>
          </a:prstGeom>
          <a:solidFill>
            <a:schemeClr val="lt1"/>
          </a:solidFill>
          <a:ln w="9525" cap="flat" cmpd="sng">
            <a:solidFill>
              <a:srgbClr val="EEEEE4"/>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 name="Google Shape;21;p27"/>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 name="Google Shape;22;p27"/>
          <p:cNvSpPr/>
          <p:nvPr/>
        </p:nvSpPr>
        <p:spPr>
          <a:xfrm>
            <a:off x="498834" y="787352"/>
            <a:ext cx="128016"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 name="Google Shape;23;p27"/>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7"/>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7"/>
          <p:cNvSpPr txBox="1">
            <a:spLocks noGrp="1"/>
          </p:cNvSpPr>
          <p:nvPr>
            <p:ph type="dt" idx="10"/>
          </p:nvPr>
        </p:nvSpPr>
        <p:spPr>
          <a:xfrm>
            <a:off x="111556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sldNum" idx="12"/>
          </p:nvPr>
        </p:nvSpPr>
        <p:spPr>
          <a:xfrm>
            <a:off x="854049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28"/>
          <p:cNvSpPr/>
          <p:nvPr/>
        </p:nvSpPr>
        <p:spPr>
          <a:xfrm>
            <a:off x="665853" y="1533525"/>
            <a:ext cx="10917063" cy="3790950"/>
          </a:xfrm>
          <a:prstGeom prst="rect">
            <a:avLst/>
          </a:prstGeom>
          <a:solidFill>
            <a:schemeClr val="lt1"/>
          </a:solidFill>
          <a:ln w="12700" cap="flat" cmpd="sng">
            <a:solidFill>
              <a:srgbClr val="EEEEE4"/>
            </a:solidFill>
            <a:prstDash val="solid"/>
            <a:miter lim="800000"/>
            <a:headEnd type="none" w="sm" len="sm"/>
            <a:tailEnd type="none" w="sm" len="sm"/>
          </a:ln>
          <a:effectLst>
            <a:outerShdw blurRad="50800" dist="38100" dir="2700000" algn="tl" rotWithShape="0">
              <a:srgbClr val="C9BBC7">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 name="Google Shape;30;p28"/>
          <p:cNvSpPr/>
          <p:nvPr/>
        </p:nvSpPr>
        <p:spPr>
          <a:xfrm>
            <a:off x="609084" y="2971798"/>
            <a:ext cx="128016"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 name="Google Shape;31;p28"/>
          <p:cNvSpPr txBox="1">
            <a:spLocks noGrp="1"/>
          </p:cNvSpPr>
          <p:nvPr>
            <p:ph type="title"/>
          </p:nvPr>
        </p:nvSpPr>
        <p:spPr>
          <a:xfrm>
            <a:off x="1078992" y="1938528"/>
            <a:ext cx="10177272" cy="29900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9"/>
          <p:cNvSpPr/>
          <p:nvPr/>
        </p:nvSpPr>
        <p:spPr>
          <a:xfrm>
            <a:off x="558210" y="4981421"/>
            <a:ext cx="11134956" cy="822960"/>
          </a:xfrm>
          <a:prstGeom prst="rect">
            <a:avLst/>
          </a:prstGeom>
          <a:solidFill>
            <a:schemeClr val="lt1"/>
          </a:solidFill>
          <a:ln w="12700" cap="flat" cmpd="sng">
            <a:solidFill>
              <a:srgbClr val="EEEEE4"/>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 name="Google Shape;37;p29"/>
          <p:cNvSpPr/>
          <p:nvPr/>
        </p:nvSpPr>
        <p:spPr>
          <a:xfrm>
            <a:off x="498834" y="5118581"/>
            <a:ext cx="146304"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8" name="Google Shape;38;p29"/>
          <p:cNvSpPr txBox="1">
            <a:spLocks noGrp="1"/>
          </p:cNvSpPr>
          <p:nvPr>
            <p:ph type="title"/>
          </p:nvPr>
        </p:nvSpPr>
        <p:spPr>
          <a:xfrm>
            <a:off x="557784" y="640080"/>
            <a:ext cx="10890504" cy="411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600"/>
              <a:buFont typeface="Arial"/>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841248" y="5102352"/>
            <a:ext cx="10607040" cy="585216"/>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000"/>
              </a:spcBef>
              <a:spcAft>
                <a:spcPts val="0"/>
              </a:spcAft>
              <a:buClr>
                <a:schemeClr val="dk1"/>
              </a:buClr>
              <a:buSzPts val="2000"/>
              <a:buNone/>
              <a:defRPr sz="2000">
                <a:solidFill>
                  <a:schemeClr val="dk1"/>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30"/>
          <p:cNvSpPr/>
          <p:nvPr/>
        </p:nvSpPr>
        <p:spPr>
          <a:xfrm>
            <a:off x="558209" y="0"/>
            <a:ext cx="11167447" cy="2018806"/>
          </a:xfrm>
          <a:prstGeom prst="rect">
            <a:avLst/>
          </a:prstGeom>
          <a:solidFill>
            <a:schemeClr val="lt1"/>
          </a:solidFill>
          <a:ln w="9525" cap="flat" cmpd="sng">
            <a:solidFill>
              <a:srgbClr val="EEEEE4"/>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5" name="Google Shape;45;p30"/>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6" name="Google Shape;46;p30"/>
          <p:cNvSpPr/>
          <p:nvPr/>
        </p:nvSpPr>
        <p:spPr>
          <a:xfrm>
            <a:off x="498834" y="787352"/>
            <a:ext cx="128016"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 name="Google Shape;47;p30"/>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0"/>
          <p:cNvSpPr txBox="1">
            <a:spLocks noGrp="1"/>
          </p:cNvSpPr>
          <p:nvPr>
            <p:ph type="body" idx="1"/>
          </p:nvPr>
        </p:nvSpPr>
        <p:spPr>
          <a:xfrm>
            <a:off x="1115568" y="2478024"/>
            <a:ext cx="4937760" cy="369417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2"/>
          </p:nvPr>
        </p:nvSpPr>
        <p:spPr>
          <a:xfrm>
            <a:off x="6345936" y="2478024"/>
            <a:ext cx="4937760" cy="369417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0"/>
          <p:cNvSpPr txBox="1">
            <a:spLocks noGrp="1"/>
          </p:cNvSpPr>
          <p:nvPr>
            <p:ph type="dt" idx="10"/>
          </p:nvPr>
        </p:nvSpPr>
        <p:spPr>
          <a:xfrm>
            <a:off x="111556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854049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31"/>
          <p:cNvSpPr/>
          <p:nvPr/>
        </p:nvSpPr>
        <p:spPr>
          <a:xfrm>
            <a:off x="558209" y="0"/>
            <a:ext cx="11167447" cy="2018806"/>
          </a:xfrm>
          <a:prstGeom prst="rect">
            <a:avLst/>
          </a:prstGeom>
          <a:solidFill>
            <a:schemeClr val="lt1"/>
          </a:solidFill>
          <a:ln w="9525" cap="flat" cmpd="sng">
            <a:solidFill>
              <a:srgbClr val="EEEEE4"/>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 name="Google Shape;55;p31"/>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 name="Google Shape;56;p31"/>
          <p:cNvSpPr/>
          <p:nvPr/>
        </p:nvSpPr>
        <p:spPr>
          <a:xfrm>
            <a:off x="498834" y="787352"/>
            <a:ext cx="128016"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7" name="Google Shape;57;p31"/>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1"/>
          <p:cNvSpPr txBox="1">
            <a:spLocks noGrp="1"/>
          </p:cNvSpPr>
          <p:nvPr>
            <p:ph type="body" idx="1"/>
          </p:nvPr>
        </p:nvSpPr>
        <p:spPr>
          <a:xfrm>
            <a:off x="1115568" y="2372650"/>
            <a:ext cx="493776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2400"/>
              <a:buNone/>
              <a:defRPr sz="2400" b="1" cap="none"/>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1"/>
          <p:cNvSpPr txBox="1">
            <a:spLocks noGrp="1"/>
          </p:cNvSpPr>
          <p:nvPr>
            <p:ph type="body" idx="2"/>
          </p:nvPr>
        </p:nvSpPr>
        <p:spPr>
          <a:xfrm>
            <a:off x="1115568" y="3203688"/>
            <a:ext cx="4937760" cy="2968512"/>
          </a:xfrm>
          <a:prstGeom prst="rect">
            <a:avLst/>
          </a:prstGeom>
          <a:noFill/>
          <a:ln>
            <a:noFill/>
          </a:ln>
        </p:spPr>
        <p:txBody>
          <a:bodyPr spcFirstLastPara="1" wrap="square" lIns="91425" tIns="45700" rIns="91425" bIns="45700" anchor="t" anchorCtr="0">
            <a:normAutofit/>
          </a:bodyPr>
          <a:lstStyle>
            <a:lvl1pPr marL="457200" lvl="0" indent="-381000" algn="l">
              <a:lnSpc>
                <a:spcPct val="110000"/>
              </a:lnSpc>
              <a:spcBef>
                <a:spcPts val="1000"/>
              </a:spcBef>
              <a:spcAft>
                <a:spcPts val="0"/>
              </a:spcAft>
              <a:buClr>
                <a:schemeClr val="dk1"/>
              </a:buClr>
              <a:buSzPts val="2400"/>
              <a:buChar char="•"/>
              <a:defRPr sz="2400"/>
            </a:lvl1pPr>
            <a:lvl2pPr marL="914400" lvl="1" indent="-355600" algn="l">
              <a:lnSpc>
                <a:spcPct val="110000"/>
              </a:lnSpc>
              <a:spcBef>
                <a:spcPts val="500"/>
              </a:spcBef>
              <a:spcAft>
                <a:spcPts val="0"/>
              </a:spcAft>
              <a:buClr>
                <a:schemeClr val="dk1"/>
              </a:buClr>
              <a:buSzPts val="2000"/>
              <a:buChar char="•"/>
              <a:defRPr sz="2000"/>
            </a:lvl2pPr>
            <a:lvl3pPr marL="1371600" lvl="2" indent="-342900" algn="l">
              <a:lnSpc>
                <a:spcPct val="110000"/>
              </a:lnSpc>
              <a:spcBef>
                <a:spcPts val="500"/>
              </a:spcBef>
              <a:spcAft>
                <a:spcPts val="0"/>
              </a:spcAft>
              <a:buClr>
                <a:schemeClr val="dk1"/>
              </a:buClr>
              <a:buSzPts val="1800"/>
              <a:buChar char="•"/>
              <a:defRPr sz="1800"/>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1"/>
          <p:cNvSpPr txBox="1">
            <a:spLocks noGrp="1"/>
          </p:cNvSpPr>
          <p:nvPr>
            <p:ph type="body" idx="3"/>
          </p:nvPr>
        </p:nvSpPr>
        <p:spPr>
          <a:xfrm>
            <a:off x="6345936" y="2372650"/>
            <a:ext cx="493776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2400"/>
              <a:buNone/>
              <a:defRPr sz="2400" b="1" cap="none"/>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31"/>
          <p:cNvSpPr txBox="1">
            <a:spLocks noGrp="1"/>
          </p:cNvSpPr>
          <p:nvPr>
            <p:ph type="body" idx="4"/>
          </p:nvPr>
        </p:nvSpPr>
        <p:spPr>
          <a:xfrm>
            <a:off x="6345936" y="3203687"/>
            <a:ext cx="4937760" cy="2968511"/>
          </a:xfrm>
          <a:prstGeom prst="rect">
            <a:avLst/>
          </a:prstGeom>
          <a:noFill/>
          <a:ln>
            <a:noFill/>
          </a:ln>
        </p:spPr>
        <p:txBody>
          <a:bodyPr spcFirstLastPara="1" wrap="square" lIns="91425" tIns="45700" rIns="91425" bIns="45700" anchor="t" anchorCtr="0">
            <a:normAutofit/>
          </a:bodyPr>
          <a:lstStyle>
            <a:lvl1pPr marL="457200" lvl="0" indent="-381000" algn="l">
              <a:lnSpc>
                <a:spcPct val="110000"/>
              </a:lnSpc>
              <a:spcBef>
                <a:spcPts val="1000"/>
              </a:spcBef>
              <a:spcAft>
                <a:spcPts val="0"/>
              </a:spcAft>
              <a:buClr>
                <a:schemeClr val="dk1"/>
              </a:buClr>
              <a:buSzPts val="2400"/>
              <a:buChar char="•"/>
              <a:defRPr sz="2400"/>
            </a:lvl1pPr>
            <a:lvl2pPr marL="914400" lvl="1" indent="-355600" algn="l">
              <a:lnSpc>
                <a:spcPct val="110000"/>
              </a:lnSpc>
              <a:spcBef>
                <a:spcPts val="500"/>
              </a:spcBef>
              <a:spcAft>
                <a:spcPts val="0"/>
              </a:spcAft>
              <a:buClr>
                <a:schemeClr val="dk1"/>
              </a:buClr>
              <a:buSzPts val="2000"/>
              <a:buChar char="•"/>
              <a:defRPr sz="2000"/>
            </a:lvl2pPr>
            <a:lvl3pPr marL="1371600" lvl="2" indent="-342900" algn="l">
              <a:lnSpc>
                <a:spcPct val="110000"/>
              </a:lnSpc>
              <a:spcBef>
                <a:spcPts val="500"/>
              </a:spcBef>
              <a:spcAft>
                <a:spcPts val="0"/>
              </a:spcAft>
              <a:buClr>
                <a:schemeClr val="dk1"/>
              </a:buClr>
              <a:buSzPts val="1800"/>
              <a:buChar char="•"/>
              <a:defRPr sz="1800"/>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1"/>
          <p:cNvSpPr txBox="1">
            <a:spLocks noGrp="1"/>
          </p:cNvSpPr>
          <p:nvPr>
            <p:ph type="dt" idx="10"/>
          </p:nvPr>
        </p:nvSpPr>
        <p:spPr>
          <a:xfrm>
            <a:off x="111556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54049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33"/>
          <p:cNvSpPr/>
          <p:nvPr/>
        </p:nvSpPr>
        <p:spPr>
          <a:xfrm>
            <a:off x="558210" y="1162033"/>
            <a:ext cx="3740740" cy="4643344"/>
          </a:xfrm>
          <a:prstGeom prst="rect">
            <a:avLst/>
          </a:prstGeom>
          <a:solidFill>
            <a:schemeClr val="lt1"/>
          </a:solidFill>
          <a:ln w="12700" cap="flat" cmpd="sng">
            <a:solidFill>
              <a:srgbClr val="EEEEE4"/>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1" name="Google Shape;71;p33"/>
          <p:cNvSpPr/>
          <p:nvPr/>
        </p:nvSpPr>
        <p:spPr>
          <a:xfrm>
            <a:off x="498834" y="1618375"/>
            <a:ext cx="146304" cy="822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 name="Google Shape;72;p33"/>
          <p:cNvSpPr txBox="1">
            <a:spLocks noGrp="1"/>
          </p:cNvSpPr>
          <p:nvPr>
            <p:ph type="title"/>
          </p:nvPr>
        </p:nvSpPr>
        <p:spPr>
          <a:xfrm>
            <a:off x="868680" y="1709928"/>
            <a:ext cx="3099816" cy="170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3"/>
          <p:cNvSpPr txBox="1">
            <a:spLocks noGrp="1"/>
          </p:cNvSpPr>
          <p:nvPr>
            <p:ph type="body" idx="1"/>
          </p:nvPr>
        </p:nvSpPr>
        <p:spPr>
          <a:xfrm>
            <a:off x="4965192" y="1709928"/>
            <a:ext cx="6729984" cy="4096512"/>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1000"/>
              </a:spcBef>
              <a:spcAft>
                <a:spcPts val="0"/>
              </a:spcAft>
              <a:buClr>
                <a:schemeClr val="dk1"/>
              </a:buClr>
              <a:buSzPts val="2800"/>
              <a:buChar char="•"/>
              <a:defRPr sz="2800"/>
            </a:lvl1pPr>
            <a:lvl2pPr marL="914400" lvl="1" indent="-381000" algn="l">
              <a:lnSpc>
                <a:spcPct val="110000"/>
              </a:lnSpc>
              <a:spcBef>
                <a:spcPts val="500"/>
              </a:spcBef>
              <a:spcAft>
                <a:spcPts val="0"/>
              </a:spcAft>
              <a:buClr>
                <a:schemeClr val="dk1"/>
              </a:buClr>
              <a:buSzPts val="2400"/>
              <a:buChar char="•"/>
              <a:defRPr sz="2400"/>
            </a:lvl2pPr>
            <a:lvl3pPr marL="1371600" lvl="2" indent="-355600" algn="l">
              <a:lnSpc>
                <a:spcPct val="110000"/>
              </a:lnSpc>
              <a:spcBef>
                <a:spcPts val="500"/>
              </a:spcBef>
              <a:spcAft>
                <a:spcPts val="0"/>
              </a:spcAft>
              <a:buClr>
                <a:schemeClr val="dk1"/>
              </a:buClr>
              <a:buSzPts val="2000"/>
              <a:buChar char="•"/>
              <a:defRPr sz="2000"/>
            </a:lvl3pPr>
            <a:lvl4pPr marL="1828800" lvl="3" indent="-355600" algn="l">
              <a:lnSpc>
                <a:spcPct val="110000"/>
              </a:lnSpc>
              <a:spcBef>
                <a:spcPts val="500"/>
              </a:spcBef>
              <a:spcAft>
                <a:spcPts val="0"/>
              </a:spcAft>
              <a:buClr>
                <a:schemeClr val="dk1"/>
              </a:buClr>
              <a:buSzPts val="2000"/>
              <a:buChar char="•"/>
              <a:defRPr sz="2000"/>
            </a:lvl4pPr>
            <a:lvl5pPr marL="2286000" lvl="4" indent="-355600" algn="l">
              <a:lnSpc>
                <a:spcPct val="11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33"/>
          <p:cNvSpPr txBox="1">
            <a:spLocks noGrp="1"/>
          </p:cNvSpPr>
          <p:nvPr>
            <p:ph type="body" idx="2"/>
          </p:nvPr>
        </p:nvSpPr>
        <p:spPr>
          <a:xfrm>
            <a:off x="868680" y="3429000"/>
            <a:ext cx="3099816" cy="206654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1800"/>
              <a:buNone/>
              <a:defRPr sz="18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33"/>
          <p:cNvSpPr txBox="1">
            <a:spLocks noGrp="1"/>
          </p:cNvSpPr>
          <p:nvPr>
            <p:ph type="dt" idx="10"/>
          </p:nvPr>
        </p:nvSpPr>
        <p:spPr>
          <a:xfrm>
            <a:off x="8686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34"/>
          <p:cNvSpPr/>
          <p:nvPr/>
        </p:nvSpPr>
        <p:spPr>
          <a:xfrm>
            <a:off x="558210" y="1162033"/>
            <a:ext cx="3740740" cy="4643344"/>
          </a:xfrm>
          <a:prstGeom prst="rect">
            <a:avLst/>
          </a:prstGeom>
          <a:solidFill>
            <a:schemeClr val="lt1"/>
          </a:solidFill>
          <a:ln w="12700" cap="flat" cmpd="sng">
            <a:solidFill>
              <a:srgbClr val="EEEEE4"/>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 name="Google Shape;80;p34"/>
          <p:cNvSpPr/>
          <p:nvPr/>
        </p:nvSpPr>
        <p:spPr>
          <a:xfrm>
            <a:off x="498834" y="1618375"/>
            <a:ext cx="146304" cy="822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 name="Google Shape;81;p34"/>
          <p:cNvSpPr txBox="1">
            <a:spLocks noGrp="1"/>
          </p:cNvSpPr>
          <p:nvPr>
            <p:ph type="title"/>
          </p:nvPr>
        </p:nvSpPr>
        <p:spPr>
          <a:xfrm>
            <a:off x="868680" y="1709928"/>
            <a:ext cx="3099816" cy="170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a:spLocks noGrp="1"/>
          </p:cNvSpPr>
          <p:nvPr>
            <p:ph type="pic" idx="2"/>
          </p:nvPr>
        </p:nvSpPr>
        <p:spPr>
          <a:xfrm>
            <a:off x="4965192" y="1161288"/>
            <a:ext cx="6729984" cy="4645152"/>
          </a:xfrm>
          <a:prstGeom prst="rect">
            <a:avLst/>
          </a:prstGeom>
          <a:noFill/>
          <a:ln>
            <a:noFill/>
          </a:ln>
        </p:spPr>
      </p:sp>
      <p:sp>
        <p:nvSpPr>
          <p:cNvPr id="83" name="Google Shape;83;p34"/>
          <p:cNvSpPr txBox="1">
            <a:spLocks noGrp="1"/>
          </p:cNvSpPr>
          <p:nvPr>
            <p:ph type="body" idx="1"/>
          </p:nvPr>
        </p:nvSpPr>
        <p:spPr>
          <a:xfrm>
            <a:off x="868680" y="3438144"/>
            <a:ext cx="3099816" cy="2057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1800"/>
              <a:buNone/>
              <a:defRPr sz="18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34"/>
          <p:cNvSpPr txBox="1">
            <a:spLocks noGrp="1"/>
          </p:cNvSpPr>
          <p:nvPr>
            <p:ph type="dt" idx="10"/>
          </p:nvPr>
        </p:nvSpPr>
        <p:spPr>
          <a:xfrm>
            <a:off x="8686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1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Kép 1">
            <a:extLst>
              <a:ext uri="{FF2B5EF4-FFF2-40B4-BE49-F238E27FC236}">
                <a16:creationId xmlns:a16="http://schemas.microsoft.com/office/drawing/2014/main" id="{D0C91573-6AA2-5A26-6195-A7A2CB7E4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55" y="400753"/>
            <a:ext cx="3240088" cy="7191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 képen Betűtípus, szöveg, embléma, szimbólum látható&#10;&#10;Automatikusan generált leírás">
            <a:extLst>
              <a:ext uri="{FF2B5EF4-FFF2-40B4-BE49-F238E27FC236}">
                <a16:creationId xmlns:a16="http://schemas.microsoft.com/office/drawing/2014/main" id="{1450C950-EEEB-EAF1-4DC1-17D4B4D85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029" y="5545137"/>
            <a:ext cx="2301875" cy="7032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789C02D-FF3D-DF38-AAA6-9D8DAB45DE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565" y="1670941"/>
            <a:ext cx="2128870" cy="2128870"/>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2">
            <a:extLst>
              <a:ext uri="{FF2B5EF4-FFF2-40B4-BE49-F238E27FC236}">
                <a16:creationId xmlns:a16="http://schemas.microsoft.com/office/drawing/2014/main" id="{81EF49DF-CF61-DFD2-7027-A490FE93D4A7}"/>
              </a:ext>
            </a:extLst>
          </p:cNvPr>
          <p:cNvSpPr txBox="1">
            <a:spLocks noChangeArrowheads="1"/>
          </p:cNvSpPr>
          <p:nvPr/>
        </p:nvSpPr>
        <p:spPr bwMode="auto">
          <a:xfrm>
            <a:off x="286431" y="5241130"/>
            <a:ext cx="3614737" cy="131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hu-HU"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kumimoji="0" lang="tr-TR" altLang="hu-HU"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hu-HU" sz="18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AC72316C-0DB9-2A70-93BC-CD1FA77C1A35}"/>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 name="Rectangle 6">
            <a:extLst>
              <a:ext uri="{FF2B5EF4-FFF2-40B4-BE49-F238E27FC236}">
                <a16:creationId xmlns:a16="http://schemas.microsoft.com/office/drawing/2014/main" id="{411DF061-932F-8C42-ECBC-C605D355AC46}"/>
              </a:ext>
            </a:extLst>
          </p:cNvPr>
          <p:cNvSpPr>
            <a:spLocks noChangeArrowheads="1"/>
          </p:cNvSpPr>
          <p:nvPr/>
        </p:nvSpPr>
        <p:spPr bwMode="auto">
          <a:xfrm>
            <a:off x="0" y="3291491"/>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u-HU" altLang="hu-HU" sz="1800" b="0" i="0" u="none" strike="noStrike" cap="none" normalizeH="0" baseline="0" dirty="0">
                <a:ln>
                  <a:noFill/>
                </a:ln>
                <a:solidFill>
                  <a:schemeClr val="tx1"/>
                </a:solidFill>
                <a:effectLst/>
                <a:latin typeface="Arial" panose="020B0604020202020204" pitchFamily="34" charset="0"/>
              </a:rPr>
            </a:br>
            <a:endParaRPr kumimoji="0" lang="hu-HU" altLang="hu-HU" sz="2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600" b="1" i="0" u="none" strike="noStrike" cap="none" normalizeH="0" baseline="0" dirty="0">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a:t>
            </a:r>
            <a:r>
              <a:rPr kumimoji="0" lang="hu-HU" altLang="hu-HU" sz="1600" b="1" i="0" u="none" strike="noStrike" cap="none" normalizeH="0" baseline="0" dirty="0" bmk="">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LOG IN BACK THE REAL LIFE”</a:t>
            </a:r>
            <a:endParaRPr kumimoji="0" lang="hu-HU" altLang="hu-HU" sz="105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hu-HU" sz="1600" b="0" i="0" u="none" strike="noStrike" cap="none" normalizeH="0" baseline="0" dirty="0" bmk="_Hlk182816863">
                <a:ln>
                  <a:noFill/>
                </a:ln>
                <a:solidFill>
                  <a:schemeClr val="tx1"/>
                </a:solidFill>
                <a:effectLst/>
                <a:latin typeface="Arial" panose="020B0604020202020204" pitchFamily="34" charset="0"/>
                <a:ea typeface="Calibri" panose="020F0502020204030204" pitchFamily="34" charset="0"/>
              </a:rPr>
              <a:t>Project ID: 2022-1-HU01-KA220-SCH-000087324</a:t>
            </a:r>
            <a:endParaRPr kumimoji="0" lang="hu-HU" altLang="hu-HU"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7" name="Rectangle 8">
            <a:extLst>
              <a:ext uri="{FF2B5EF4-FFF2-40B4-BE49-F238E27FC236}">
                <a16:creationId xmlns:a16="http://schemas.microsoft.com/office/drawing/2014/main" id="{E34E2135-7256-4BD6-36DB-BDEED15FFC88}"/>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329375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pt-PT" dirty="0"/>
              <a:t>Como jogar “</a:t>
            </a:r>
            <a:r>
              <a:rPr lang="tr-TR" dirty="0"/>
              <a:t> Nine Rock Game</a:t>
            </a:r>
            <a:r>
              <a:rPr lang="pt-PT" dirty="0"/>
              <a:t>”</a:t>
            </a:r>
            <a:r>
              <a:rPr lang="tr-TR" dirty="0"/>
              <a:t>?</a:t>
            </a:r>
            <a:endParaRPr dirty="0"/>
          </a:p>
        </p:txBody>
      </p:sp>
      <p:sp>
        <p:nvSpPr>
          <p:cNvPr id="169" name="Google Shape;169;p9"/>
          <p:cNvSpPr txBox="1">
            <a:spLocks noGrp="1"/>
          </p:cNvSpPr>
          <p:nvPr>
            <p:ph type="body" idx="1"/>
          </p:nvPr>
        </p:nvSpPr>
        <p:spPr>
          <a:xfrm>
            <a:off x="1115568" y="2478024"/>
            <a:ext cx="10168128" cy="4190630"/>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just">
              <a:lnSpc>
                <a:spcPct val="160000"/>
              </a:lnSpc>
              <a:spcBef>
                <a:spcPts val="0"/>
              </a:spcBef>
              <a:buSzPts val="2400"/>
            </a:pPr>
            <a:r>
              <a:rPr lang="pt-PT" sz="2000" dirty="0">
                <a:latin typeface="+mn-lt"/>
                <a:ea typeface="Times New Roman"/>
                <a:cs typeface="Times New Roman"/>
                <a:sym typeface="Times New Roman"/>
              </a:rPr>
              <a:t>Um grupo de lideres é selecionado. Uma pessoa do grupo de lideres passa até o local onde estão essas pedras e as demais participantes do grupo de lideres aguardam. Outras jogadoras do grupo (não lideres) tentam derrubar as pedras, acertando-as uma a uma, longe da linha onde as pedras estão localizadas.</a:t>
            </a:r>
            <a:endParaRPr sz="2000" dirty="0">
              <a:latin typeface="+mn-lt"/>
              <a:ea typeface="Times New Roman"/>
              <a:cs typeface="Times New Roman"/>
              <a:sym typeface="Times New Roman"/>
            </a:endParaRPr>
          </a:p>
          <a:p>
            <a:pPr marL="265113" indent="-265113" algn="just">
              <a:lnSpc>
                <a:spcPct val="160000"/>
              </a:lnSpc>
              <a:spcBef>
                <a:spcPts val="580"/>
              </a:spcBef>
              <a:buSzPts val="2600"/>
            </a:pPr>
            <a:r>
              <a:rPr lang="pt-PT" sz="2000" dirty="0">
                <a:latin typeface="+mn-lt"/>
                <a:ea typeface="Times New Roman"/>
                <a:cs typeface="Times New Roman"/>
                <a:sym typeface="Times New Roman"/>
              </a:rPr>
              <a:t>Se ninguém conseguir acertar nas pedras, será a vez da outra equipa. Se  um jogador conseguir acertar nas pedras, todos no grupo deste jogador fogem e tentam empilhar as pedras umas sobre as outras. A equipa dos lideres tenta acertar nos jogadores com a bola antes que a outra equipa empilhe as pedras umas sobre as outras. O jogador atingido pela bola chega à borda.</a:t>
            </a:r>
            <a:endParaRPr sz="2000" dirty="0">
              <a:latin typeface="+mn-lt"/>
              <a:ea typeface="Times New Roman"/>
              <a:cs typeface="Times New Roman"/>
              <a:sym typeface="Times New Roman"/>
            </a:endParaRPr>
          </a:p>
          <a:p>
            <a:pPr marL="285750" lvl="0" indent="-120650" algn="just" rtl="0">
              <a:lnSpc>
                <a:spcPct val="160000"/>
              </a:lnSpc>
              <a:spcBef>
                <a:spcPts val="580"/>
              </a:spcBef>
              <a:spcAft>
                <a:spcPts val="0"/>
              </a:spcAft>
              <a:buClr>
                <a:schemeClr val="dk1"/>
              </a:buClr>
              <a:buSzPts val="2600"/>
              <a:buFont typeface="Noto Sans Symbols"/>
              <a:buNone/>
            </a:pPr>
            <a:endParaRPr sz="2600" dirty="0">
              <a:latin typeface="Times New Roman"/>
              <a:ea typeface="Times New Roman"/>
              <a:cs typeface="Times New Roman"/>
              <a:sym typeface="Times New Roman"/>
            </a:endParaRPr>
          </a:p>
          <a:p>
            <a:pPr marL="228600" lvl="0" indent="-76200" algn="l" rtl="0">
              <a:lnSpc>
                <a:spcPct val="110000"/>
              </a:lnSpc>
              <a:spcBef>
                <a:spcPts val="1000"/>
              </a:spcBef>
              <a:spcAft>
                <a:spcPts val="0"/>
              </a:spcAft>
              <a:buClr>
                <a:schemeClr val="dk1"/>
              </a:buClr>
              <a:buSzPts val="24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pt-PT" dirty="0"/>
              <a:t>Como jogar “</a:t>
            </a:r>
            <a:r>
              <a:rPr lang="tr-TR" dirty="0"/>
              <a:t> Nine Rock Game</a:t>
            </a:r>
            <a:r>
              <a:rPr lang="pt-PT" dirty="0"/>
              <a:t>”</a:t>
            </a:r>
            <a:r>
              <a:rPr lang="tr-TR" dirty="0"/>
              <a:t>?</a:t>
            </a:r>
            <a:endParaRPr dirty="0"/>
          </a:p>
        </p:txBody>
      </p:sp>
      <p:sp>
        <p:nvSpPr>
          <p:cNvPr id="175" name="Google Shape;175;p10"/>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85750" lvl="0" indent="-120650" algn="l" rtl="0">
              <a:lnSpc>
                <a:spcPct val="100000"/>
              </a:lnSpc>
              <a:spcBef>
                <a:spcPts val="580"/>
              </a:spcBef>
              <a:spcAft>
                <a:spcPts val="0"/>
              </a:spcAft>
              <a:buClr>
                <a:schemeClr val="dk1"/>
              </a:buClr>
              <a:buSzPts val="2600"/>
              <a:buFont typeface="Noto Sans Symbols"/>
              <a:buNone/>
            </a:pPr>
            <a:endParaRPr sz="2600" dirty="0">
              <a:latin typeface="Times New Roman"/>
              <a:ea typeface="Times New Roman"/>
              <a:cs typeface="Times New Roman"/>
              <a:sym typeface="Times New Roman"/>
            </a:endParaRPr>
          </a:p>
          <a:p>
            <a:pPr marL="228600" lvl="0" indent="-76200" algn="l" rtl="0">
              <a:lnSpc>
                <a:spcPct val="110000"/>
              </a:lnSpc>
              <a:spcBef>
                <a:spcPts val="1000"/>
              </a:spcBef>
              <a:spcAft>
                <a:spcPts val="0"/>
              </a:spcAft>
              <a:buClr>
                <a:schemeClr val="dk1"/>
              </a:buClr>
              <a:buSzPts val="2400"/>
              <a:buNone/>
            </a:pPr>
            <a:endParaRPr dirty="0"/>
          </a:p>
        </p:txBody>
      </p:sp>
      <p:sp>
        <p:nvSpPr>
          <p:cNvPr id="3" name="Retângulo 2">
            <a:extLst>
              <a:ext uri="{FF2B5EF4-FFF2-40B4-BE49-F238E27FC236}">
                <a16:creationId xmlns:a16="http://schemas.microsoft.com/office/drawing/2014/main" id="{53CF3728-AE47-4DF3-8C8E-CB1F6B6B2C6F}"/>
              </a:ext>
            </a:extLst>
          </p:cNvPr>
          <p:cNvSpPr/>
          <p:nvPr/>
        </p:nvSpPr>
        <p:spPr>
          <a:xfrm>
            <a:off x="606056" y="2137145"/>
            <a:ext cx="11057860" cy="188199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pt-PT" sz="2000" dirty="0">
                <a:latin typeface="+mn-lt"/>
              </a:rPr>
              <a:t>Se a equipa de lideres conseguir bater em todos os jogadores antes de organizarem as pedras, é a vez deles. Se a equipa de lideres não conseguir acertar todos antes que a outra equipa arrume as suas pedras, a outra equipa vence e é a sua vez de acertar as pedras novamente. O jogo continua assim.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1"/>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endParaRPr/>
          </a:p>
        </p:txBody>
      </p:sp>
      <p:sp>
        <p:nvSpPr>
          <p:cNvPr id="181" name="Google Shape;181;p11"/>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28600" lvl="0" indent="-76200" algn="l" rtl="0">
              <a:lnSpc>
                <a:spcPct val="110000"/>
              </a:lnSpc>
              <a:spcBef>
                <a:spcPts val="0"/>
              </a:spcBef>
              <a:spcAft>
                <a:spcPts val="0"/>
              </a:spcAft>
              <a:buClr>
                <a:schemeClr val="dk1"/>
              </a:buClr>
              <a:buSzPts val="2400"/>
              <a:buNone/>
            </a:pPr>
            <a:endParaRPr/>
          </a:p>
        </p:txBody>
      </p:sp>
      <p:pic>
        <p:nvPicPr>
          <p:cNvPr id="182" name="Google Shape;182;p11"/>
          <p:cNvPicPr preferRelativeResize="0"/>
          <p:nvPr/>
        </p:nvPicPr>
        <p:blipFill rotWithShape="1">
          <a:blip r:embed="rId3">
            <a:alphaModFix/>
          </a:blip>
          <a:srcRect/>
          <a:stretch/>
        </p:blipFill>
        <p:spPr>
          <a:xfrm>
            <a:off x="1219200" y="685800"/>
            <a:ext cx="9753600" cy="548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12"/>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8" name="Google Shape;188;p12"/>
          <p:cNvSpPr/>
          <p:nvPr/>
        </p:nvSpPr>
        <p:spPr>
          <a:xfrm rot="10800000" flipH="1">
            <a:off x="578652" y="4501201"/>
            <a:ext cx="11034696" cy="18288"/>
          </a:xfrm>
          <a:prstGeom prst="rect">
            <a:avLst/>
          </a:prstGeom>
          <a:solidFill>
            <a:srgbClr val="D8D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9" name="Google Shape;189;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0" name="Google Shape;190;p12" descr="iç mekan, giyim, okul, zemin içeren bir resim&#10;&#10;Açıklama otomatik olarak oluşturuldu"/>
          <p:cNvPicPr preferRelativeResize="0">
            <a:picLocks noGrp="1"/>
          </p:cNvPicPr>
          <p:nvPr>
            <p:ph type="body" idx="1"/>
          </p:nvPr>
        </p:nvPicPr>
        <p:blipFill rotWithShape="1">
          <a:blip r:embed="rId3">
            <a:alphaModFix/>
          </a:blip>
          <a:srcRect l="14518" r="14517"/>
          <a:stretch/>
        </p:blipFill>
        <p:spPr>
          <a:xfrm>
            <a:off x="3523488" y="10"/>
            <a:ext cx="8668512" cy="6857990"/>
          </a:xfrm>
          <a:prstGeom prst="rect">
            <a:avLst/>
          </a:prstGeom>
          <a:noFill/>
          <a:ln>
            <a:noFill/>
          </a:ln>
        </p:spPr>
      </p:pic>
      <p:sp>
        <p:nvSpPr>
          <p:cNvPr id="191" name="Google Shape;191;p12"/>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2" name="Google Shape;192;p12"/>
          <p:cNvSpPr txBox="1">
            <a:spLocks noGrp="1"/>
          </p:cNvSpPr>
          <p:nvPr>
            <p:ph type="title"/>
          </p:nvPr>
        </p:nvSpPr>
        <p:spPr>
          <a:xfrm>
            <a:off x="477980" y="1122363"/>
            <a:ext cx="5720801" cy="302124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800"/>
              <a:buFont typeface="Arial"/>
              <a:buNone/>
            </a:pPr>
            <a:r>
              <a:rPr lang="pt-PT" sz="4800" i="1" dirty="0">
                <a:solidFill>
                  <a:srgbClr val="FFFFFF"/>
                </a:solidFill>
              </a:rPr>
              <a:t>Jogo </a:t>
            </a:r>
            <a:br>
              <a:rPr lang="pt-PT" sz="4800" i="1" dirty="0">
                <a:solidFill>
                  <a:srgbClr val="FFFFFF"/>
                </a:solidFill>
              </a:rPr>
            </a:br>
            <a:r>
              <a:rPr lang="pt-PT" sz="4800" i="1" dirty="0">
                <a:solidFill>
                  <a:srgbClr val="FFFFFF"/>
                </a:solidFill>
              </a:rPr>
              <a:t>“</a:t>
            </a:r>
            <a:r>
              <a:rPr lang="tr-TR" sz="4800" i="1" dirty="0">
                <a:solidFill>
                  <a:srgbClr val="FFFFFF"/>
                </a:solidFill>
              </a:rPr>
              <a:t>Warm</a:t>
            </a:r>
            <a:r>
              <a:rPr lang="pt-PT" sz="4800" i="1" dirty="0">
                <a:solidFill>
                  <a:srgbClr val="FFFFFF"/>
                </a:solidFill>
              </a:rPr>
              <a:t>-</a:t>
            </a:r>
            <a:r>
              <a:rPr lang="tr-TR" sz="4800" i="1" dirty="0">
                <a:solidFill>
                  <a:srgbClr val="FFFFFF"/>
                </a:solidFill>
              </a:rPr>
              <a:t>Cold</a:t>
            </a:r>
            <a:r>
              <a:rPr lang="pt-PT" sz="4800" i="1" dirty="0">
                <a:solidFill>
                  <a:srgbClr val="FFFFFF"/>
                </a:solidFill>
              </a:rPr>
              <a:t>”</a:t>
            </a:r>
            <a:br>
              <a:rPr lang="tr-TR" sz="4800" i="1" dirty="0">
                <a:solidFill>
                  <a:srgbClr val="FFFFFF"/>
                </a:solidFill>
              </a:rPr>
            </a:br>
            <a:endParaRPr dirty="0"/>
          </a:p>
        </p:txBody>
      </p:sp>
      <p:sp>
        <p:nvSpPr>
          <p:cNvPr id="193" name="Google Shape;193;p12"/>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4" name="Google Shape;194;p12"/>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pt-PT" dirty="0"/>
              <a:t>Como jogar “</a:t>
            </a:r>
            <a:r>
              <a:rPr lang="tr-TR" dirty="0"/>
              <a:t> Warm – Cold</a:t>
            </a:r>
            <a:r>
              <a:rPr lang="pt-PT" dirty="0"/>
              <a:t>”</a:t>
            </a:r>
            <a:endParaRPr dirty="0"/>
          </a:p>
        </p:txBody>
      </p:sp>
      <p:sp>
        <p:nvSpPr>
          <p:cNvPr id="200" name="Google Shape;200;p13"/>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Autofit/>
          </a:bodyPr>
          <a:lstStyle/>
          <a:p>
            <a:pPr marL="285750" lvl="0" indent="-285750" algn="just">
              <a:lnSpc>
                <a:spcPct val="150000"/>
              </a:lnSpc>
              <a:spcBef>
                <a:spcPts val="0"/>
              </a:spcBef>
              <a:buSzPts val="2000"/>
            </a:pPr>
            <a:r>
              <a:rPr lang="pt-PT" sz="2000" dirty="0"/>
              <a:t>Em primeiro lugar, uma jogadora é escolhida para ser líder. Em segundo lugar, a pessoa escolhida como líder escolhe um objeto para esconder. Em seguida, outros jogadores aguardam em outro local até que a líder esconda o objeto que escolheu no local onde os jogos são disputados. Depois de a  líder esconder o objeto que escolheu, os outros jogadores vêm e começam a procurar o objeto escondido. A líder, se os jogadores que procuram se aproximarem do objeto escondido, ela diz “frio”, se estiverem perto de encontrá-lo, ela diz “quente”. Por fim, quem encontra um objeto escondido passa a ser líder. Então a nova líder escolhe um novo objeto para escondê-lo. E o jogo continua assim.</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endParaRPr/>
          </a:p>
        </p:txBody>
      </p:sp>
      <p:sp>
        <p:nvSpPr>
          <p:cNvPr id="206" name="Google Shape;206;p14"/>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28600" lvl="0" indent="-76200" algn="l" rtl="0">
              <a:lnSpc>
                <a:spcPct val="110000"/>
              </a:lnSpc>
              <a:spcBef>
                <a:spcPts val="0"/>
              </a:spcBef>
              <a:spcAft>
                <a:spcPts val="0"/>
              </a:spcAft>
              <a:buClr>
                <a:schemeClr val="dk1"/>
              </a:buClr>
              <a:buSzPts val="2400"/>
              <a:buNone/>
            </a:pPr>
            <a:endParaRPr/>
          </a:p>
        </p:txBody>
      </p:sp>
      <p:pic>
        <p:nvPicPr>
          <p:cNvPr id="207" name="Google Shape;207;p14"/>
          <p:cNvPicPr preferRelativeResize="0"/>
          <p:nvPr/>
        </p:nvPicPr>
        <p:blipFill rotWithShape="1">
          <a:blip r:embed="rId3">
            <a:alphaModFix/>
          </a:blip>
          <a:srcRect/>
          <a:stretch/>
        </p:blipFill>
        <p:spPr>
          <a:xfrm>
            <a:off x="1231075" y="725549"/>
            <a:ext cx="9753600" cy="5359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15"/>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3" name="Google Shape;213;p15"/>
          <p:cNvSpPr/>
          <p:nvPr/>
        </p:nvSpPr>
        <p:spPr>
          <a:xfrm rot="10800000" flipH="1">
            <a:off x="578652" y="4501201"/>
            <a:ext cx="11034696" cy="18288"/>
          </a:xfrm>
          <a:prstGeom prst="rect">
            <a:avLst/>
          </a:prstGeom>
          <a:solidFill>
            <a:srgbClr val="D8D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4" name="Google Shape;214;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5" name="Google Shape;215;p15" descr="dış mekan, ayakkabı, kişi, şahıs, spor içeren bir resim&#10;&#10;Açıklama otomatik olarak oluşturuldu"/>
          <p:cNvPicPr preferRelativeResize="0">
            <a:picLocks noGrp="1"/>
          </p:cNvPicPr>
          <p:nvPr>
            <p:ph type="body" idx="1"/>
          </p:nvPr>
        </p:nvPicPr>
        <p:blipFill rotWithShape="1">
          <a:blip r:embed="rId3">
            <a:alphaModFix/>
          </a:blip>
          <a:srcRect l="12498" r="12497"/>
          <a:stretch/>
        </p:blipFill>
        <p:spPr>
          <a:xfrm>
            <a:off x="3523488" y="10"/>
            <a:ext cx="8668512" cy="6857990"/>
          </a:xfrm>
          <a:prstGeom prst="rect">
            <a:avLst/>
          </a:prstGeom>
          <a:noFill/>
          <a:ln>
            <a:noFill/>
          </a:ln>
        </p:spPr>
      </p:pic>
      <p:sp>
        <p:nvSpPr>
          <p:cNvPr id="216" name="Google Shape;216;p15"/>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7" name="Google Shape;217;p15"/>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800"/>
              <a:buFont typeface="Arial"/>
              <a:buNone/>
            </a:pPr>
            <a:r>
              <a:rPr lang="pt-PT" sz="4800" i="1" dirty="0">
                <a:solidFill>
                  <a:srgbClr val="FFFFFF"/>
                </a:solidFill>
              </a:rPr>
              <a:t>Jogo </a:t>
            </a:r>
            <a:br>
              <a:rPr lang="pt-PT" sz="4800" i="1" dirty="0">
                <a:solidFill>
                  <a:srgbClr val="FFFFFF"/>
                </a:solidFill>
              </a:rPr>
            </a:br>
            <a:r>
              <a:rPr lang="pt-PT" sz="4800" i="1" dirty="0">
                <a:solidFill>
                  <a:srgbClr val="FFFFFF"/>
                </a:solidFill>
              </a:rPr>
              <a:t>“</a:t>
            </a:r>
            <a:r>
              <a:rPr lang="tr-TR" sz="4800" i="1" dirty="0">
                <a:solidFill>
                  <a:srgbClr val="FFFFFF"/>
                </a:solidFill>
              </a:rPr>
              <a:t>Dodge Ball</a:t>
            </a:r>
            <a:r>
              <a:rPr lang="pt-PT" sz="4800" i="1" dirty="0">
                <a:solidFill>
                  <a:srgbClr val="FFFFFF"/>
                </a:solidFill>
              </a:rPr>
              <a:t>”</a:t>
            </a:r>
            <a:br>
              <a:rPr lang="tr-TR" sz="4800" i="1" dirty="0">
                <a:solidFill>
                  <a:srgbClr val="FFFFFF"/>
                </a:solidFill>
              </a:rPr>
            </a:br>
            <a:endParaRPr dirty="0"/>
          </a:p>
        </p:txBody>
      </p:sp>
      <p:sp>
        <p:nvSpPr>
          <p:cNvPr id="218" name="Google Shape;218;p15"/>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9" name="Google Shape;219;p15"/>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6"/>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pt-PT" dirty="0"/>
              <a:t>Como jogar </a:t>
            </a:r>
            <a:r>
              <a:rPr lang="tr-TR" dirty="0"/>
              <a:t> </a:t>
            </a:r>
            <a:r>
              <a:rPr lang="pt-PT" dirty="0"/>
              <a:t>“</a:t>
            </a:r>
            <a:r>
              <a:rPr lang="tr-TR" dirty="0"/>
              <a:t>Dodge Ball</a:t>
            </a:r>
            <a:r>
              <a:rPr lang="pt-PT" dirty="0"/>
              <a:t>”</a:t>
            </a:r>
            <a:r>
              <a:rPr lang="tr-TR" dirty="0"/>
              <a:t>?</a:t>
            </a:r>
            <a:endParaRPr dirty="0"/>
          </a:p>
        </p:txBody>
      </p:sp>
      <p:sp>
        <p:nvSpPr>
          <p:cNvPr id="4" name="Marcador de Posição do Texto 3">
            <a:extLst>
              <a:ext uri="{FF2B5EF4-FFF2-40B4-BE49-F238E27FC236}">
                <a16:creationId xmlns:a16="http://schemas.microsoft.com/office/drawing/2014/main" id="{78E1A8BD-DC5A-497E-A5D4-6CED098020B8}"/>
              </a:ext>
            </a:extLst>
          </p:cNvPr>
          <p:cNvSpPr>
            <a:spLocks noGrp="1"/>
          </p:cNvSpPr>
          <p:nvPr>
            <p:ph type="body" idx="1"/>
          </p:nvPr>
        </p:nvSpPr>
        <p:spPr/>
        <p:txBody>
          <a:bodyPr>
            <a:normAutofit fontScale="92500" lnSpcReduction="20000"/>
          </a:bodyPr>
          <a:lstStyle/>
          <a:p>
            <a:pPr algn="just">
              <a:lnSpc>
                <a:spcPct val="160000"/>
              </a:lnSpc>
            </a:pPr>
            <a:r>
              <a:rPr lang="pt-PT" dirty="0" err="1">
                <a:latin typeface="+mn-lt"/>
              </a:rPr>
              <a:t>Dodge</a:t>
            </a:r>
            <a:r>
              <a:rPr lang="pt-PT" dirty="0">
                <a:latin typeface="+mn-lt"/>
              </a:rPr>
              <a:t> Ball   é um jogo muito comum jogado nas ruas da Turquia por crianças e adolescentes. É muito fácil  de jogar. É claro que você precisa de mais de uma pessoa para jogar este jogo e essas pessoas serão separadas em dois grupos. O primeiro grupo são os lançadores da bola, o outro grupo são os que escapam da bola. Os lançadores permanecerão na linha enquanto os que escapam ficam dentro da linha.</a:t>
            </a:r>
          </a:p>
          <a:p>
            <a:pPr marL="114300" indent="0">
              <a:buNone/>
            </a:pPr>
            <a:r>
              <a:rPr lang="pt-PT" dirty="0">
                <a:latin typeface="+mn-lt"/>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pt-PT" dirty="0"/>
              <a:t>Como jogar “</a:t>
            </a:r>
            <a:r>
              <a:rPr lang="tr-TR" dirty="0"/>
              <a:t> Dodge Ball</a:t>
            </a:r>
            <a:r>
              <a:rPr lang="pt-PT" dirty="0"/>
              <a:t>”</a:t>
            </a:r>
            <a:r>
              <a:rPr lang="tr-TR" dirty="0"/>
              <a:t>?</a:t>
            </a:r>
            <a:endParaRPr dirty="0"/>
          </a:p>
        </p:txBody>
      </p:sp>
      <p:sp>
        <p:nvSpPr>
          <p:cNvPr id="231" name="Google Shape;231;p17"/>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469900" algn="just">
              <a:lnSpc>
                <a:spcPct val="150000"/>
              </a:lnSpc>
              <a:spcBef>
                <a:spcPts val="580"/>
              </a:spcBef>
              <a:buSzPts val="2000"/>
            </a:pPr>
            <a:r>
              <a:rPr lang="pt-PT" sz="2000" dirty="0">
                <a:latin typeface="+mn-lt"/>
                <a:ea typeface="Times New Roman"/>
                <a:cs typeface="Times New Roman"/>
                <a:sym typeface="Times New Roman"/>
              </a:rPr>
              <a:t>Depois disso, os lançadores tentam acertar, os que fogem, com a bola. Os que forem atingidos são eliminados. Se você conseguir segurar a bola quando ela chegar, você ganhará um ponto de vida e adicionará novamente aqueles que foram eliminados. Quando resta apenas um jogador no meio, o grupo de tiro tenta acertar no jogador do meio em 12 lançamentos. Se nenhum jogador for atingido em 12 lançamentos, o grupo do meio vence o jogo. Se o jogador do meio for atingido após 12 lançamentos,  o lançador move-se  para o meio, ganhando o jogo.</a:t>
            </a:r>
            <a:endParaRPr sz="2000" dirty="0">
              <a:latin typeface="+mn-lt"/>
              <a:ea typeface="Times New Roman"/>
              <a:cs typeface="Times New Roman"/>
              <a:sym typeface="Times New Roman"/>
            </a:endParaRPr>
          </a:p>
          <a:p>
            <a:pPr marL="285750" lvl="0" indent="-158750" algn="just" rtl="0">
              <a:lnSpc>
                <a:spcPct val="150000"/>
              </a:lnSpc>
              <a:spcBef>
                <a:spcPts val="580"/>
              </a:spcBef>
              <a:spcAft>
                <a:spcPts val="0"/>
              </a:spcAft>
              <a:buClr>
                <a:schemeClr val="dk1"/>
              </a:buClr>
              <a:buSzPts val="2000"/>
              <a:buFont typeface="Noto Sans Symbols"/>
              <a:buNone/>
            </a:pPr>
            <a:endParaRPr sz="2000" dirty="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dirty="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dirty="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dirty="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dirty="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dirty="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dirty="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dirty="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dirty="0">
              <a:latin typeface="Times New Roman"/>
              <a:ea typeface="Times New Roman"/>
              <a:cs typeface="Times New Roman"/>
              <a:sym typeface="Times New Roman"/>
            </a:endParaRPr>
          </a:p>
          <a:p>
            <a:pPr marL="457200" lvl="0" indent="-292100" algn="l" rtl="0">
              <a:lnSpc>
                <a:spcPct val="100000"/>
              </a:lnSpc>
              <a:spcBef>
                <a:spcPts val="580"/>
              </a:spcBef>
              <a:spcAft>
                <a:spcPts val="0"/>
              </a:spcAft>
              <a:buClr>
                <a:schemeClr val="dk1"/>
              </a:buClr>
              <a:buSzPts val="2600"/>
              <a:buNone/>
            </a:pPr>
            <a:endParaRPr sz="2600" dirty="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dirty="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dirty="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dirty="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dirty="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endParaRPr/>
          </a:p>
        </p:txBody>
      </p:sp>
      <p:sp>
        <p:nvSpPr>
          <p:cNvPr id="237" name="Google Shape;237;p18"/>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28600" lvl="0" indent="-76200" algn="l" rtl="0">
              <a:lnSpc>
                <a:spcPct val="110000"/>
              </a:lnSpc>
              <a:spcBef>
                <a:spcPts val="0"/>
              </a:spcBef>
              <a:spcAft>
                <a:spcPts val="0"/>
              </a:spcAft>
              <a:buClr>
                <a:schemeClr val="dk1"/>
              </a:buClr>
              <a:buSzPts val="2400"/>
              <a:buNone/>
            </a:pPr>
            <a:endParaRPr/>
          </a:p>
        </p:txBody>
      </p:sp>
      <p:pic>
        <p:nvPicPr>
          <p:cNvPr id="238" name="Google Shape;238;p18"/>
          <p:cNvPicPr preferRelativeResize="0"/>
          <p:nvPr/>
        </p:nvPicPr>
        <p:blipFill rotWithShape="1">
          <a:blip r:embed="rId3">
            <a:alphaModFix/>
          </a:blip>
          <a:srcRect/>
          <a:stretch/>
        </p:blipFill>
        <p:spPr>
          <a:xfrm>
            <a:off x="1219200" y="685800"/>
            <a:ext cx="9753600" cy="548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4" name="Google Shape;104;p1" descr="Hopscotch Playground Game · Free photo on Pixabay"/>
          <p:cNvPicPr preferRelativeResize="0"/>
          <p:nvPr/>
        </p:nvPicPr>
        <p:blipFill rotWithShape="1">
          <a:blip r:embed="rId3">
            <a:alphaModFix/>
          </a:blip>
          <a:srcRect t="27529" r="1" b="16101"/>
          <a:stretch/>
        </p:blipFill>
        <p:spPr>
          <a:xfrm>
            <a:off x="3523488" y="10"/>
            <a:ext cx="8668512" cy="6857990"/>
          </a:xfrm>
          <a:prstGeom prst="rect">
            <a:avLst/>
          </a:prstGeom>
          <a:noFill/>
          <a:ln>
            <a:noFill/>
          </a:ln>
        </p:spPr>
      </p:pic>
      <p:sp>
        <p:nvSpPr>
          <p:cNvPr id="105" name="Google Shape;105;p1"/>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6" name="Google Shape;106;p1"/>
          <p:cNvSpPr txBox="1">
            <a:spLocks noGrp="1"/>
          </p:cNvSpPr>
          <p:nvPr>
            <p:ph type="ctrTitle"/>
          </p:nvPr>
        </p:nvSpPr>
        <p:spPr>
          <a:xfrm>
            <a:off x="477981" y="1826636"/>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pt-PT" sz="4000" i="1" dirty="0">
                <a:solidFill>
                  <a:schemeClr val="lt1"/>
                </a:solidFill>
              </a:rPr>
              <a:t>Jogos de  interior na </a:t>
            </a:r>
            <a:r>
              <a:rPr lang="tr-TR" sz="4000" i="1" dirty="0">
                <a:solidFill>
                  <a:schemeClr val="lt1"/>
                </a:solidFill>
                <a:latin typeface="Arial"/>
                <a:ea typeface="Arial"/>
                <a:cs typeface="Arial"/>
                <a:sym typeface="Arial"/>
              </a:rPr>
              <a:t> </a:t>
            </a:r>
            <a:r>
              <a:rPr lang="pt-PT" sz="4000" i="1" dirty="0">
                <a:solidFill>
                  <a:schemeClr val="lt1"/>
                </a:solidFill>
                <a:latin typeface="Arial"/>
                <a:ea typeface="Arial"/>
                <a:cs typeface="Arial"/>
                <a:sym typeface="Arial"/>
              </a:rPr>
              <a:t>TURQUIA</a:t>
            </a:r>
            <a:endParaRPr sz="4000" i="1" dirty="0">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dk1"/>
              </a:buClr>
              <a:buSzPts val="4400"/>
              <a:buFont typeface="Arial"/>
              <a:buNone/>
            </a:pPr>
            <a:endParaRPr sz="4400" dirty="0">
              <a:solidFill>
                <a:schemeClr val="lt1"/>
              </a:solidFill>
            </a:endParaRPr>
          </a:p>
        </p:txBody>
      </p:sp>
      <p:sp>
        <p:nvSpPr>
          <p:cNvPr id="107" name="Google Shape;107;p1"/>
          <p:cNvSpPr txBox="1">
            <a:spLocks noGrp="1"/>
          </p:cNvSpPr>
          <p:nvPr>
            <p:ph type="subTitle" idx="1"/>
          </p:nvPr>
        </p:nvSpPr>
        <p:spPr>
          <a:xfrm>
            <a:off x="477980" y="4872922"/>
            <a:ext cx="4023359" cy="120814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endParaRPr sz="2000" dirty="0">
              <a:solidFill>
                <a:schemeClr val="lt1"/>
              </a:solidFill>
            </a:endParaRPr>
          </a:p>
        </p:txBody>
      </p:sp>
      <p:sp>
        <p:nvSpPr>
          <p:cNvPr id="108" name="Google Shape;108;p1"/>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19"/>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4" name="Google Shape;244;p19"/>
          <p:cNvSpPr/>
          <p:nvPr/>
        </p:nvSpPr>
        <p:spPr>
          <a:xfrm rot="10800000" flipH="1">
            <a:off x="578652" y="4501201"/>
            <a:ext cx="11034696" cy="18288"/>
          </a:xfrm>
          <a:prstGeom prst="rect">
            <a:avLst/>
          </a:prstGeom>
          <a:solidFill>
            <a:srgbClr val="D8D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5" name="Google Shape;245;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46" name="Google Shape;246;p19" descr="metin, el yazısı, paralel, doküman, belge içeren bir resim&#10;&#10;Açıklama otomatik olarak oluşturuldu"/>
          <p:cNvPicPr preferRelativeResize="0">
            <a:picLocks noGrp="1"/>
          </p:cNvPicPr>
          <p:nvPr>
            <p:ph type="body" idx="1"/>
          </p:nvPr>
        </p:nvPicPr>
        <p:blipFill rotWithShape="1">
          <a:blip r:embed="rId3">
            <a:alphaModFix/>
          </a:blip>
          <a:srcRect t="10443" b="10443"/>
          <a:stretch/>
        </p:blipFill>
        <p:spPr>
          <a:xfrm>
            <a:off x="3523488" y="10"/>
            <a:ext cx="8668512" cy="6857990"/>
          </a:xfrm>
          <a:prstGeom prst="rect">
            <a:avLst/>
          </a:prstGeom>
          <a:noFill/>
          <a:ln>
            <a:noFill/>
          </a:ln>
        </p:spPr>
      </p:pic>
      <p:sp>
        <p:nvSpPr>
          <p:cNvPr id="247" name="Google Shape;247;p19"/>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8" name="Google Shape;248;p19"/>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800"/>
              <a:buFont typeface="Arial"/>
              <a:buNone/>
            </a:pPr>
            <a:r>
              <a:rPr lang="pt-PT" sz="4800" i="1" dirty="0">
                <a:solidFill>
                  <a:srgbClr val="FFFFFF"/>
                </a:solidFill>
              </a:rPr>
              <a:t>Jogo </a:t>
            </a:r>
            <a:br>
              <a:rPr lang="pt-PT" sz="4800" i="1" dirty="0">
                <a:solidFill>
                  <a:srgbClr val="FFFFFF"/>
                </a:solidFill>
              </a:rPr>
            </a:br>
            <a:r>
              <a:rPr lang="pt-PT" sz="4800" i="1" dirty="0">
                <a:solidFill>
                  <a:srgbClr val="FFFFFF"/>
                </a:solidFill>
              </a:rPr>
              <a:t>“</a:t>
            </a:r>
            <a:r>
              <a:rPr lang="tr-TR" sz="4800" i="1" dirty="0">
                <a:solidFill>
                  <a:srgbClr val="FFFFFF"/>
                </a:solidFill>
              </a:rPr>
              <a:t>Name </a:t>
            </a:r>
            <a:r>
              <a:rPr lang="pt-PT" sz="4800" i="1" dirty="0">
                <a:solidFill>
                  <a:srgbClr val="FFFFFF"/>
                </a:solidFill>
              </a:rPr>
              <a:t>-</a:t>
            </a:r>
            <a:r>
              <a:rPr lang="tr-TR" sz="4800" i="1" dirty="0">
                <a:solidFill>
                  <a:srgbClr val="FFFFFF"/>
                </a:solidFill>
              </a:rPr>
              <a:t>City</a:t>
            </a:r>
            <a:r>
              <a:rPr lang="pt-PT" sz="4800" i="1" dirty="0">
                <a:solidFill>
                  <a:srgbClr val="FFFFFF"/>
                </a:solidFill>
              </a:rPr>
              <a:t>”</a:t>
            </a:r>
            <a:br>
              <a:rPr lang="tr-TR" sz="4800" i="1" dirty="0">
                <a:solidFill>
                  <a:srgbClr val="FFFFFF"/>
                </a:solidFill>
              </a:rPr>
            </a:br>
            <a:endParaRPr dirty="0"/>
          </a:p>
        </p:txBody>
      </p:sp>
      <p:sp>
        <p:nvSpPr>
          <p:cNvPr id="249" name="Google Shape;249;p19"/>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0" name="Google Shape;250;p19"/>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0"/>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pt-PT" dirty="0"/>
              <a:t>Como jogar</a:t>
            </a:r>
            <a:r>
              <a:rPr lang="tr-TR" dirty="0"/>
              <a:t> </a:t>
            </a:r>
            <a:r>
              <a:rPr lang="pt-PT" dirty="0"/>
              <a:t>“</a:t>
            </a:r>
            <a:r>
              <a:rPr lang="tr-TR" dirty="0"/>
              <a:t>City Game</a:t>
            </a:r>
            <a:r>
              <a:rPr lang="pt-PT" dirty="0"/>
              <a:t>”</a:t>
            </a:r>
            <a:r>
              <a:rPr lang="tr-TR" dirty="0"/>
              <a:t>?</a:t>
            </a:r>
            <a:endParaRPr dirty="0"/>
          </a:p>
        </p:txBody>
      </p:sp>
      <p:sp>
        <p:nvSpPr>
          <p:cNvPr id="256" name="Google Shape;256;p20"/>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342900" algn="just">
              <a:lnSpc>
                <a:spcPct val="150000"/>
              </a:lnSpc>
              <a:buSzPts val="2400"/>
            </a:pPr>
            <a:r>
              <a:rPr lang="pt-PT" dirty="0"/>
              <a:t>Hoje, vamos mergulhar num um jogo de inteligência e criatividade – “</a:t>
            </a:r>
            <a:r>
              <a:rPr lang="pt-PT" dirty="0" err="1"/>
              <a:t>City</a:t>
            </a:r>
            <a:r>
              <a:rPr lang="pt-PT" dirty="0"/>
              <a:t> Game”. Aqui está a diferença: não apenas mostraremos  as nossas habilidades linguísticas, mas também receberemos pontos com base na singularidade de nossas respostas! O jogador com a maior pontuação total no final será designado o vencedor final!</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1"/>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pt-PT" dirty="0"/>
              <a:t>Como jogar “</a:t>
            </a:r>
            <a:r>
              <a:rPr lang="tr-TR" dirty="0"/>
              <a:t> City Game</a:t>
            </a:r>
            <a:r>
              <a:rPr lang="pt-PT" dirty="0"/>
              <a:t>”</a:t>
            </a:r>
            <a:r>
              <a:rPr lang="tr-TR" dirty="0"/>
              <a:t>?</a:t>
            </a:r>
            <a:endParaRPr dirty="0"/>
          </a:p>
        </p:txBody>
      </p:sp>
      <p:sp>
        <p:nvSpPr>
          <p:cNvPr id="262" name="Google Shape;262;p21"/>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lnSpcReduction="10000"/>
          </a:bodyPr>
          <a:lstStyle/>
          <a:p>
            <a:pPr marL="342900" lvl="0" algn="just">
              <a:lnSpc>
                <a:spcPct val="150000"/>
              </a:lnSpc>
              <a:spcBef>
                <a:spcPts val="0"/>
              </a:spcBef>
              <a:buSzPts val="2400"/>
            </a:pPr>
            <a:r>
              <a:rPr lang="pt-PT" b="1" dirty="0">
                <a:latin typeface="Times New Roman"/>
                <a:ea typeface="Times New Roman"/>
                <a:cs typeface="Times New Roman"/>
                <a:sym typeface="Times New Roman"/>
              </a:rPr>
              <a:t>Carta dada</a:t>
            </a:r>
            <a:r>
              <a:rPr lang="pt-PT" dirty="0">
                <a:latin typeface="Times New Roman"/>
                <a:ea typeface="Times New Roman"/>
                <a:cs typeface="Times New Roman"/>
                <a:sym typeface="Times New Roman"/>
              </a:rPr>
              <a:t>: Cada jogador recebe uma carta para iniciar as  suas respostas</a:t>
            </a:r>
            <a:r>
              <a:rPr lang="tr-TR"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342900" lvl="0" indent="-342900" algn="just" rtl="0">
              <a:lnSpc>
                <a:spcPct val="150000"/>
              </a:lnSpc>
              <a:spcBef>
                <a:spcPts val="1000"/>
              </a:spcBef>
              <a:spcAft>
                <a:spcPts val="0"/>
              </a:spcAft>
              <a:buClr>
                <a:schemeClr val="dk1"/>
              </a:buClr>
              <a:buSzPts val="2400"/>
              <a:buChar char="•"/>
            </a:pPr>
            <a:r>
              <a:rPr lang="tr-TR" b="1" dirty="0">
                <a:latin typeface="Times New Roman"/>
                <a:ea typeface="Times New Roman"/>
                <a:cs typeface="Times New Roman"/>
                <a:sym typeface="Times New Roman"/>
              </a:rPr>
              <a:t>Categori</a:t>
            </a:r>
            <a:r>
              <a:rPr lang="pt-PT" b="1" dirty="0">
                <a:latin typeface="Times New Roman"/>
                <a:ea typeface="Times New Roman"/>
                <a:cs typeface="Times New Roman"/>
                <a:sym typeface="Times New Roman"/>
              </a:rPr>
              <a:t>as</a:t>
            </a:r>
            <a:r>
              <a:rPr lang="tr-TR" b="1" dirty="0">
                <a:latin typeface="Times New Roman"/>
                <a:ea typeface="Times New Roman"/>
                <a:cs typeface="Times New Roman"/>
                <a:sym typeface="Times New Roman"/>
              </a:rPr>
              <a:t>: </a:t>
            </a:r>
            <a:r>
              <a:rPr lang="tr-TR" dirty="0">
                <a:latin typeface="Times New Roman"/>
                <a:ea typeface="Times New Roman"/>
                <a:cs typeface="Times New Roman"/>
                <a:sym typeface="Times New Roman"/>
              </a:rPr>
              <a:t>N</a:t>
            </a:r>
            <a:r>
              <a:rPr lang="pt-PT" dirty="0" err="1">
                <a:latin typeface="Times New Roman"/>
                <a:ea typeface="Times New Roman"/>
                <a:cs typeface="Times New Roman"/>
                <a:sym typeface="Times New Roman"/>
              </a:rPr>
              <a:t>ome</a:t>
            </a:r>
            <a:r>
              <a:rPr lang="tr-TR" dirty="0">
                <a:latin typeface="Times New Roman"/>
                <a:ea typeface="Times New Roman"/>
                <a:cs typeface="Times New Roman"/>
                <a:sym typeface="Times New Roman"/>
              </a:rPr>
              <a:t>, ci</a:t>
            </a:r>
            <a:r>
              <a:rPr lang="pt-PT" dirty="0">
                <a:latin typeface="Times New Roman"/>
                <a:ea typeface="Times New Roman"/>
                <a:cs typeface="Times New Roman"/>
                <a:sym typeface="Times New Roman"/>
              </a:rPr>
              <a:t>dade</a:t>
            </a:r>
            <a:r>
              <a:rPr lang="tr-TR" dirty="0">
                <a:latin typeface="Times New Roman"/>
                <a:ea typeface="Times New Roman"/>
                <a:cs typeface="Times New Roman"/>
                <a:sym typeface="Times New Roman"/>
              </a:rPr>
              <a:t>, anima</a:t>
            </a:r>
            <a:r>
              <a:rPr lang="pt-PT" dirty="0" err="1">
                <a:latin typeface="Times New Roman"/>
                <a:ea typeface="Times New Roman"/>
                <a:cs typeface="Times New Roman"/>
                <a:sym typeface="Times New Roman"/>
              </a:rPr>
              <a:t>is</a:t>
            </a:r>
            <a:r>
              <a:rPr lang="tr-TR" dirty="0">
                <a:latin typeface="Times New Roman"/>
                <a:ea typeface="Times New Roman"/>
                <a:cs typeface="Times New Roman"/>
                <a:sym typeface="Times New Roman"/>
              </a:rPr>
              <a:t>, plant</a:t>
            </a:r>
            <a:r>
              <a:rPr lang="pt-PT" dirty="0">
                <a:latin typeface="Times New Roman"/>
                <a:ea typeface="Times New Roman"/>
                <a:cs typeface="Times New Roman"/>
                <a:sym typeface="Times New Roman"/>
              </a:rPr>
              <a:t>as</a:t>
            </a:r>
            <a:r>
              <a:rPr lang="tr-TR" dirty="0">
                <a:latin typeface="Times New Roman"/>
                <a:ea typeface="Times New Roman"/>
                <a:cs typeface="Times New Roman"/>
                <a:sym typeface="Times New Roman"/>
              </a:rPr>
              <a:t>, obje</a:t>
            </a:r>
            <a:r>
              <a:rPr lang="pt-PT" dirty="0">
                <a:latin typeface="Times New Roman"/>
                <a:ea typeface="Times New Roman"/>
                <a:cs typeface="Times New Roman"/>
                <a:sym typeface="Times New Roman"/>
              </a:rPr>
              <a:t>tos</a:t>
            </a:r>
            <a:r>
              <a:rPr lang="tr-TR" dirty="0">
                <a:latin typeface="Times New Roman"/>
                <a:ea typeface="Times New Roman"/>
                <a:cs typeface="Times New Roman"/>
                <a:sym typeface="Times New Roman"/>
              </a:rPr>
              <a:t>, </a:t>
            </a:r>
            <a:r>
              <a:rPr lang="pt-PT" dirty="0">
                <a:latin typeface="Times New Roman"/>
                <a:ea typeface="Times New Roman"/>
                <a:cs typeface="Times New Roman"/>
                <a:sym typeface="Times New Roman"/>
              </a:rPr>
              <a:t>pessoas famosas</a:t>
            </a:r>
          </a:p>
          <a:p>
            <a:pPr marL="342900" lvl="0" algn="just">
              <a:lnSpc>
                <a:spcPct val="150000"/>
              </a:lnSpc>
              <a:buSzPts val="2400"/>
            </a:pPr>
            <a:r>
              <a:rPr lang="pt-PT" sz="2000" b="1" dirty="0"/>
              <a:t>Pontuação</a:t>
            </a:r>
            <a:r>
              <a:rPr lang="pt-PT" dirty="0"/>
              <a:t>: </a:t>
            </a:r>
          </a:p>
          <a:p>
            <a:pPr marL="0" lvl="0" indent="0" algn="just">
              <a:lnSpc>
                <a:spcPct val="150000"/>
              </a:lnSpc>
              <a:buSzPts val="2400"/>
              <a:buNone/>
            </a:pPr>
            <a:r>
              <a:rPr lang="pt-PT" dirty="0"/>
              <a:t> </a:t>
            </a:r>
            <a:r>
              <a:rPr lang="pt-PT" sz="2000" b="1" dirty="0"/>
              <a:t>Resposta única </a:t>
            </a:r>
            <a:r>
              <a:rPr lang="pt-PT" sz="2000" dirty="0"/>
              <a:t>(ninguém diz a mesma coisa): 10 pontos.</a:t>
            </a:r>
          </a:p>
          <a:p>
            <a:pPr marL="0" lvl="0" indent="0" algn="just">
              <a:lnSpc>
                <a:spcPct val="150000"/>
              </a:lnSpc>
              <a:buSzPts val="2400"/>
              <a:buNone/>
            </a:pPr>
            <a:r>
              <a:rPr lang="pt-PT" sz="2000" dirty="0"/>
              <a:t>    </a:t>
            </a:r>
            <a:r>
              <a:rPr lang="pt-PT" sz="2000" b="1" dirty="0"/>
              <a:t>Resposta comum </a:t>
            </a:r>
            <a:r>
              <a:rPr lang="pt-PT" sz="2000" dirty="0"/>
              <a:t>(Pelo menos dois jogadores dizem a mesma coisa): 5 pontos</a:t>
            </a:r>
          </a:p>
          <a:p>
            <a:pPr marL="0" lvl="0" indent="0" algn="just">
              <a:lnSpc>
                <a:spcPct val="150000"/>
              </a:lnSpc>
              <a:buSzPts val="2400"/>
              <a:buNone/>
            </a:pPr>
            <a:r>
              <a:rPr lang="pt-PT" sz="2000" dirty="0"/>
              <a:t> </a:t>
            </a:r>
            <a:r>
              <a:rPr lang="pt-PT" sz="2000" b="1" dirty="0"/>
              <a:t>Resposta incorreta</a:t>
            </a:r>
            <a:r>
              <a:rPr lang="pt-PT" sz="2000" dirty="0"/>
              <a:t>: 0 pontos.</a:t>
            </a:r>
            <a:endParaRPr sz="2000" dirty="0"/>
          </a:p>
          <a:p>
            <a:pPr marL="285750" lvl="0" indent="-133350" algn="l" rtl="0">
              <a:lnSpc>
                <a:spcPct val="100000"/>
              </a:lnSpc>
              <a:spcBef>
                <a:spcPts val="0"/>
              </a:spcBef>
              <a:spcAft>
                <a:spcPts val="0"/>
              </a:spcAft>
              <a:buClr>
                <a:schemeClr val="dk1"/>
              </a:buClr>
              <a:buSzPts val="2400"/>
              <a:buNone/>
            </a:pPr>
            <a:endParaRPr dirty="0">
              <a:latin typeface="Times New Roman"/>
              <a:ea typeface="Times New Roman"/>
              <a:cs typeface="Times New Roman"/>
              <a:sym typeface="Times New Roman"/>
            </a:endParaRPr>
          </a:p>
          <a:p>
            <a:pPr marL="342900" lvl="0" indent="-190500" algn="l" rtl="0">
              <a:lnSpc>
                <a:spcPct val="110000"/>
              </a:lnSpc>
              <a:spcBef>
                <a:spcPts val="1000"/>
              </a:spcBef>
              <a:spcAft>
                <a:spcPts val="0"/>
              </a:spcAft>
              <a:buClr>
                <a:schemeClr val="dk1"/>
              </a:buClr>
              <a:buSzPts val="2400"/>
              <a:buNone/>
            </a:pPr>
            <a:endParaRPr dirty="0">
              <a:latin typeface="Times New Roman"/>
              <a:ea typeface="Times New Roman"/>
              <a:cs typeface="Times New Roman"/>
              <a:sym typeface="Times New Roman"/>
            </a:endParaRPr>
          </a:p>
          <a:p>
            <a:pPr marL="228600" lvl="0" indent="-76200" algn="l" rtl="0">
              <a:lnSpc>
                <a:spcPct val="110000"/>
              </a:lnSpc>
              <a:spcBef>
                <a:spcPts val="1000"/>
              </a:spcBef>
              <a:spcAft>
                <a:spcPts val="0"/>
              </a:spcAft>
              <a:buClr>
                <a:schemeClr val="dk1"/>
              </a:buClr>
              <a:buSzPts val="2400"/>
              <a:buNone/>
            </a:pPr>
            <a:endParaRPr b="1" dirty="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pt-PT" dirty="0"/>
              <a:t>Como jogar</a:t>
            </a:r>
            <a:r>
              <a:rPr lang="tr-TR" dirty="0"/>
              <a:t> – City Game?</a:t>
            </a:r>
            <a:endParaRPr dirty="0"/>
          </a:p>
        </p:txBody>
      </p:sp>
      <p:sp>
        <p:nvSpPr>
          <p:cNvPr id="268" name="Google Shape;268;p22"/>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0" lvl="0" indent="-139700" algn="just">
              <a:lnSpc>
                <a:spcPct val="150000"/>
              </a:lnSpc>
              <a:spcBef>
                <a:spcPts val="0"/>
              </a:spcBef>
              <a:buSzPts val="2200"/>
            </a:pPr>
            <a:r>
              <a:rPr lang="tr-TR" sz="2200" dirty="0">
                <a:latin typeface="Arial"/>
                <a:ea typeface="Arial"/>
                <a:cs typeface="Arial"/>
                <a:sym typeface="Arial"/>
              </a:rPr>
              <a:t> </a:t>
            </a:r>
            <a:r>
              <a:rPr lang="pt-PT" sz="2000" b="1" dirty="0">
                <a:latin typeface="+mn-lt"/>
              </a:rPr>
              <a:t>Fim do jogo</a:t>
            </a:r>
            <a:r>
              <a:rPr lang="pt-PT" sz="2000" dirty="0">
                <a:latin typeface="+mn-lt"/>
              </a:rPr>
              <a:t>: Some os pontos que cada jogador ganhou ao longo do jogo. O jogador com a maior pontuação total é declarado o campeão final.</a:t>
            </a:r>
            <a:endParaRPr sz="2000" dirty="0">
              <a:latin typeface="+mn-lt"/>
              <a:ea typeface="Times New Roman"/>
              <a:cs typeface="Times New Roman"/>
              <a:sym typeface="Times New Roman"/>
            </a:endParaRPr>
          </a:p>
          <a:p>
            <a:pPr marL="285750" lvl="0" indent="-133350" algn="l" rtl="0">
              <a:lnSpc>
                <a:spcPct val="110000"/>
              </a:lnSpc>
              <a:spcBef>
                <a:spcPts val="1000"/>
              </a:spcBef>
              <a:spcAft>
                <a:spcPts val="0"/>
              </a:spcAft>
              <a:buClr>
                <a:schemeClr val="dk1"/>
              </a:buClr>
              <a:buSzPts val="2400"/>
              <a:buNone/>
            </a:pPr>
            <a:endParaRPr b="1" dirty="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3"/>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pt-PT" dirty="0"/>
              <a:t>Como jogar </a:t>
            </a:r>
            <a:r>
              <a:rPr lang="tr-TR" dirty="0"/>
              <a:t> </a:t>
            </a:r>
            <a:r>
              <a:rPr lang="pt-PT" dirty="0"/>
              <a:t>“</a:t>
            </a:r>
            <a:r>
              <a:rPr lang="tr-TR" dirty="0"/>
              <a:t>City Game</a:t>
            </a:r>
            <a:r>
              <a:rPr lang="pt-PT" dirty="0"/>
              <a:t>”</a:t>
            </a:r>
            <a:r>
              <a:rPr lang="tr-TR" dirty="0"/>
              <a:t>?</a:t>
            </a:r>
            <a:endParaRPr dirty="0"/>
          </a:p>
        </p:txBody>
      </p:sp>
      <p:sp>
        <p:nvSpPr>
          <p:cNvPr id="274" name="Google Shape;274;p23"/>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fontScale="92500" lnSpcReduction="20000"/>
          </a:bodyPr>
          <a:lstStyle/>
          <a:p>
            <a:pPr marL="228600" lvl="0" indent="-76200">
              <a:buSzPts val="2400"/>
              <a:buNone/>
            </a:pPr>
            <a:r>
              <a:rPr lang="pt-PT" dirty="0"/>
              <a:t>Vamos entender o jogo com um exemplo mais detalhado:</a:t>
            </a:r>
          </a:p>
          <a:p>
            <a:pPr marL="228600" lvl="0" indent="-76200">
              <a:buSzPts val="2400"/>
              <a:buNone/>
            </a:pPr>
            <a:r>
              <a:rPr lang="pt-PT" b="1" dirty="0"/>
              <a:t>Letra</a:t>
            </a:r>
            <a:r>
              <a:rPr lang="pt-PT" dirty="0"/>
              <a:t> A</a:t>
            </a:r>
          </a:p>
          <a:p>
            <a:pPr marL="228600" lvl="0" indent="-76200">
              <a:buSzPts val="2400"/>
              <a:buNone/>
            </a:pPr>
            <a:r>
              <a:rPr lang="pt-PT" b="1" dirty="0"/>
              <a:t>Nome</a:t>
            </a:r>
            <a:r>
              <a:rPr lang="pt-PT" dirty="0"/>
              <a:t>: António (Único, 10 pontos)</a:t>
            </a:r>
          </a:p>
          <a:p>
            <a:pPr marL="228600" lvl="0" indent="-76200">
              <a:buSzPts val="2400"/>
              <a:buNone/>
            </a:pPr>
            <a:r>
              <a:rPr lang="pt-PT" b="1" dirty="0"/>
              <a:t>Cidade</a:t>
            </a:r>
            <a:r>
              <a:rPr lang="pt-PT" dirty="0"/>
              <a:t>: Atenas (Único, 10 pontos)</a:t>
            </a:r>
          </a:p>
          <a:p>
            <a:pPr marL="228600" lvl="0" indent="-76200">
              <a:buSzPts val="2400"/>
              <a:buNone/>
            </a:pPr>
            <a:r>
              <a:rPr lang="pt-PT" b="1" dirty="0"/>
              <a:t>Animal</a:t>
            </a:r>
            <a:r>
              <a:rPr lang="pt-PT" dirty="0"/>
              <a:t>: Aranha (Único, 10 pontos)</a:t>
            </a:r>
          </a:p>
          <a:p>
            <a:pPr marL="228600" lvl="0" indent="-76200">
              <a:buSzPts val="2400"/>
              <a:buNone/>
            </a:pPr>
            <a:r>
              <a:rPr lang="pt-PT" b="1" dirty="0"/>
              <a:t>Planta</a:t>
            </a:r>
            <a:r>
              <a:rPr lang="pt-PT" dirty="0"/>
              <a:t>: Alecrim (Única, 10 pontos)</a:t>
            </a:r>
          </a:p>
          <a:p>
            <a:pPr marL="228600" lvl="0" indent="-76200">
              <a:buSzPts val="2400"/>
              <a:buNone/>
            </a:pPr>
            <a:r>
              <a:rPr lang="pt-PT" b="1" dirty="0"/>
              <a:t>Objeto:</a:t>
            </a:r>
            <a:r>
              <a:rPr lang="pt-PT" dirty="0"/>
              <a:t> Avião (Único, 10 pontos)</a:t>
            </a:r>
          </a:p>
          <a:p>
            <a:pPr marL="228600" lvl="0" indent="-76200">
              <a:buSzPts val="2400"/>
              <a:buNone/>
            </a:pPr>
            <a:r>
              <a:rPr lang="pt-PT" b="1" dirty="0"/>
              <a:t>Pessoa famosa</a:t>
            </a:r>
            <a:r>
              <a:rPr lang="pt-PT" dirty="0"/>
              <a:t>: </a:t>
            </a:r>
            <a:r>
              <a:rPr lang="pt-PT" dirty="0" err="1"/>
              <a:t>Albert</a:t>
            </a:r>
            <a:r>
              <a:rPr lang="pt-PT" dirty="0"/>
              <a:t> Einstein (Único, 10 pontos)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8"/>
        <p:cNvGrpSpPr/>
        <p:nvPr/>
      </p:nvGrpSpPr>
      <p:grpSpPr>
        <a:xfrm>
          <a:off x="0" y="0"/>
          <a:ext cx="0" cy="0"/>
          <a:chOff x="0" y="0"/>
          <a:chExt cx="0" cy="0"/>
        </a:xfrm>
      </p:grpSpPr>
      <p:sp>
        <p:nvSpPr>
          <p:cNvPr id="279" name="Google Shape;279;p24"/>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0" name="Google Shape;280;p24"/>
          <p:cNvSpPr/>
          <p:nvPr/>
        </p:nvSpPr>
        <p:spPr>
          <a:xfrm rot="10800000" flipH="1">
            <a:off x="578652" y="4501201"/>
            <a:ext cx="11034696" cy="18288"/>
          </a:xfrm>
          <a:prstGeom prst="rect">
            <a:avLst/>
          </a:prstGeom>
          <a:solidFill>
            <a:srgbClr val="D8D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1" name="Google Shape;281;p2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2" name="Google Shape;282;p24"/>
          <p:cNvSpPr/>
          <p:nvPr/>
        </p:nvSpPr>
        <p:spPr>
          <a:xfrm>
            <a:off x="1114425" y="0"/>
            <a:ext cx="9963150"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dk1"/>
          </a:solidFill>
          <a:ln w="9525" cap="flat" cmpd="sng">
            <a:solidFill>
              <a:srgbClr val="EEEEE4"/>
            </a:solidFill>
            <a:prstDash val="solid"/>
            <a:miter lim="800000"/>
            <a:headEnd type="none" w="sm" len="sm"/>
            <a:tailEnd type="none" w="sm" len="sm"/>
          </a:ln>
          <a:effectLst>
            <a:outerShdw blurRad="63500" sx="102000" sy="102000" algn="ctr" rotWithShape="0">
              <a:srgbClr val="D8D8D8">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3" name="Google Shape;283;p24"/>
          <p:cNvSpPr/>
          <p:nvPr/>
        </p:nvSpPr>
        <p:spPr>
          <a:xfrm>
            <a:off x="1121664" y="0"/>
            <a:ext cx="9948672"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4" name="Google Shape;284;p24"/>
          <p:cNvSpPr txBox="1">
            <a:spLocks noGrp="1"/>
          </p:cNvSpPr>
          <p:nvPr>
            <p:ph type="title"/>
          </p:nvPr>
        </p:nvSpPr>
        <p:spPr>
          <a:xfrm>
            <a:off x="1524003" y="1999615"/>
            <a:ext cx="9144000" cy="27640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7200"/>
              <a:buFont typeface="Arial"/>
              <a:buNone/>
            </a:pPr>
            <a:r>
              <a:rPr lang="pt-PT" sz="7200" i="1" dirty="0">
                <a:solidFill>
                  <a:schemeClr val="lt1"/>
                </a:solidFill>
              </a:rPr>
              <a:t>Obrigado pela atenção</a:t>
            </a:r>
            <a:endParaRPr dirty="0"/>
          </a:p>
        </p:txBody>
      </p:sp>
      <p:sp>
        <p:nvSpPr>
          <p:cNvPr id="285" name="Google Shape;285;p24"/>
          <p:cNvSpPr/>
          <p:nvPr/>
        </p:nvSpPr>
        <p:spPr>
          <a:xfrm>
            <a:off x="3718560" y="5183902"/>
            <a:ext cx="4754880" cy="274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2"/>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4" name="Google Shape;114;p2"/>
          <p:cNvSpPr/>
          <p:nvPr/>
        </p:nvSpPr>
        <p:spPr>
          <a:xfrm rot="10800000" flipH="1">
            <a:off x="578652" y="4501201"/>
            <a:ext cx="11034696" cy="18288"/>
          </a:xfrm>
          <a:prstGeom prst="rect">
            <a:avLst/>
          </a:prstGeom>
          <a:solidFill>
            <a:srgbClr val="D8D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5" name="Google Shape;115;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6" name="Google Shape;116;p2" descr="giyim, ayakkabı, kişi, şahıs, oğlan içeren bir resim&#10;&#10;Açıklama otomatik olarak oluşturuldu"/>
          <p:cNvPicPr preferRelativeResize="0">
            <a:picLocks noGrp="1"/>
          </p:cNvPicPr>
          <p:nvPr>
            <p:ph type="body" idx="1"/>
          </p:nvPr>
        </p:nvPicPr>
        <p:blipFill rotWithShape="1">
          <a:blip r:embed="rId3">
            <a:alphaModFix/>
          </a:blip>
          <a:srcRect l="5957" r="22943"/>
          <a:stretch/>
        </p:blipFill>
        <p:spPr>
          <a:xfrm>
            <a:off x="3523488" y="10"/>
            <a:ext cx="8668512" cy="6857990"/>
          </a:xfrm>
          <a:prstGeom prst="rect">
            <a:avLst/>
          </a:prstGeom>
          <a:noFill/>
          <a:ln>
            <a:noFill/>
          </a:ln>
        </p:spPr>
      </p:pic>
      <p:sp>
        <p:nvSpPr>
          <p:cNvPr id="117" name="Google Shape;117;p2"/>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8" name="Google Shape;118;p2"/>
          <p:cNvSpPr txBox="1">
            <a:spLocks noGrp="1"/>
          </p:cNvSpPr>
          <p:nvPr>
            <p:ph type="title"/>
          </p:nvPr>
        </p:nvSpPr>
        <p:spPr>
          <a:xfrm>
            <a:off x="477980" y="1122363"/>
            <a:ext cx="4700075"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pt-PT" sz="4800" i="1" dirty="0">
                <a:solidFill>
                  <a:schemeClr val="lt1"/>
                </a:solidFill>
              </a:rPr>
              <a:t>Jogo </a:t>
            </a:r>
            <a:br>
              <a:rPr lang="pt-PT" sz="4800" i="1" dirty="0">
                <a:solidFill>
                  <a:schemeClr val="lt1"/>
                </a:solidFill>
              </a:rPr>
            </a:br>
            <a:r>
              <a:rPr lang="pt-PT" sz="4800" i="1" dirty="0">
                <a:solidFill>
                  <a:schemeClr val="lt1"/>
                </a:solidFill>
              </a:rPr>
              <a:t>“</a:t>
            </a:r>
            <a:r>
              <a:rPr lang="tr-TR" sz="4800" i="1" dirty="0">
                <a:solidFill>
                  <a:schemeClr val="lt1"/>
                </a:solidFill>
              </a:rPr>
              <a:t>Eski Minder </a:t>
            </a:r>
            <a:r>
              <a:rPr lang="pt-PT" sz="4800" i="1" dirty="0">
                <a:solidFill>
                  <a:schemeClr val="lt1"/>
                </a:solidFill>
              </a:rPr>
              <a:t>“</a:t>
            </a:r>
            <a:endParaRPr dirty="0"/>
          </a:p>
        </p:txBody>
      </p:sp>
      <p:sp>
        <p:nvSpPr>
          <p:cNvPr id="119" name="Google Shape;119;p2"/>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0" name="Google Shape;120;p2"/>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A História do Jogo</a:t>
            </a:r>
            <a:endParaRPr/>
          </a:p>
        </p:txBody>
      </p:sp>
      <p:sp>
        <p:nvSpPr>
          <p:cNvPr id="126" name="Google Shape;126;p3"/>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28600" marR="38100" lvl="0" indent="-279400" algn="just" rtl="0">
              <a:lnSpc>
                <a:spcPct val="150000"/>
              </a:lnSpc>
              <a:spcBef>
                <a:spcPts val="0"/>
              </a:spcBef>
              <a:spcAft>
                <a:spcPts val="0"/>
              </a:spcAft>
              <a:buSzPts val="2600"/>
              <a:buChar char="•"/>
            </a:pPr>
            <a:r>
              <a:rPr lang="tr-TR" sz="2100" dirty="0">
                <a:solidFill>
                  <a:srgbClr val="202124"/>
                </a:solidFill>
                <a:highlight>
                  <a:srgbClr val="F8F9FA"/>
                </a:highlight>
              </a:rPr>
              <a:t>Não se sabe quando  é que este jogo foi jogado pela primeira vez. Mas pelas palavras usadas em sua rima podemos supor que se trata de um jogo recente. </a:t>
            </a:r>
            <a:endParaRPr sz="2100" dirty="0">
              <a:solidFill>
                <a:srgbClr val="202124"/>
              </a:solidFill>
              <a:highlight>
                <a:srgbClr val="F8F9FA"/>
              </a:highlight>
            </a:endParaRPr>
          </a:p>
          <a:p>
            <a:pPr marL="228600" marR="38100" lvl="0" indent="-279400" algn="just" rtl="0">
              <a:lnSpc>
                <a:spcPct val="150000"/>
              </a:lnSpc>
              <a:spcBef>
                <a:spcPts val="0"/>
              </a:spcBef>
              <a:spcAft>
                <a:spcPts val="0"/>
              </a:spcAft>
              <a:buSzPts val="2600"/>
              <a:buChar char="•"/>
            </a:pPr>
            <a:r>
              <a:rPr lang="tr-TR" sz="2100" dirty="0">
                <a:solidFill>
                  <a:srgbClr val="202124"/>
                </a:solidFill>
                <a:highlight>
                  <a:srgbClr val="F8F9FA"/>
                </a:highlight>
              </a:rPr>
              <a:t>O nome do jogo vem da rima nele contida. Também é conhecido como “Bonito ou  Feio”.</a:t>
            </a:r>
            <a:endParaRPr sz="2100" dirty="0">
              <a:solidFill>
                <a:srgbClr val="202124"/>
              </a:solidFill>
              <a:highlight>
                <a:srgbClr val="F8F9FA"/>
              </a:highlight>
            </a:endParaRPr>
          </a:p>
          <a:p>
            <a:pPr marL="285750" lvl="0" indent="-285750" algn="l" rtl="0">
              <a:lnSpc>
                <a:spcPct val="100000"/>
              </a:lnSpc>
              <a:spcBef>
                <a:spcPts val="0"/>
              </a:spcBef>
              <a:spcAft>
                <a:spcPts val="0"/>
              </a:spcAft>
              <a:buSzPts val="2600"/>
              <a:buFont typeface="Times New Roman"/>
              <a:buChar char="•"/>
            </a:pPr>
            <a:endParaRPr sz="2600" dirty="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dirty="0">
              <a:latin typeface="Libre Baskerville"/>
              <a:ea typeface="Libre Baskerville"/>
              <a:cs typeface="Libre Baskerville"/>
              <a:sym typeface="Libre Baskerville"/>
            </a:endParaRPr>
          </a:p>
          <a:p>
            <a:pPr marL="228600" lvl="0" indent="-76200" algn="l" rtl="0">
              <a:lnSpc>
                <a:spcPct val="110000"/>
              </a:lnSpc>
              <a:spcBef>
                <a:spcPts val="1000"/>
              </a:spcBef>
              <a:spcAft>
                <a:spcPts val="0"/>
              </a:spcAft>
              <a:buClr>
                <a:schemeClr val="dk1"/>
              </a:buClr>
              <a:buSzPts val="24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dirty="0"/>
              <a:t> Como jogar </a:t>
            </a:r>
            <a:r>
              <a:rPr lang="pt-PT" dirty="0"/>
              <a:t>“</a:t>
            </a:r>
            <a:r>
              <a:rPr lang="tr-TR" dirty="0"/>
              <a:t>Eski Minder</a:t>
            </a:r>
            <a:r>
              <a:rPr lang="pt-PT" dirty="0"/>
              <a:t>”</a:t>
            </a:r>
            <a:r>
              <a:rPr lang="tr-TR" dirty="0"/>
              <a:t>?</a:t>
            </a:r>
            <a:endParaRPr dirty="0"/>
          </a:p>
        </p:txBody>
      </p:sp>
      <p:sp>
        <p:nvSpPr>
          <p:cNvPr id="132" name="Google Shape;132;p4"/>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fontScale="25000" lnSpcReduction="20000"/>
          </a:bodyPr>
          <a:lstStyle/>
          <a:p>
            <a:pPr marL="228600" marR="38100" lvl="0" indent="-167957" algn="just" rtl="0">
              <a:lnSpc>
                <a:spcPct val="170000"/>
              </a:lnSpc>
              <a:spcBef>
                <a:spcPts val="0"/>
              </a:spcBef>
              <a:spcAft>
                <a:spcPts val="0"/>
              </a:spcAft>
              <a:buSzPct val="123809"/>
              <a:buChar char="•"/>
            </a:pPr>
            <a:r>
              <a:rPr lang="tr-TR" sz="8000" dirty="0">
                <a:solidFill>
                  <a:srgbClr val="202124"/>
                </a:solidFill>
                <a:highlight>
                  <a:srgbClr val="F8F9FA"/>
                </a:highlight>
                <a:latin typeface="+mn-lt"/>
              </a:rPr>
              <a:t>O jogo pode ser jogado tanto em ambientes internos quanto externos. E é conhecido por ser jogado em toda a Anatólia. Requer pelo menos 4 pessoas para </a:t>
            </a:r>
            <a:r>
              <a:rPr lang="pt-PT" sz="8000" dirty="0">
                <a:solidFill>
                  <a:srgbClr val="202124"/>
                </a:solidFill>
                <a:highlight>
                  <a:srgbClr val="F8F9FA"/>
                </a:highlight>
                <a:latin typeface="+mn-lt"/>
              </a:rPr>
              <a:t>jogar</a:t>
            </a:r>
            <a:r>
              <a:rPr lang="tr-TR" sz="8000" dirty="0">
                <a:solidFill>
                  <a:srgbClr val="202124"/>
                </a:solidFill>
                <a:highlight>
                  <a:srgbClr val="F8F9FA"/>
                </a:highlight>
                <a:latin typeface="+mn-lt"/>
              </a:rPr>
              <a:t>.</a:t>
            </a:r>
            <a:endParaRPr lang="pt-PT" sz="8000" dirty="0">
              <a:solidFill>
                <a:srgbClr val="202124"/>
              </a:solidFill>
              <a:highlight>
                <a:srgbClr val="F8F9FA"/>
              </a:highlight>
              <a:latin typeface="+mn-lt"/>
            </a:endParaRPr>
          </a:p>
          <a:p>
            <a:pPr marL="228600" marR="38100" lvl="0" indent="-167957" algn="just">
              <a:lnSpc>
                <a:spcPct val="170000"/>
              </a:lnSpc>
              <a:spcBef>
                <a:spcPts val="0"/>
              </a:spcBef>
              <a:buSzPct val="123809"/>
            </a:pPr>
            <a:r>
              <a:rPr lang="pt-PT" sz="8000" dirty="0">
                <a:solidFill>
                  <a:srgbClr val="202124"/>
                </a:solidFill>
                <a:latin typeface="+mn-lt"/>
              </a:rPr>
              <a:t>O peão é escolhido pelo grupo. Ele fica no meio do círculo que os jogadores fazem e  ajoelha -se para que não vejam o rosto dos jogadores. Os jogadores dançam em roda e cantam a rima que diz:</a:t>
            </a:r>
            <a:endParaRPr lang="pt-PT" sz="8000" dirty="0">
              <a:solidFill>
                <a:srgbClr val="202124"/>
              </a:solidFill>
              <a:latin typeface="+mn-lt"/>
              <a:ea typeface="Arial"/>
              <a:cs typeface="Arial"/>
              <a:sym typeface="Arial"/>
            </a:endParaRPr>
          </a:p>
          <a:p>
            <a:pPr marL="60643" marR="38100" lvl="0" indent="0" algn="just">
              <a:lnSpc>
                <a:spcPct val="170000"/>
              </a:lnSpc>
              <a:spcBef>
                <a:spcPts val="0"/>
              </a:spcBef>
              <a:buSzPct val="123809"/>
              <a:buNone/>
            </a:pPr>
            <a:r>
              <a:rPr lang="pt-PT" sz="8000" dirty="0">
                <a:latin typeface="+mn-lt"/>
              </a:rPr>
              <a:t>“Almofada velha, mostra a tua cara. Se você não aparecer, faça uma pose. Bonito ou feio, à beira da piscina ou escultura? Qual é?”</a:t>
            </a:r>
            <a:endParaRPr sz="8000" dirty="0">
              <a:latin typeface="+mn-lt"/>
              <a:ea typeface="Arial"/>
              <a:cs typeface="Arial"/>
              <a:sym typeface="Arial"/>
            </a:endParaRPr>
          </a:p>
          <a:p>
            <a:pPr marL="0" lvl="0" indent="0" algn="just" rtl="0">
              <a:lnSpc>
                <a:spcPct val="110000"/>
              </a:lnSpc>
              <a:spcBef>
                <a:spcPts val="2600"/>
              </a:spcBef>
              <a:spcAft>
                <a:spcPts val="0"/>
              </a:spcAft>
              <a:buClr>
                <a:schemeClr val="dk1"/>
              </a:buClr>
              <a:buSzPct val="100000"/>
              <a:buNone/>
            </a:pPr>
            <a:r>
              <a:rPr lang="tr-TR" sz="5000" dirty="0">
                <a:latin typeface="+mn-lt"/>
                <a:ea typeface="Times New Roman"/>
                <a:cs typeface="Times New Roman"/>
                <a:sym typeface="Times New Roman"/>
              </a:rPr>
              <a:t>  </a:t>
            </a:r>
            <a:endParaRPr sz="5000" dirty="0">
              <a:latin typeface="+mn-lt"/>
              <a:ea typeface="Times New Roman"/>
              <a:cs typeface="Times New Roman"/>
              <a:sym typeface="Times New Roman"/>
            </a:endParaRPr>
          </a:p>
          <a:p>
            <a:pPr marL="0" lvl="0" indent="0" algn="l" rtl="0">
              <a:lnSpc>
                <a:spcPct val="110000"/>
              </a:lnSpc>
              <a:spcBef>
                <a:spcPts val="1000"/>
              </a:spcBef>
              <a:spcAft>
                <a:spcPts val="0"/>
              </a:spcAft>
              <a:buClr>
                <a:schemeClr val="dk1"/>
              </a:buClr>
              <a:buSzPct val="100000"/>
              <a:buNone/>
            </a:pPr>
            <a:br>
              <a:rPr lang="tr-TR" sz="5000" dirty="0">
                <a:latin typeface="+mn-lt"/>
              </a:rPr>
            </a:br>
            <a:endParaRPr sz="5000" dirty="0">
              <a:latin typeface="+mn-lt"/>
            </a:endParaRPr>
          </a:p>
          <a:p>
            <a:pPr marL="285750" lvl="0" indent="-177482" algn="l" rtl="0">
              <a:lnSpc>
                <a:spcPct val="100000"/>
              </a:lnSpc>
              <a:spcBef>
                <a:spcPts val="1600"/>
              </a:spcBef>
              <a:spcAft>
                <a:spcPts val="0"/>
              </a:spcAft>
              <a:buClr>
                <a:schemeClr val="dk1"/>
              </a:buClr>
              <a:buSzPct val="100000"/>
              <a:buFont typeface="Noto Sans Symbols"/>
              <a:buNone/>
            </a:pPr>
            <a:endParaRPr sz="2200" dirty="0">
              <a:latin typeface="Times New Roman"/>
              <a:ea typeface="Times New Roman"/>
              <a:cs typeface="Times New Roman"/>
              <a:sym typeface="Times New Roman"/>
            </a:endParaRPr>
          </a:p>
          <a:p>
            <a:pPr marL="285750" lvl="0" indent="-177482" algn="l" rtl="0">
              <a:lnSpc>
                <a:spcPct val="100000"/>
              </a:lnSpc>
              <a:spcBef>
                <a:spcPts val="3200"/>
              </a:spcBef>
              <a:spcAft>
                <a:spcPts val="0"/>
              </a:spcAft>
              <a:buClr>
                <a:schemeClr val="dk1"/>
              </a:buClr>
              <a:buSzPct val="100000"/>
              <a:buFont typeface="Noto Sans Symbols"/>
              <a:buNone/>
            </a:pPr>
            <a:endParaRPr sz="2200" dirty="0">
              <a:latin typeface="Times New Roman"/>
              <a:ea typeface="Times New Roman"/>
              <a:cs typeface="Times New Roman"/>
              <a:sym typeface="Times New Roman"/>
            </a:endParaRPr>
          </a:p>
          <a:p>
            <a:pPr marL="285750" lvl="0" indent="-177482" algn="l" rtl="0">
              <a:lnSpc>
                <a:spcPct val="100000"/>
              </a:lnSpc>
              <a:spcBef>
                <a:spcPts val="1600"/>
              </a:spcBef>
              <a:spcAft>
                <a:spcPts val="0"/>
              </a:spcAft>
              <a:buClr>
                <a:schemeClr val="dk1"/>
              </a:buClr>
              <a:buSzPct val="100000"/>
              <a:buFont typeface="Noto Sans Symbols"/>
              <a:buNone/>
            </a:pPr>
            <a:endParaRPr sz="2200" dirty="0">
              <a:latin typeface="Times New Roman"/>
              <a:ea typeface="Times New Roman"/>
              <a:cs typeface="Times New Roman"/>
              <a:sym typeface="Times New Roman"/>
            </a:endParaRPr>
          </a:p>
          <a:p>
            <a:pPr marL="285750" lvl="0" indent="-177482" algn="l" rtl="0">
              <a:lnSpc>
                <a:spcPct val="100000"/>
              </a:lnSpc>
              <a:spcBef>
                <a:spcPts val="1600"/>
              </a:spcBef>
              <a:spcAft>
                <a:spcPts val="0"/>
              </a:spcAft>
              <a:buClr>
                <a:schemeClr val="dk1"/>
              </a:buClr>
              <a:buSzPct val="100000"/>
              <a:buFont typeface="Noto Sans Symbols"/>
              <a:buNone/>
            </a:pPr>
            <a:endParaRPr sz="2200" dirty="0">
              <a:latin typeface="Times New Roman"/>
              <a:ea typeface="Times New Roman"/>
              <a:cs typeface="Times New Roman"/>
              <a:sym typeface="Times New Roman"/>
            </a:endParaRPr>
          </a:p>
          <a:p>
            <a:pPr marL="285750" lvl="0" indent="-157797" algn="ctr" rtl="0">
              <a:lnSpc>
                <a:spcPct val="100000"/>
              </a:lnSpc>
              <a:spcBef>
                <a:spcPts val="3200"/>
              </a:spcBef>
              <a:spcAft>
                <a:spcPts val="0"/>
              </a:spcAft>
              <a:buClr>
                <a:schemeClr val="dk1"/>
              </a:buClr>
              <a:buSzPct val="100000"/>
              <a:buFont typeface="Noto Sans Symbols"/>
              <a:buNone/>
            </a:pPr>
            <a:endParaRPr sz="2600" dirty="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lvl="0"/>
            <a:r>
              <a:rPr lang="tr-TR" dirty="0"/>
              <a:t>Como jogar “Eski Minder”?</a:t>
            </a:r>
            <a:endParaRPr dirty="0"/>
          </a:p>
        </p:txBody>
      </p:sp>
      <p:sp>
        <p:nvSpPr>
          <p:cNvPr id="138" name="Google Shape;138;p5"/>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just">
              <a:lnSpc>
                <a:spcPct val="150000"/>
              </a:lnSpc>
              <a:spcBef>
                <a:spcPts val="0"/>
              </a:spcBef>
              <a:buSzPts val="2600"/>
            </a:pPr>
            <a:r>
              <a:rPr lang="pt-PT" sz="2200" dirty="0">
                <a:latin typeface="+mn-lt"/>
                <a:ea typeface="Times New Roman"/>
                <a:cs typeface="Times New Roman"/>
                <a:sym typeface="Times New Roman"/>
              </a:rPr>
              <a:t>Após cantar a rima, o peão levanta-se e escolhe uma das opções que estão cantadas na rima. Bonito, feio ou escultura à beira da piscina. Os jogadores do círculo tentam fazer a pose mais parecida com a escolhida sem se mover e ser os melhores do grupo.</a:t>
            </a:r>
          </a:p>
          <a:p>
            <a:pPr marL="0" indent="0" algn="just">
              <a:lnSpc>
                <a:spcPct val="150000"/>
              </a:lnSpc>
              <a:spcBef>
                <a:spcPts val="0"/>
              </a:spcBef>
              <a:buSzPts val="2600"/>
              <a:buNone/>
            </a:pPr>
            <a:endParaRPr lang="pt-PT" sz="2200" dirty="0">
              <a:latin typeface="+mn-lt"/>
              <a:cs typeface="Times New Roman"/>
              <a:sym typeface="Times New Roman"/>
            </a:endParaRPr>
          </a:p>
          <a:p>
            <a:pPr marL="342900" algn="just">
              <a:lnSpc>
                <a:spcPct val="150000"/>
              </a:lnSpc>
              <a:spcBef>
                <a:spcPts val="0"/>
              </a:spcBef>
              <a:buSzPts val="2600"/>
            </a:pPr>
            <a:r>
              <a:rPr lang="pt-PT" sz="2200" dirty="0">
                <a:latin typeface="+mn-lt"/>
              </a:rPr>
              <a:t>Depois que todos fazerem uma pose, “</a:t>
            </a:r>
            <a:r>
              <a:rPr lang="pt-PT" sz="2200" dirty="0" err="1">
                <a:latin typeface="+mn-lt"/>
              </a:rPr>
              <a:t>Eski</a:t>
            </a:r>
            <a:r>
              <a:rPr lang="pt-PT" sz="2200" dirty="0">
                <a:latin typeface="+mn-lt"/>
              </a:rPr>
              <a:t> </a:t>
            </a:r>
            <a:r>
              <a:rPr lang="pt-PT" sz="2200" dirty="0" err="1">
                <a:latin typeface="+mn-lt"/>
              </a:rPr>
              <a:t>Minder</a:t>
            </a:r>
            <a:r>
              <a:rPr lang="pt-PT" sz="2200" dirty="0">
                <a:latin typeface="+mn-lt"/>
              </a:rPr>
              <a:t>” escolhe a pessoa que se moveu ou, se ninguém se moveu, tenta fazê-la se mover e, se ainda assim ninguém se mover, escolhe a melhor pose do grupo e marca-a para ser a próxima. E o jogo termina quando todos se tornarem “</a:t>
            </a:r>
            <a:r>
              <a:rPr lang="pt-PT" sz="2200" dirty="0" err="1">
                <a:latin typeface="+mn-lt"/>
              </a:rPr>
              <a:t>Eski</a:t>
            </a:r>
            <a:r>
              <a:rPr lang="pt-PT" sz="2200" dirty="0">
                <a:latin typeface="+mn-lt"/>
              </a:rPr>
              <a:t> </a:t>
            </a:r>
            <a:r>
              <a:rPr lang="pt-PT" sz="2200" dirty="0" err="1">
                <a:latin typeface="+mn-lt"/>
              </a:rPr>
              <a:t>Minder</a:t>
            </a:r>
            <a:r>
              <a:rPr lang="pt-PT" sz="2200" dirty="0">
                <a:latin typeface="+mn-lt"/>
              </a:rPr>
              <a:t>” pelo menos uma vez.</a:t>
            </a:r>
            <a:endParaRPr sz="2200" dirty="0">
              <a:latin typeface="+mn-lt"/>
            </a:endParaRPr>
          </a:p>
          <a:p>
            <a:pPr marL="342900" lvl="0" indent="-177800" algn="l" rtl="0">
              <a:lnSpc>
                <a:spcPct val="110000"/>
              </a:lnSpc>
              <a:spcBef>
                <a:spcPts val="1000"/>
              </a:spcBef>
              <a:spcAft>
                <a:spcPts val="0"/>
              </a:spcAft>
              <a:buClr>
                <a:schemeClr val="dk1"/>
              </a:buClr>
              <a:buSzPts val="2600"/>
              <a:buNone/>
            </a:pPr>
            <a:endParaRPr sz="2600" dirty="0">
              <a:latin typeface="Times New Roman"/>
              <a:ea typeface="Times New Roman"/>
              <a:cs typeface="Times New Roman"/>
              <a:sym typeface="Times New Roman"/>
            </a:endParaRPr>
          </a:p>
          <a:p>
            <a:pPr marL="228600" lvl="0" indent="-76200" algn="l" rtl="0">
              <a:lnSpc>
                <a:spcPct val="110000"/>
              </a:lnSpc>
              <a:spcBef>
                <a:spcPts val="1000"/>
              </a:spcBef>
              <a:spcAft>
                <a:spcPts val="0"/>
              </a:spcAft>
              <a:buClr>
                <a:schemeClr val="dk1"/>
              </a:buClr>
              <a:buSzPts val="24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endParaRPr/>
          </a:p>
        </p:txBody>
      </p:sp>
      <p:sp>
        <p:nvSpPr>
          <p:cNvPr id="144" name="Google Shape;144;p6"/>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28600" lvl="0" indent="-76200" algn="l" rtl="0">
              <a:lnSpc>
                <a:spcPct val="110000"/>
              </a:lnSpc>
              <a:spcBef>
                <a:spcPts val="0"/>
              </a:spcBef>
              <a:spcAft>
                <a:spcPts val="0"/>
              </a:spcAft>
              <a:buClr>
                <a:schemeClr val="dk1"/>
              </a:buClr>
              <a:buSzPts val="2400"/>
              <a:buNone/>
            </a:pPr>
            <a:endParaRPr/>
          </a:p>
        </p:txBody>
      </p:sp>
      <p:pic>
        <p:nvPicPr>
          <p:cNvPr id="145" name="Google Shape;145;p6"/>
          <p:cNvPicPr preferRelativeResize="0"/>
          <p:nvPr/>
        </p:nvPicPr>
        <p:blipFill rotWithShape="1">
          <a:blip r:embed="rId3">
            <a:alphaModFix/>
          </a:blip>
          <a:srcRect/>
          <a:stretch/>
        </p:blipFill>
        <p:spPr>
          <a:xfrm>
            <a:off x="1219200" y="685800"/>
            <a:ext cx="9753600" cy="548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7"/>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1" name="Google Shape;151;p7"/>
          <p:cNvSpPr/>
          <p:nvPr/>
        </p:nvSpPr>
        <p:spPr>
          <a:xfrm rot="10800000" flipH="1">
            <a:off x="578652" y="4501201"/>
            <a:ext cx="11034696" cy="18288"/>
          </a:xfrm>
          <a:prstGeom prst="rect">
            <a:avLst/>
          </a:prstGeom>
          <a:solidFill>
            <a:srgbClr val="D8D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2" name="Google Shape;152;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3" name="Google Shape;153;p7" descr="yer, dış mekan, bitki, bina içeren bir resim&#10;&#10;Açıklama otomatik olarak oluşturuldu"/>
          <p:cNvPicPr preferRelativeResize="0">
            <a:picLocks noGrp="1"/>
          </p:cNvPicPr>
          <p:nvPr>
            <p:ph type="body" idx="1"/>
          </p:nvPr>
        </p:nvPicPr>
        <p:blipFill rotWithShape="1">
          <a:blip r:embed="rId3">
            <a:alphaModFix/>
          </a:blip>
          <a:srcRect l="7867" r="7867"/>
          <a:stretch/>
        </p:blipFill>
        <p:spPr>
          <a:xfrm>
            <a:off x="3523488" y="10"/>
            <a:ext cx="8668512" cy="6857990"/>
          </a:xfrm>
          <a:prstGeom prst="rect">
            <a:avLst/>
          </a:prstGeom>
          <a:noFill/>
          <a:ln>
            <a:noFill/>
          </a:ln>
        </p:spPr>
      </p:pic>
      <p:sp>
        <p:nvSpPr>
          <p:cNvPr id="154" name="Google Shape;154;p7"/>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5" name="Google Shape;155;p7"/>
          <p:cNvSpPr txBox="1">
            <a:spLocks noGrp="1"/>
          </p:cNvSpPr>
          <p:nvPr>
            <p:ph type="title"/>
          </p:nvPr>
        </p:nvSpPr>
        <p:spPr>
          <a:xfrm>
            <a:off x="477981" y="1122363"/>
            <a:ext cx="605041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pt-PT" sz="4800" i="1" dirty="0">
                <a:solidFill>
                  <a:schemeClr val="lt1"/>
                </a:solidFill>
              </a:rPr>
              <a:t>Jogo</a:t>
            </a:r>
            <a:br>
              <a:rPr lang="pt-PT" sz="4800" i="1" dirty="0">
                <a:solidFill>
                  <a:schemeClr val="lt1"/>
                </a:solidFill>
              </a:rPr>
            </a:br>
            <a:r>
              <a:rPr lang="pt-PT" sz="4800" i="1" dirty="0">
                <a:solidFill>
                  <a:schemeClr val="lt1"/>
                </a:solidFill>
              </a:rPr>
              <a:t>“</a:t>
            </a:r>
            <a:r>
              <a:rPr lang="tr-TR" sz="4800" i="1" dirty="0">
                <a:solidFill>
                  <a:schemeClr val="lt1"/>
                </a:solidFill>
              </a:rPr>
              <a:t>Nine Rock</a:t>
            </a:r>
            <a:r>
              <a:rPr lang="pt-PT" sz="4800" i="1" dirty="0">
                <a:solidFill>
                  <a:schemeClr val="lt1"/>
                </a:solidFill>
              </a:rPr>
              <a:t> </a:t>
            </a:r>
            <a:r>
              <a:rPr lang="tr-TR" sz="4800" i="1" dirty="0">
                <a:solidFill>
                  <a:schemeClr val="lt1"/>
                </a:solidFill>
              </a:rPr>
              <a:t>Street</a:t>
            </a:r>
            <a:r>
              <a:rPr lang="pt-PT" sz="4800" i="1" dirty="0">
                <a:solidFill>
                  <a:schemeClr val="lt1"/>
                </a:solidFill>
              </a:rPr>
              <a:t>”</a:t>
            </a:r>
            <a:endParaRPr dirty="0"/>
          </a:p>
        </p:txBody>
      </p:sp>
      <p:sp>
        <p:nvSpPr>
          <p:cNvPr id="156" name="Google Shape;156;p7"/>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7" name="Google Shape;157;p7"/>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pt-PT" dirty="0"/>
              <a:t>Como jogar</a:t>
            </a:r>
            <a:r>
              <a:rPr lang="tr-TR" dirty="0"/>
              <a:t> </a:t>
            </a:r>
            <a:r>
              <a:rPr lang="pt-PT" dirty="0"/>
              <a:t>“</a:t>
            </a:r>
            <a:r>
              <a:rPr lang="tr-TR" dirty="0"/>
              <a:t>Nine Rock </a:t>
            </a:r>
            <a:r>
              <a:rPr lang="pt-PT" dirty="0"/>
              <a:t>”</a:t>
            </a:r>
            <a:r>
              <a:rPr lang="tr-TR" dirty="0"/>
              <a:t>?</a:t>
            </a:r>
            <a:endParaRPr dirty="0"/>
          </a:p>
        </p:txBody>
      </p:sp>
      <p:sp>
        <p:nvSpPr>
          <p:cNvPr id="163" name="Google Shape;163;p8"/>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85750" lvl="0" indent="-285750" algn="just" rtl="0">
              <a:lnSpc>
                <a:spcPct val="150000"/>
              </a:lnSpc>
              <a:spcBef>
                <a:spcPts val="580"/>
              </a:spcBef>
              <a:spcAft>
                <a:spcPts val="0"/>
              </a:spcAft>
              <a:buClr>
                <a:schemeClr val="dk1"/>
              </a:buClr>
              <a:buSzPts val="2400"/>
              <a:buChar char="•"/>
            </a:pPr>
            <a:endParaRPr lang="pt-PT" dirty="0">
              <a:latin typeface="Times New Roman"/>
              <a:ea typeface="Times New Roman"/>
              <a:cs typeface="Times New Roman"/>
              <a:sym typeface="Times New Roman"/>
            </a:endParaRPr>
          </a:p>
          <a:p>
            <a:pPr marL="285750" lvl="0" indent="-285750" algn="just">
              <a:lnSpc>
                <a:spcPct val="150000"/>
              </a:lnSpc>
              <a:spcBef>
                <a:spcPts val="580"/>
              </a:spcBef>
              <a:buSzPts val="2400"/>
            </a:pPr>
            <a:r>
              <a:rPr lang="pt-PT" sz="2000" dirty="0">
                <a:latin typeface="+mn-lt"/>
                <a:ea typeface="Times New Roman"/>
                <a:cs typeface="Times New Roman"/>
                <a:sym typeface="Times New Roman"/>
              </a:rPr>
              <a:t>Este jogo é jogado com pelo menos seis jogadores. Não há limitação de jogadores, você pode jogar com quantas pessoas quiser.</a:t>
            </a:r>
          </a:p>
          <a:p>
            <a:pPr marL="285750" lvl="0" indent="-285750" algn="just">
              <a:lnSpc>
                <a:spcPct val="150000"/>
              </a:lnSpc>
              <a:spcBef>
                <a:spcPts val="580"/>
              </a:spcBef>
              <a:buSzPts val="2400"/>
            </a:pPr>
            <a:r>
              <a:rPr lang="pt-PT" sz="2000" dirty="0">
                <a:latin typeface="+mn-lt"/>
                <a:ea typeface="Times New Roman"/>
                <a:cs typeface="Times New Roman"/>
                <a:sym typeface="Times New Roman"/>
              </a:rPr>
              <a:t>Em primeiro lugar, os jogadores são divididos em dois grupos. Geralmente esses grupos são formados contando ou jogando uma moeda.</a:t>
            </a:r>
            <a:endParaRPr sz="2000" dirty="0">
              <a:latin typeface="+mn-lt"/>
            </a:endParaRPr>
          </a:p>
          <a:p>
            <a:pPr marL="285750" lvl="0" indent="-285750" algn="just">
              <a:lnSpc>
                <a:spcPct val="150000"/>
              </a:lnSpc>
              <a:spcBef>
                <a:spcPts val="580"/>
              </a:spcBef>
              <a:buSzPts val="2400"/>
            </a:pPr>
            <a:r>
              <a:rPr lang="pt-PT" sz="2000" dirty="0">
                <a:latin typeface="+mn-lt"/>
                <a:ea typeface="Times New Roman"/>
                <a:cs typeface="Times New Roman"/>
                <a:sym typeface="Times New Roman"/>
              </a:rPr>
              <a:t>Em segundo lugar, uma linha é desenhada no chão e nove pedras são colocadas lá, uma em cima da outra, da maior para menor.</a:t>
            </a:r>
            <a:endParaRPr sz="2000" dirty="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393620"/>
      </a:dk2>
      <a:lt2>
        <a:srgbClr val="E8E2E7"/>
      </a:lt2>
      <a:accent1>
        <a:srgbClr val="48B758"/>
      </a:accent1>
      <a:accent2>
        <a:srgbClr val="5BB13B"/>
      </a:accent2>
      <a:accent3>
        <a:srgbClr val="8BAC44"/>
      </a:accent3>
      <a:accent4>
        <a:srgbClr val="AEA33A"/>
      </a:accent4>
      <a:accent5>
        <a:srgbClr val="C3864D"/>
      </a:accent5>
      <a:accent6>
        <a:srgbClr val="B1433B"/>
      </a:accent6>
      <a:hlink>
        <a:srgbClr val="A27C36"/>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1289</Words>
  <Application>Microsoft Office PowerPoint</Application>
  <PresentationFormat>Szélesvásznú</PresentationFormat>
  <Paragraphs>78</Paragraphs>
  <Slides>25</Slides>
  <Notes>24</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25</vt:i4>
      </vt:variant>
    </vt:vector>
  </HeadingPairs>
  <TitlesOfParts>
    <vt:vector size="31" baseType="lpstr">
      <vt:lpstr>Arial</vt:lpstr>
      <vt:lpstr>Noto Sans Symbols</vt:lpstr>
      <vt:lpstr>Calibri</vt:lpstr>
      <vt:lpstr>Libre Baskerville</vt:lpstr>
      <vt:lpstr>Times New Roman</vt:lpstr>
      <vt:lpstr>AccentBoxVTI</vt:lpstr>
      <vt:lpstr>PowerPoint-bemutató</vt:lpstr>
      <vt:lpstr>Jogos de  interior na  TURQUIA </vt:lpstr>
      <vt:lpstr>Jogo  “Eski Minder “</vt:lpstr>
      <vt:lpstr>A História do Jogo</vt:lpstr>
      <vt:lpstr> Como jogar “Eski Minder”?</vt:lpstr>
      <vt:lpstr>Como jogar “Eski Minder”?</vt:lpstr>
      <vt:lpstr>PowerPoint-bemutató</vt:lpstr>
      <vt:lpstr>Jogo “Nine Rock Street”</vt:lpstr>
      <vt:lpstr>Como jogar “Nine Rock ”?</vt:lpstr>
      <vt:lpstr>Como jogar “ Nine Rock Game”?</vt:lpstr>
      <vt:lpstr>Como jogar “ Nine Rock Game”?</vt:lpstr>
      <vt:lpstr>PowerPoint-bemutató</vt:lpstr>
      <vt:lpstr>Jogo  “Warm-Cold” </vt:lpstr>
      <vt:lpstr>Como jogar “ Warm – Cold”</vt:lpstr>
      <vt:lpstr>PowerPoint-bemutató</vt:lpstr>
      <vt:lpstr>Jogo  “Dodge Ball” </vt:lpstr>
      <vt:lpstr>Como jogar  “Dodge Ball”?</vt:lpstr>
      <vt:lpstr>Como jogar “ Dodge Ball”?</vt:lpstr>
      <vt:lpstr>PowerPoint-bemutató</vt:lpstr>
      <vt:lpstr>Jogo  “Name -City” </vt:lpstr>
      <vt:lpstr>Como jogar “City Game”?</vt:lpstr>
      <vt:lpstr>Como jogar “ City Game”?</vt:lpstr>
      <vt:lpstr>Como jogar – City Game?</vt:lpstr>
      <vt:lpstr>Como jogar  “City Game”?</vt:lpstr>
      <vt:lpstr>Obrigado pela atenção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GAMES IN TURKIYE </dc:title>
  <dc:creator>LAB4</dc:creator>
  <cp:lastModifiedBy>pataki_l@sulid.hu</cp:lastModifiedBy>
  <cp:revision>10</cp:revision>
  <dcterms:created xsi:type="dcterms:W3CDTF">2024-04-13T07:51:05Z</dcterms:created>
  <dcterms:modified xsi:type="dcterms:W3CDTF">2024-11-18T10:09:16Z</dcterms:modified>
</cp:coreProperties>
</file>