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6" r:id="rId6"/>
    <p:sldId id="261" r:id="rId7"/>
    <p:sldId id="262" r:id="rId8"/>
    <p:sldId id="264" r:id="rId9"/>
    <p:sldId id="263" r:id="rId10"/>
    <p:sldId id="265" r:id="rId11"/>
    <p:sldId id="267" r:id="rId1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E338-8F06-4836-8608-9CBE5485BE7C}" type="datetimeFigureOut">
              <a:rPr lang="hu-HU" smtClean="0"/>
              <a:t>2024. 11. 18.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F464-C017-4AD3-9C45-7F8C9DFFF8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00365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E338-8F06-4836-8608-9CBE5485BE7C}" type="datetimeFigureOut">
              <a:rPr lang="hu-HU" smtClean="0"/>
              <a:t>2024. 11. 18.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F464-C017-4AD3-9C45-7F8C9DFFF8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3398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E338-8F06-4836-8608-9CBE5485BE7C}" type="datetimeFigureOut">
              <a:rPr lang="hu-HU" smtClean="0"/>
              <a:t>2024. 11. 18.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F464-C017-4AD3-9C45-7F8C9DFFF8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209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E338-8F06-4836-8608-9CBE5485BE7C}" type="datetimeFigureOut">
              <a:rPr lang="hu-HU" smtClean="0"/>
              <a:t>2024. 11. 18.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F464-C017-4AD3-9C45-7F8C9DFFF8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7709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E338-8F06-4836-8608-9CBE5485BE7C}" type="datetimeFigureOut">
              <a:rPr lang="hu-HU" smtClean="0"/>
              <a:t>2024. 11. 18.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F464-C017-4AD3-9C45-7F8C9DFFF8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29597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E338-8F06-4836-8608-9CBE5485BE7C}" type="datetimeFigureOut">
              <a:rPr lang="hu-HU" smtClean="0"/>
              <a:t>2024. 11. 18.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F464-C017-4AD3-9C45-7F8C9DFFF8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0495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E338-8F06-4836-8608-9CBE5485BE7C}" type="datetimeFigureOut">
              <a:rPr lang="hu-HU" smtClean="0"/>
              <a:t>2024. 11. 18.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F464-C017-4AD3-9C45-7F8C9DFFF8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04875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E338-8F06-4836-8608-9CBE5485BE7C}" type="datetimeFigureOut">
              <a:rPr lang="hu-HU" smtClean="0"/>
              <a:t>2024. 11. 18.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F464-C017-4AD3-9C45-7F8C9DFFF8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302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E338-8F06-4836-8608-9CBE5485BE7C}" type="datetimeFigureOut">
              <a:rPr lang="hu-HU" smtClean="0"/>
              <a:t>2024. 11. 18.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F464-C017-4AD3-9C45-7F8C9DFFF8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6636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E338-8F06-4836-8608-9CBE5485BE7C}" type="datetimeFigureOut">
              <a:rPr lang="hu-HU" smtClean="0"/>
              <a:t>2024. 11. 18.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F464-C017-4AD3-9C45-7F8C9DFFF8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1717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E338-8F06-4836-8608-9CBE5485BE7C}" type="datetimeFigureOut">
              <a:rPr lang="hu-HU" smtClean="0"/>
              <a:t>2024. 11. 18.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F464-C017-4AD3-9C45-7F8C9DFFF8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4741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8E338-8F06-4836-8608-9CBE5485BE7C}" type="datetimeFigureOut">
              <a:rPr lang="hu-HU" smtClean="0"/>
              <a:t>2024. 11. 18.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1F464-C017-4AD3-9C45-7F8C9DFFF8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6166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7000">
              <a:srgbClr val="FF0000"/>
            </a:gs>
            <a:gs pos="50688">
              <a:schemeClr val="bg1"/>
            </a:gs>
            <a:gs pos="2000">
              <a:schemeClr val="accent1">
                <a:lumMod val="5000"/>
                <a:lumOff val="95000"/>
              </a:schemeClr>
            </a:gs>
            <a:gs pos="74000">
              <a:schemeClr val="accent6">
                <a:lumMod val="50000"/>
              </a:scheme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15000" dirty="0">
                <a:latin typeface="Bell MT" panose="02020503060305020303" pitchFamily="18" charset="0"/>
              </a:rPr>
              <a:t>Hungary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1497" y="5248017"/>
            <a:ext cx="3232373" cy="64633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C1BE2427-CA28-2EFE-7B60-6D07061A8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1862" y="5515364"/>
            <a:ext cx="4182433" cy="931795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D099BB23-E41C-F3C1-84CD-1AAE7BF8B31A}"/>
              </a:ext>
            </a:extLst>
          </p:cNvPr>
          <p:cNvSpPr txBox="1"/>
          <p:nvPr/>
        </p:nvSpPr>
        <p:spPr>
          <a:xfrm>
            <a:off x="8741497" y="5894347"/>
            <a:ext cx="3232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</a:rPr>
              <a:t>2022-1-HU01-KA220-SCH-000087324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713B22C5-15CA-1D73-550C-14848BBA9668}"/>
              </a:ext>
            </a:extLst>
          </p:cNvPr>
          <p:cNvSpPr txBox="1"/>
          <p:nvPr/>
        </p:nvSpPr>
        <p:spPr>
          <a:xfrm>
            <a:off x="78171" y="5709681"/>
            <a:ext cx="44565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200" dirty="0" err="1"/>
              <a:t>Funded</a:t>
            </a:r>
            <a:r>
              <a:rPr lang="hu-HU" sz="1200" dirty="0"/>
              <a:t> </a:t>
            </a:r>
            <a:r>
              <a:rPr lang="hu-HU" sz="1200" dirty="0" err="1"/>
              <a:t>by</a:t>
            </a:r>
            <a:r>
              <a:rPr lang="hu-HU" sz="1200" dirty="0"/>
              <a:t> </a:t>
            </a:r>
            <a:r>
              <a:rPr lang="hu-HU" sz="1200" dirty="0" err="1"/>
              <a:t>the</a:t>
            </a:r>
            <a:r>
              <a:rPr lang="hu-HU" sz="1200" dirty="0"/>
              <a:t> European Union. </a:t>
            </a:r>
            <a:r>
              <a:rPr lang="hu-HU" sz="1200" dirty="0" err="1"/>
              <a:t>Views</a:t>
            </a:r>
            <a:r>
              <a:rPr lang="hu-HU" sz="1200" dirty="0"/>
              <a:t> and </a:t>
            </a:r>
            <a:r>
              <a:rPr lang="hu-HU" sz="1200" dirty="0" err="1"/>
              <a:t>opinions</a:t>
            </a:r>
            <a:r>
              <a:rPr lang="hu-HU" sz="1200" dirty="0"/>
              <a:t> </a:t>
            </a:r>
            <a:r>
              <a:rPr lang="hu-HU" sz="1200" dirty="0" err="1"/>
              <a:t>expressed</a:t>
            </a:r>
            <a:r>
              <a:rPr lang="hu-HU" sz="1200" dirty="0"/>
              <a:t> </a:t>
            </a:r>
            <a:r>
              <a:rPr lang="hu-HU" sz="1200" dirty="0" err="1"/>
              <a:t>are</a:t>
            </a:r>
            <a:r>
              <a:rPr lang="hu-HU" sz="1200" dirty="0"/>
              <a:t> </a:t>
            </a:r>
            <a:r>
              <a:rPr lang="hu-HU" sz="1200" dirty="0" err="1"/>
              <a:t>however</a:t>
            </a:r>
            <a:r>
              <a:rPr lang="hu-HU" sz="1200" dirty="0"/>
              <a:t> </a:t>
            </a:r>
            <a:r>
              <a:rPr lang="hu-HU" sz="1200" dirty="0" err="1"/>
              <a:t>those</a:t>
            </a:r>
            <a:r>
              <a:rPr lang="hu-HU" sz="1200" dirty="0"/>
              <a:t> of </a:t>
            </a:r>
            <a:r>
              <a:rPr lang="hu-HU" sz="1200" dirty="0" err="1"/>
              <a:t>the</a:t>
            </a:r>
            <a:r>
              <a:rPr lang="hu-HU" sz="1200" dirty="0"/>
              <a:t> </a:t>
            </a:r>
            <a:r>
              <a:rPr lang="hu-HU" sz="1200" dirty="0" err="1"/>
              <a:t>author</a:t>
            </a:r>
            <a:r>
              <a:rPr lang="hu-HU" sz="1200" dirty="0"/>
              <a:t>(s) </a:t>
            </a:r>
            <a:r>
              <a:rPr lang="hu-HU" sz="1200" dirty="0" err="1"/>
              <a:t>only</a:t>
            </a:r>
            <a:r>
              <a:rPr lang="hu-HU" sz="1200" dirty="0"/>
              <a:t> and </a:t>
            </a:r>
            <a:r>
              <a:rPr lang="hu-HU" sz="1200" dirty="0" err="1"/>
              <a:t>do</a:t>
            </a:r>
            <a:r>
              <a:rPr lang="hu-HU" sz="1200" dirty="0"/>
              <a:t> </a:t>
            </a:r>
            <a:r>
              <a:rPr lang="hu-HU" sz="1200" dirty="0" err="1"/>
              <a:t>not</a:t>
            </a:r>
            <a:r>
              <a:rPr lang="hu-HU" sz="1200" dirty="0"/>
              <a:t> </a:t>
            </a:r>
            <a:r>
              <a:rPr lang="hu-HU" sz="1200" dirty="0" err="1"/>
              <a:t>necessarily</a:t>
            </a:r>
            <a:r>
              <a:rPr lang="hu-HU" sz="1200" dirty="0"/>
              <a:t> </a:t>
            </a:r>
            <a:r>
              <a:rPr lang="hu-HU" sz="1200" dirty="0" err="1"/>
              <a:t>reflect</a:t>
            </a:r>
            <a:r>
              <a:rPr lang="hu-HU" sz="1200" dirty="0"/>
              <a:t> </a:t>
            </a:r>
            <a:r>
              <a:rPr lang="hu-HU" sz="1200" dirty="0" err="1"/>
              <a:t>those</a:t>
            </a:r>
            <a:r>
              <a:rPr lang="hu-HU" sz="1200" dirty="0"/>
              <a:t> of </a:t>
            </a:r>
            <a:r>
              <a:rPr lang="hu-HU" sz="1200" dirty="0" err="1"/>
              <a:t>the</a:t>
            </a:r>
            <a:r>
              <a:rPr lang="hu-HU" sz="1200" dirty="0"/>
              <a:t> European Union </a:t>
            </a:r>
            <a:r>
              <a:rPr lang="hu-HU" sz="1200" dirty="0" err="1"/>
              <a:t>or</a:t>
            </a:r>
            <a:r>
              <a:rPr lang="hu-HU" sz="1200" dirty="0"/>
              <a:t> </a:t>
            </a:r>
            <a:r>
              <a:rPr lang="hu-HU" sz="1200" dirty="0" err="1"/>
              <a:t>the</a:t>
            </a:r>
            <a:r>
              <a:rPr lang="hu-HU" sz="1200" dirty="0"/>
              <a:t> European Education and </a:t>
            </a:r>
            <a:r>
              <a:rPr lang="hu-HU" sz="1200" dirty="0" err="1"/>
              <a:t>Culture</a:t>
            </a:r>
            <a:r>
              <a:rPr lang="hu-HU" sz="1200" dirty="0"/>
              <a:t> </a:t>
            </a:r>
            <a:r>
              <a:rPr lang="hu-HU" sz="1200" dirty="0" err="1"/>
              <a:t>Executive</a:t>
            </a:r>
            <a:r>
              <a:rPr lang="hu-HU" sz="1200" dirty="0"/>
              <a:t> </a:t>
            </a:r>
            <a:r>
              <a:rPr lang="hu-HU" sz="1200" dirty="0" err="1"/>
              <a:t>Agency</a:t>
            </a:r>
            <a:r>
              <a:rPr lang="hu-HU" sz="1200" dirty="0"/>
              <a:t> (EACEA). </a:t>
            </a:r>
            <a:r>
              <a:rPr lang="hu-HU" sz="1200" dirty="0" err="1"/>
              <a:t>Neither</a:t>
            </a:r>
            <a:r>
              <a:rPr lang="hu-HU" sz="1200" dirty="0"/>
              <a:t> </a:t>
            </a:r>
            <a:r>
              <a:rPr lang="hu-HU" sz="1200" dirty="0" err="1"/>
              <a:t>the</a:t>
            </a:r>
            <a:r>
              <a:rPr lang="hu-HU" sz="1200" dirty="0"/>
              <a:t> European Union </a:t>
            </a:r>
            <a:r>
              <a:rPr lang="hu-HU" sz="1200" dirty="0" err="1"/>
              <a:t>nor</a:t>
            </a:r>
            <a:r>
              <a:rPr lang="hu-HU" sz="1200" dirty="0"/>
              <a:t> EACEA </a:t>
            </a:r>
            <a:r>
              <a:rPr lang="hu-HU" sz="1200" dirty="0" err="1"/>
              <a:t>can</a:t>
            </a:r>
            <a:r>
              <a:rPr lang="hu-HU" sz="1200" dirty="0"/>
              <a:t> be </a:t>
            </a:r>
            <a:r>
              <a:rPr lang="hu-HU" sz="1200" dirty="0" err="1"/>
              <a:t>held</a:t>
            </a:r>
            <a:r>
              <a:rPr lang="hu-HU" sz="1200" dirty="0"/>
              <a:t> </a:t>
            </a:r>
            <a:r>
              <a:rPr lang="hu-HU" sz="1200" dirty="0" err="1"/>
              <a:t>responsible</a:t>
            </a:r>
            <a:r>
              <a:rPr lang="hu-HU" sz="1200" dirty="0"/>
              <a:t> </a:t>
            </a:r>
            <a:r>
              <a:rPr lang="hu-HU" sz="1200" dirty="0" err="1"/>
              <a:t>for</a:t>
            </a:r>
            <a:r>
              <a:rPr lang="hu-HU" sz="1200" dirty="0"/>
              <a:t> </a:t>
            </a:r>
            <a:r>
              <a:rPr lang="hu-HU" sz="1200" dirty="0" err="1"/>
              <a:t>them</a:t>
            </a:r>
            <a:r>
              <a:rPr lang="hu-HU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380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bg1"/>
            </a:gs>
            <a:gs pos="27000">
              <a:srgbClr val="FF0000"/>
            </a:gs>
            <a:gs pos="50688">
              <a:schemeClr val="bg1"/>
            </a:gs>
            <a:gs pos="74000">
              <a:schemeClr val="accent6">
                <a:lumMod val="50000"/>
              </a:scheme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49875"/>
          </a:xfrm>
        </p:spPr>
        <p:txBody>
          <a:bodyPr>
            <a:normAutofit/>
          </a:bodyPr>
          <a:lstStyle/>
          <a:p>
            <a:pPr algn="ctr"/>
            <a:r>
              <a:rPr lang="hu-HU" sz="2800" dirty="0">
                <a:latin typeface="Bell MT" panose="02020503060305020303" pitchFamily="18" charset="0"/>
              </a:rPr>
              <a:t>Matyó </a:t>
            </a:r>
            <a:r>
              <a:rPr lang="hu-HU" sz="2800" dirty="0" err="1">
                <a:latin typeface="Bell MT" panose="02020503060305020303" pitchFamily="18" charset="0"/>
              </a:rPr>
              <a:t>embriodery</a:t>
            </a:r>
            <a:endParaRPr lang="hu-HU" sz="2800" dirty="0">
              <a:latin typeface="Bell MT" panose="02020503060305020303" pitchFamily="18" charset="0"/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181225"/>
            <a:ext cx="3019424" cy="1938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4901" y="1969294"/>
            <a:ext cx="2533650" cy="23621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8675" y="4331492"/>
            <a:ext cx="3114675" cy="18597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981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bg1"/>
            </a:gs>
            <a:gs pos="27000">
              <a:srgbClr val="FF0000"/>
            </a:gs>
            <a:gs pos="50688">
              <a:schemeClr val="bg1"/>
            </a:gs>
            <a:gs pos="74000">
              <a:schemeClr val="accent6">
                <a:lumMod val="50000"/>
              </a:scheme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68950"/>
          </a:xfrm>
        </p:spPr>
        <p:txBody>
          <a:bodyPr/>
          <a:lstStyle/>
          <a:p>
            <a:pPr algn="ctr"/>
            <a:r>
              <a:rPr lang="hu-HU" dirty="0" err="1">
                <a:latin typeface="Bell MT" panose="02020503060305020303" pitchFamily="18" charset="0"/>
              </a:rPr>
              <a:t>Thank</a:t>
            </a:r>
            <a:r>
              <a:rPr lang="hu-HU" dirty="0">
                <a:latin typeface="Bell MT" panose="02020503060305020303" pitchFamily="18" charset="0"/>
              </a:rPr>
              <a:t> </a:t>
            </a:r>
            <a:r>
              <a:rPr lang="hu-HU" dirty="0" err="1">
                <a:latin typeface="Bell MT" panose="02020503060305020303" pitchFamily="18" charset="0"/>
              </a:rPr>
              <a:t>you</a:t>
            </a:r>
            <a:r>
              <a:rPr lang="hu-HU" dirty="0">
                <a:latin typeface="Bell MT" panose="02020503060305020303" pitchFamily="18" charset="0"/>
              </a:rPr>
              <a:t> </a:t>
            </a:r>
            <a:r>
              <a:rPr lang="hu-HU" dirty="0" err="1">
                <a:latin typeface="Bell MT" panose="02020503060305020303" pitchFamily="18" charset="0"/>
              </a:rPr>
              <a:t>for</a:t>
            </a:r>
            <a:r>
              <a:rPr lang="hu-HU" dirty="0">
                <a:latin typeface="Bell MT" panose="02020503060305020303" pitchFamily="18" charset="0"/>
              </a:rPr>
              <a:t> </a:t>
            </a:r>
            <a:r>
              <a:rPr lang="hu-HU" dirty="0" err="1">
                <a:latin typeface="Bell MT" panose="02020503060305020303" pitchFamily="18" charset="0"/>
              </a:rPr>
              <a:t>your</a:t>
            </a:r>
            <a:r>
              <a:rPr lang="hu-HU" dirty="0">
                <a:latin typeface="Bell MT" panose="02020503060305020303" pitchFamily="18" charset="0"/>
              </a:rPr>
              <a:t> </a:t>
            </a:r>
            <a:r>
              <a:rPr lang="hu-HU" dirty="0" err="1">
                <a:latin typeface="Bell MT" panose="02020503060305020303" pitchFamily="18" charset="0"/>
              </a:rPr>
              <a:t>attention</a:t>
            </a:r>
            <a:r>
              <a:rPr lang="hu-HU" dirty="0">
                <a:latin typeface="Bell MT" panose="02020503060305020303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4887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rgbClr val="FF0000"/>
            </a:gs>
            <a:gs pos="50688">
              <a:schemeClr val="bg1"/>
            </a:gs>
            <a:gs pos="2000">
              <a:schemeClr val="accent1">
                <a:lumMod val="5000"/>
                <a:lumOff val="95000"/>
              </a:schemeClr>
            </a:gs>
            <a:gs pos="74000">
              <a:schemeClr val="accent6">
                <a:lumMod val="50000"/>
              </a:scheme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b="1" dirty="0" err="1">
                <a:latin typeface="Bell MT" panose="02020503060305020303" pitchFamily="18" charset="0"/>
              </a:rPr>
              <a:t>Let’s</a:t>
            </a:r>
            <a:r>
              <a:rPr lang="hu-HU" sz="2800" b="1" dirty="0">
                <a:latin typeface="Bell MT" panose="02020503060305020303" pitchFamily="18" charset="0"/>
              </a:rPr>
              <a:t> </a:t>
            </a:r>
            <a:r>
              <a:rPr lang="hu-HU" sz="2800" b="1" dirty="0" err="1">
                <a:latin typeface="Bell MT" panose="02020503060305020303" pitchFamily="18" charset="0"/>
              </a:rPr>
              <a:t>get</a:t>
            </a:r>
            <a:r>
              <a:rPr lang="hu-HU" sz="2800" b="1" dirty="0">
                <a:latin typeface="Bell MT" panose="02020503060305020303" pitchFamily="18" charset="0"/>
              </a:rPr>
              <a:t> </a:t>
            </a:r>
            <a:r>
              <a:rPr lang="hu-HU" sz="2800" b="1" dirty="0" err="1">
                <a:latin typeface="Bell MT" panose="02020503060305020303" pitchFamily="18" charset="0"/>
              </a:rPr>
              <a:t>to</a:t>
            </a:r>
            <a:r>
              <a:rPr lang="hu-HU" sz="2800" b="1" dirty="0">
                <a:latin typeface="Bell MT" panose="02020503060305020303" pitchFamily="18" charset="0"/>
              </a:rPr>
              <a:t> </a:t>
            </a:r>
            <a:r>
              <a:rPr lang="hu-HU" sz="2800" b="1" dirty="0" err="1">
                <a:latin typeface="Bell MT" panose="02020503060305020303" pitchFamily="18" charset="0"/>
              </a:rPr>
              <a:t>know</a:t>
            </a:r>
            <a:r>
              <a:rPr lang="hu-HU" sz="2800" b="1" dirty="0">
                <a:latin typeface="Bell MT" panose="02020503060305020303" pitchFamily="18" charset="0"/>
              </a:rPr>
              <a:t> Hungary!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33576"/>
            <a:ext cx="10515600" cy="4351338"/>
          </a:xfrm>
        </p:spPr>
        <p:txBody>
          <a:bodyPr>
            <a:normAutofit/>
          </a:bodyPr>
          <a:lstStyle/>
          <a:p>
            <a:r>
              <a:rPr lang="hu-HU" sz="1400" dirty="0">
                <a:latin typeface="Bell MT" panose="02020503060305020303" pitchFamily="18" charset="0"/>
              </a:rPr>
              <a:t> </a:t>
            </a:r>
            <a:r>
              <a:rPr lang="hu-HU" sz="1400" dirty="0" err="1">
                <a:latin typeface="Bell MT" panose="02020503060305020303" pitchFamily="18" charset="0"/>
              </a:rPr>
              <a:t>Democratic</a:t>
            </a:r>
            <a:r>
              <a:rPr lang="hu-HU" sz="1400" dirty="0">
                <a:latin typeface="Bell MT" panose="02020503060305020303" pitchFamily="18" charset="0"/>
              </a:rPr>
              <a:t> </a:t>
            </a:r>
            <a:r>
              <a:rPr lang="hu-HU" sz="1400" dirty="0" err="1">
                <a:latin typeface="Bell MT" panose="02020503060305020303" pitchFamily="18" charset="0"/>
              </a:rPr>
              <a:t>Republic</a:t>
            </a:r>
            <a:r>
              <a:rPr lang="hu-HU" sz="1400" dirty="0">
                <a:latin typeface="Bell MT" panose="02020503060305020303" pitchFamily="18" charset="0"/>
              </a:rPr>
              <a:t> in </a:t>
            </a:r>
            <a:r>
              <a:rPr lang="hu-HU" sz="1400" dirty="0" err="1">
                <a:latin typeface="Bell MT" panose="02020503060305020303" pitchFamily="18" charset="0"/>
              </a:rPr>
              <a:t>Cenral</a:t>
            </a:r>
            <a:r>
              <a:rPr lang="hu-HU" sz="1400" dirty="0">
                <a:latin typeface="Bell MT" panose="02020503060305020303" pitchFamily="18" charset="0"/>
              </a:rPr>
              <a:t> Europe, </a:t>
            </a:r>
            <a:r>
              <a:rPr lang="hu-HU" sz="1400" dirty="0" err="1">
                <a:latin typeface="Bell MT" panose="02020503060305020303" pitchFamily="18" charset="0"/>
              </a:rPr>
              <a:t>Carpathian</a:t>
            </a:r>
            <a:r>
              <a:rPr lang="hu-HU" sz="1400" dirty="0">
                <a:latin typeface="Bell MT" panose="02020503060305020303" pitchFamily="18" charset="0"/>
              </a:rPr>
              <a:t> </a:t>
            </a:r>
            <a:r>
              <a:rPr lang="hu-HU" sz="1400" dirty="0" err="1">
                <a:latin typeface="Bell MT" panose="02020503060305020303" pitchFamily="18" charset="0"/>
              </a:rPr>
              <a:t>Basin</a:t>
            </a:r>
            <a:r>
              <a:rPr lang="hu-HU" sz="1400" dirty="0">
                <a:latin typeface="Bell MT" panose="02020503060305020303" pitchFamily="18" charset="0"/>
              </a:rPr>
              <a:t>.</a:t>
            </a:r>
          </a:p>
          <a:p>
            <a:r>
              <a:rPr lang="hu-HU" sz="1400" dirty="0">
                <a:latin typeface="Bell MT" panose="02020503060305020303" pitchFamily="18" charset="0"/>
              </a:rPr>
              <a:t>Bordered </a:t>
            </a:r>
            <a:r>
              <a:rPr lang="hu-HU" sz="1400" dirty="0" err="1">
                <a:latin typeface="Bell MT" panose="02020503060305020303" pitchFamily="18" charset="0"/>
              </a:rPr>
              <a:t>to</a:t>
            </a:r>
            <a:r>
              <a:rPr lang="hu-HU" sz="1400" dirty="0">
                <a:latin typeface="Bell MT" panose="02020503060305020303" pitchFamily="18" charset="0"/>
              </a:rPr>
              <a:t>: </a:t>
            </a:r>
            <a:r>
              <a:rPr lang="hu-HU" sz="1400" dirty="0" err="1">
                <a:latin typeface="Bell MT" panose="02020503060305020303" pitchFamily="18" charset="0"/>
              </a:rPr>
              <a:t>Slovakia</a:t>
            </a:r>
            <a:r>
              <a:rPr lang="hu-HU" sz="1400" dirty="0">
                <a:latin typeface="Bell MT" panose="02020503060305020303" pitchFamily="18" charset="0"/>
              </a:rPr>
              <a:t>, </a:t>
            </a:r>
            <a:r>
              <a:rPr lang="hu-HU" sz="1400" dirty="0" err="1">
                <a:latin typeface="Bell MT" panose="02020503060305020303" pitchFamily="18" charset="0"/>
              </a:rPr>
              <a:t>Romania</a:t>
            </a:r>
            <a:r>
              <a:rPr lang="hu-HU" sz="1400" dirty="0">
                <a:latin typeface="Bell MT" panose="02020503060305020303" pitchFamily="18" charset="0"/>
              </a:rPr>
              <a:t>, </a:t>
            </a:r>
            <a:r>
              <a:rPr lang="hu-HU" sz="1400" dirty="0" err="1">
                <a:latin typeface="Bell MT" panose="02020503060305020303" pitchFamily="18" charset="0"/>
              </a:rPr>
              <a:t>Serbia</a:t>
            </a:r>
            <a:r>
              <a:rPr lang="hu-HU" sz="1400" dirty="0">
                <a:latin typeface="Bell MT" panose="02020503060305020303" pitchFamily="18" charset="0"/>
              </a:rPr>
              <a:t>, </a:t>
            </a:r>
            <a:r>
              <a:rPr lang="hu-HU" sz="1400" dirty="0" err="1">
                <a:latin typeface="Bell MT" panose="02020503060305020303" pitchFamily="18" charset="0"/>
              </a:rPr>
              <a:t>Slovenia</a:t>
            </a:r>
            <a:r>
              <a:rPr lang="hu-HU" sz="1400" dirty="0">
                <a:latin typeface="Bell MT" panose="02020503060305020303" pitchFamily="18" charset="0"/>
              </a:rPr>
              <a:t>, </a:t>
            </a:r>
            <a:r>
              <a:rPr lang="hu-HU" sz="1400" dirty="0" err="1">
                <a:latin typeface="Bell MT" panose="02020503060305020303" pitchFamily="18" charset="0"/>
              </a:rPr>
              <a:t>Croatia</a:t>
            </a:r>
            <a:r>
              <a:rPr lang="hu-HU" sz="1400" dirty="0">
                <a:latin typeface="Bell MT" panose="02020503060305020303" pitchFamily="18" charset="0"/>
              </a:rPr>
              <a:t>, </a:t>
            </a:r>
            <a:r>
              <a:rPr lang="hu-HU" sz="1400" dirty="0" err="1">
                <a:latin typeface="Bell MT" panose="02020503060305020303" pitchFamily="18" charset="0"/>
              </a:rPr>
              <a:t>Austria</a:t>
            </a:r>
            <a:r>
              <a:rPr lang="hu-HU" sz="1400" dirty="0">
                <a:latin typeface="Bell MT" panose="02020503060305020303" pitchFamily="18" charset="0"/>
              </a:rPr>
              <a:t> and </a:t>
            </a:r>
            <a:r>
              <a:rPr lang="hu-HU" sz="1400" dirty="0" err="1">
                <a:latin typeface="Bell MT" panose="02020503060305020303" pitchFamily="18" charset="0"/>
              </a:rPr>
              <a:t>Ukraine</a:t>
            </a:r>
            <a:r>
              <a:rPr lang="hu-HU" sz="1400" dirty="0">
                <a:latin typeface="Bell MT" panose="02020503060305020303" pitchFamily="18" charset="0"/>
              </a:rPr>
              <a:t> </a:t>
            </a:r>
          </a:p>
          <a:p>
            <a:r>
              <a:rPr lang="hu-HU" sz="1400" dirty="0" err="1">
                <a:latin typeface="Bell MT" panose="02020503060305020303" pitchFamily="18" charset="0"/>
              </a:rPr>
              <a:t>Member</a:t>
            </a:r>
            <a:r>
              <a:rPr lang="hu-HU" sz="1400" dirty="0">
                <a:latin typeface="Bell MT" panose="02020503060305020303" pitchFamily="18" charset="0"/>
              </a:rPr>
              <a:t> of European Union</a:t>
            </a:r>
          </a:p>
          <a:p>
            <a:r>
              <a:rPr lang="hu-HU" sz="1400" dirty="0" err="1">
                <a:latin typeface="Bell MT" panose="02020503060305020303" pitchFamily="18" charset="0"/>
              </a:rPr>
              <a:t>Hungary’s</a:t>
            </a:r>
            <a:r>
              <a:rPr lang="hu-HU" sz="1400" dirty="0">
                <a:latin typeface="Bell MT" panose="02020503060305020303" pitchFamily="18" charset="0"/>
              </a:rPr>
              <a:t> </a:t>
            </a:r>
            <a:r>
              <a:rPr lang="hu-HU" sz="1400" dirty="0" err="1">
                <a:latin typeface="Bell MT" panose="02020503060305020303" pitchFamily="18" charset="0"/>
              </a:rPr>
              <a:t>population</a:t>
            </a:r>
            <a:r>
              <a:rPr lang="hu-HU" sz="1400" dirty="0">
                <a:latin typeface="Bell MT" panose="02020503060305020303" pitchFamily="18" charset="0"/>
              </a:rPr>
              <a:t> 10 000 </a:t>
            </a:r>
            <a:r>
              <a:rPr lang="hu-HU" sz="1400" dirty="0" err="1">
                <a:latin typeface="Bell MT" panose="02020503060305020303" pitchFamily="18" charset="0"/>
              </a:rPr>
              <a:t>million</a:t>
            </a:r>
            <a:r>
              <a:rPr lang="hu-HU" sz="1400" dirty="0">
                <a:latin typeface="Bell MT" panose="02020503060305020303" pitchFamily="18" charset="0"/>
              </a:rPr>
              <a:t> </a:t>
            </a:r>
            <a:r>
              <a:rPr lang="hu-HU" sz="1400" dirty="0" err="1">
                <a:latin typeface="Bell MT" panose="02020503060305020303" pitchFamily="18" charset="0"/>
              </a:rPr>
              <a:t>people</a:t>
            </a:r>
            <a:r>
              <a:rPr lang="hu-HU" sz="1400" dirty="0">
                <a:latin typeface="Bell MT" panose="02020503060305020303" pitchFamily="18" charset="0"/>
              </a:rPr>
              <a:t>.</a:t>
            </a:r>
          </a:p>
          <a:p>
            <a:r>
              <a:rPr lang="hu-HU" sz="1400" dirty="0" err="1">
                <a:latin typeface="Bell MT" panose="02020503060305020303" pitchFamily="18" charset="0"/>
              </a:rPr>
              <a:t>It’s</a:t>
            </a:r>
            <a:r>
              <a:rPr lang="hu-HU" sz="1400" dirty="0">
                <a:latin typeface="Bell MT" panose="02020503060305020303" pitchFamily="18" charset="0"/>
              </a:rPr>
              <a:t> </a:t>
            </a:r>
            <a:r>
              <a:rPr lang="hu-HU" sz="1400" dirty="0" err="1">
                <a:latin typeface="Bell MT" panose="02020503060305020303" pitchFamily="18" charset="0"/>
              </a:rPr>
              <a:t>territory</a:t>
            </a:r>
            <a:r>
              <a:rPr lang="hu-HU" sz="1400" dirty="0">
                <a:latin typeface="Bell MT" panose="02020503060305020303" pitchFamily="18" charset="0"/>
              </a:rPr>
              <a:t> : 93 036 km</a:t>
            </a:r>
          </a:p>
          <a:p>
            <a:r>
              <a:rPr lang="hu-HU" sz="1400" dirty="0" err="1">
                <a:latin typeface="Bell MT" panose="02020503060305020303" pitchFamily="18" charset="0"/>
              </a:rPr>
              <a:t>It’s</a:t>
            </a:r>
            <a:r>
              <a:rPr lang="hu-HU" sz="1400" dirty="0">
                <a:latin typeface="Bell MT" panose="02020503060305020303" pitchFamily="18" charset="0"/>
              </a:rPr>
              <a:t> </a:t>
            </a:r>
            <a:r>
              <a:rPr lang="hu-HU" sz="1400" dirty="0" err="1">
                <a:latin typeface="Bell MT" panose="02020503060305020303" pitchFamily="18" charset="0"/>
              </a:rPr>
              <a:t>currency</a:t>
            </a:r>
            <a:r>
              <a:rPr lang="hu-HU" sz="1400" dirty="0">
                <a:latin typeface="Bell MT" panose="02020503060305020303" pitchFamily="18" charset="0"/>
              </a:rPr>
              <a:t> is </a:t>
            </a:r>
            <a:r>
              <a:rPr lang="hu-HU" sz="1400" dirty="0" err="1">
                <a:latin typeface="Bell MT" panose="02020503060305020303" pitchFamily="18" charset="0"/>
              </a:rPr>
              <a:t>the</a:t>
            </a:r>
            <a:r>
              <a:rPr lang="hu-HU" sz="1400" dirty="0">
                <a:latin typeface="Bell MT" panose="02020503060305020303" pitchFamily="18" charset="0"/>
              </a:rPr>
              <a:t> Forint 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901" y="247650"/>
            <a:ext cx="3534023" cy="218122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6055" y="2767053"/>
            <a:ext cx="1340869" cy="829643"/>
          </a:xfrm>
          <a:prstGeom prst="rect">
            <a:avLst/>
          </a:prstGeom>
        </p:spPr>
      </p:pic>
      <p:pic>
        <p:nvPicPr>
          <p:cNvPr id="6" name="Kép 5" descr="Szabadesésben a magyar forint – Már azok is jól jártak, akik 370-ért vettek  eurót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386" y="3283295"/>
            <a:ext cx="1178614" cy="626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474284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bg1"/>
            </a:gs>
            <a:gs pos="27000">
              <a:srgbClr val="FF0000"/>
            </a:gs>
            <a:gs pos="50688">
              <a:schemeClr val="bg1"/>
            </a:gs>
            <a:gs pos="74000">
              <a:schemeClr val="accent6">
                <a:lumMod val="50000"/>
              </a:scheme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b="1" dirty="0" err="1">
                <a:latin typeface="Bell MT" panose="02020503060305020303" pitchFamily="18" charset="0"/>
              </a:rPr>
              <a:t>Europe’s</a:t>
            </a:r>
            <a:r>
              <a:rPr lang="hu-HU" sz="2000" b="1" dirty="0">
                <a:latin typeface="Bell MT" panose="02020503060305020303" pitchFamily="18" charset="0"/>
              </a:rPr>
              <a:t> </a:t>
            </a:r>
            <a:r>
              <a:rPr lang="hu-HU" sz="2000" b="1" dirty="0" err="1">
                <a:latin typeface="Bell MT" panose="02020503060305020303" pitchFamily="18" charset="0"/>
              </a:rPr>
              <a:t>heart</a:t>
            </a:r>
            <a:r>
              <a:rPr lang="hu-HU" sz="2000" b="1" dirty="0">
                <a:latin typeface="Bell MT" panose="02020503060305020303" pitchFamily="18" charset="0"/>
              </a:rPr>
              <a:t>: Budapest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1400" dirty="0">
                <a:latin typeface="Bell MT" panose="02020503060305020303" pitchFamily="18" charset="0"/>
              </a:rPr>
              <a:t>Budapest is </a:t>
            </a:r>
            <a:r>
              <a:rPr lang="hu-HU" sz="1400" dirty="0" err="1">
                <a:latin typeface="Bell MT" panose="02020503060305020303" pitchFamily="18" charset="0"/>
              </a:rPr>
              <a:t>the</a:t>
            </a:r>
            <a:r>
              <a:rPr lang="hu-HU" sz="1400" dirty="0">
                <a:latin typeface="Bell MT" panose="02020503060305020303" pitchFamily="18" charset="0"/>
              </a:rPr>
              <a:t> </a:t>
            </a:r>
            <a:r>
              <a:rPr lang="hu-HU" sz="1400" dirty="0" err="1">
                <a:latin typeface="Bell MT" panose="02020503060305020303" pitchFamily="18" charset="0"/>
              </a:rPr>
              <a:t>capital</a:t>
            </a:r>
            <a:r>
              <a:rPr lang="hu-HU" sz="1400" dirty="0">
                <a:latin typeface="Bell MT" panose="02020503060305020303" pitchFamily="18" charset="0"/>
              </a:rPr>
              <a:t> city of Hungary</a:t>
            </a:r>
          </a:p>
          <a:p>
            <a:r>
              <a:rPr lang="hu-HU" sz="1400" dirty="0" err="1">
                <a:latin typeface="Bell MT" panose="02020503060305020303" pitchFamily="18" charset="0"/>
              </a:rPr>
              <a:t>population</a:t>
            </a:r>
            <a:r>
              <a:rPr lang="hu-HU" sz="1400" dirty="0">
                <a:latin typeface="Bell MT" panose="02020503060305020303" pitchFamily="18" charset="0"/>
              </a:rPr>
              <a:t> 1,7 </a:t>
            </a:r>
            <a:r>
              <a:rPr lang="hu-HU" sz="1400" dirty="0" err="1">
                <a:latin typeface="Bell MT" panose="02020503060305020303" pitchFamily="18" charset="0"/>
              </a:rPr>
              <a:t>million</a:t>
            </a:r>
            <a:r>
              <a:rPr lang="hu-HU" sz="1400" dirty="0">
                <a:latin typeface="Bell MT" panose="02020503060305020303" pitchFamily="18" charset="0"/>
              </a:rPr>
              <a:t> </a:t>
            </a:r>
            <a:r>
              <a:rPr lang="hu-HU" sz="1400" dirty="0" err="1">
                <a:latin typeface="Bell MT" panose="02020503060305020303" pitchFamily="18" charset="0"/>
              </a:rPr>
              <a:t>people</a:t>
            </a:r>
            <a:endParaRPr lang="hu-HU" sz="1400" dirty="0">
              <a:latin typeface="Bell MT" panose="02020503060305020303" pitchFamily="18" charset="0"/>
            </a:endParaRPr>
          </a:p>
          <a:p>
            <a:r>
              <a:rPr lang="hu-HU" sz="1400" dirty="0" err="1">
                <a:latin typeface="Bell MT" panose="02020503060305020303" pitchFamily="18" charset="0"/>
              </a:rPr>
              <a:t>Politics</a:t>
            </a:r>
            <a:r>
              <a:rPr lang="hu-HU" sz="1400" dirty="0">
                <a:latin typeface="Bell MT" panose="02020503060305020303" pitchFamily="18" charset="0"/>
              </a:rPr>
              <a:t>, </a:t>
            </a:r>
            <a:r>
              <a:rPr lang="hu-HU" sz="1400" dirty="0" err="1">
                <a:latin typeface="Bell MT" panose="02020503060305020303" pitchFamily="18" charset="0"/>
              </a:rPr>
              <a:t>cultural</a:t>
            </a:r>
            <a:r>
              <a:rPr lang="hu-HU" sz="1400" dirty="0">
                <a:latin typeface="Bell MT" panose="02020503060305020303" pitchFamily="18" charset="0"/>
              </a:rPr>
              <a:t>, </a:t>
            </a:r>
            <a:r>
              <a:rPr lang="hu-HU" sz="1400" dirty="0" err="1">
                <a:latin typeface="Bell MT" panose="02020503060305020303" pitchFamily="18" charset="0"/>
              </a:rPr>
              <a:t>induatrial</a:t>
            </a:r>
            <a:r>
              <a:rPr lang="hu-HU" sz="1400" dirty="0">
                <a:latin typeface="Bell MT" panose="02020503060305020303" pitchFamily="18" charset="0"/>
              </a:rPr>
              <a:t>, </a:t>
            </a:r>
            <a:r>
              <a:rPr lang="hu-HU" sz="1400" dirty="0" err="1">
                <a:latin typeface="Bell MT" panose="02020503060305020303" pitchFamily="18" charset="0"/>
              </a:rPr>
              <a:t>commericial</a:t>
            </a:r>
            <a:r>
              <a:rPr lang="hu-HU" sz="1400" dirty="0">
                <a:latin typeface="Bell MT" panose="02020503060305020303" pitchFamily="18" charset="0"/>
              </a:rPr>
              <a:t>, </a:t>
            </a:r>
          </a:p>
          <a:p>
            <a:pPr marL="0" indent="0">
              <a:buNone/>
            </a:pPr>
            <a:r>
              <a:rPr lang="hu-HU" sz="1400" dirty="0">
                <a:latin typeface="Bell MT" panose="02020503060305020303" pitchFamily="18" charset="0"/>
              </a:rPr>
              <a:t>     and </a:t>
            </a:r>
            <a:r>
              <a:rPr lang="hu-HU" sz="1400" dirty="0" err="1">
                <a:latin typeface="Bell MT" panose="02020503060305020303" pitchFamily="18" charset="0"/>
              </a:rPr>
              <a:t>transport</a:t>
            </a:r>
            <a:r>
              <a:rPr lang="hu-HU" sz="1400" dirty="0">
                <a:latin typeface="Bell MT" panose="02020503060305020303" pitchFamily="18" charset="0"/>
              </a:rPr>
              <a:t> center, </a:t>
            </a:r>
            <a:r>
              <a:rPr lang="hu-HU" sz="1400" dirty="0" err="1">
                <a:latin typeface="Bell MT" panose="02020503060305020303" pitchFamily="18" charset="0"/>
              </a:rPr>
              <a:t>famous</a:t>
            </a:r>
            <a:r>
              <a:rPr lang="hu-HU" sz="1400" dirty="0">
                <a:latin typeface="Bell MT" panose="02020503060305020303" pitchFamily="18" charset="0"/>
              </a:rPr>
              <a:t> </a:t>
            </a:r>
            <a:r>
              <a:rPr lang="hu-HU" sz="1400" dirty="0" err="1">
                <a:latin typeface="Bell MT" panose="02020503060305020303" pitchFamily="18" charset="0"/>
              </a:rPr>
              <a:t>Spa</a:t>
            </a:r>
            <a:r>
              <a:rPr lang="hu-HU" sz="1400" dirty="0">
                <a:latin typeface="Bell MT" panose="02020503060305020303" pitchFamily="18" charset="0"/>
              </a:rPr>
              <a:t> </a:t>
            </a:r>
            <a:r>
              <a:rPr lang="hu-HU" sz="1400" dirty="0" err="1">
                <a:latin typeface="Bell MT" panose="02020503060305020303" pitchFamily="18" charset="0"/>
              </a:rPr>
              <a:t>town</a:t>
            </a:r>
            <a:endParaRPr lang="hu-HU" sz="1400" dirty="0">
              <a:latin typeface="Bell MT" panose="02020503060305020303" pitchFamily="18" charset="0"/>
            </a:endParaRPr>
          </a:p>
          <a:p>
            <a:r>
              <a:rPr lang="hu-HU" sz="1400" dirty="0">
                <a:latin typeface="Bell MT" panose="02020503060305020303" pitchFamily="18" charset="0"/>
              </a:rPr>
              <a:t>It is </a:t>
            </a:r>
            <a:r>
              <a:rPr lang="hu-HU" sz="1400" dirty="0" err="1">
                <a:latin typeface="Bell MT" panose="02020503060305020303" pitchFamily="18" charset="0"/>
              </a:rPr>
              <a:t>rich</a:t>
            </a:r>
            <a:r>
              <a:rPr lang="hu-HU" sz="1400" dirty="0">
                <a:latin typeface="Bell MT" panose="02020503060305020303" pitchFamily="18" charset="0"/>
              </a:rPr>
              <a:t> in </a:t>
            </a:r>
            <a:r>
              <a:rPr lang="hu-HU" sz="1400" dirty="0" err="1">
                <a:latin typeface="Bell MT" panose="02020503060305020303" pitchFamily="18" charset="0"/>
              </a:rPr>
              <a:t>world</a:t>
            </a:r>
            <a:r>
              <a:rPr lang="hu-HU" sz="1400" dirty="0">
                <a:latin typeface="Bell MT" panose="02020503060305020303" pitchFamily="18" charset="0"/>
              </a:rPr>
              <a:t> </a:t>
            </a:r>
            <a:r>
              <a:rPr lang="hu-HU" sz="1400" dirty="0" err="1">
                <a:latin typeface="Bell MT" panose="02020503060305020303" pitchFamily="18" charset="0"/>
              </a:rPr>
              <a:t>heritage</a:t>
            </a:r>
            <a:r>
              <a:rPr lang="hu-HU" sz="1400" dirty="0">
                <a:latin typeface="Bell MT" panose="02020503060305020303" pitchFamily="18" charset="0"/>
              </a:rPr>
              <a:t> </a:t>
            </a:r>
            <a:r>
              <a:rPr lang="hu-HU" sz="1400" dirty="0" err="1">
                <a:latin typeface="Bell MT" panose="02020503060305020303" pitchFamily="18" charset="0"/>
              </a:rPr>
              <a:t>sites</a:t>
            </a:r>
            <a:r>
              <a:rPr lang="hu-HU" sz="1400" dirty="0">
                <a:latin typeface="Bell MT" panose="02020503060305020303" pitchFamily="18" charset="0"/>
              </a:rPr>
              <a:t> 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7097" y="365125"/>
            <a:ext cx="2499028" cy="1666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640956" y="4768111"/>
            <a:ext cx="2250288" cy="1543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3722" y="2997100"/>
            <a:ext cx="2253375" cy="1593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5769" y="796125"/>
            <a:ext cx="2913884" cy="1789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37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bg1"/>
            </a:gs>
            <a:gs pos="27000">
              <a:srgbClr val="FF0000"/>
            </a:gs>
            <a:gs pos="50688">
              <a:schemeClr val="bg1"/>
            </a:gs>
            <a:gs pos="74000">
              <a:schemeClr val="accent6">
                <a:lumMod val="50000"/>
              </a:scheme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000" b="1" dirty="0" err="1">
                <a:latin typeface="Bell MT" panose="02020503060305020303" pitchFamily="18" charset="0"/>
              </a:rPr>
              <a:t>Nature</a:t>
            </a:r>
            <a:endParaRPr lang="hu-HU" sz="4000" b="1" dirty="0">
              <a:latin typeface="Bell MT" panose="02020503060305020303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1400" dirty="0">
                <a:latin typeface="Bell MT" panose="02020503060305020303" pitchFamily="18" charset="0"/>
              </a:rPr>
              <a:t>The </a:t>
            </a:r>
            <a:r>
              <a:rPr lang="hu-HU" sz="1400" dirty="0" err="1">
                <a:latin typeface="Bell MT" panose="02020503060305020303" pitchFamily="18" charset="0"/>
              </a:rPr>
              <a:t>heighest</a:t>
            </a:r>
            <a:r>
              <a:rPr lang="hu-HU" sz="1400" dirty="0">
                <a:latin typeface="Bell MT" panose="02020503060305020303" pitchFamily="18" charset="0"/>
              </a:rPr>
              <a:t> </a:t>
            </a:r>
            <a:r>
              <a:rPr lang="hu-HU" sz="1400" dirty="0" err="1">
                <a:latin typeface="Bell MT" panose="02020503060305020303" pitchFamily="18" charset="0"/>
              </a:rPr>
              <a:t>point</a:t>
            </a:r>
            <a:r>
              <a:rPr lang="hu-HU" sz="1400" dirty="0">
                <a:latin typeface="Bell MT" panose="02020503060305020303" pitchFamily="18" charset="0"/>
              </a:rPr>
              <a:t> is </a:t>
            </a:r>
            <a:r>
              <a:rPr lang="hu-HU" sz="1400" dirty="0" err="1">
                <a:latin typeface="Bell MT" panose="02020503060305020303" pitchFamily="18" charset="0"/>
              </a:rPr>
              <a:t>the</a:t>
            </a:r>
            <a:r>
              <a:rPr lang="hu-HU" sz="1400" dirty="0">
                <a:latin typeface="Bell MT" panose="02020503060305020303" pitchFamily="18" charset="0"/>
              </a:rPr>
              <a:t> Kékes (1014 </a:t>
            </a:r>
            <a:r>
              <a:rPr lang="hu-HU" sz="1400" dirty="0" err="1">
                <a:latin typeface="Bell MT" panose="02020503060305020303" pitchFamily="18" charset="0"/>
              </a:rPr>
              <a:t>metres</a:t>
            </a:r>
            <a:r>
              <a:rPr lang="hu-HU" sz="1400" dirty="0">
                <a:latin typeface="Bell MT" panose="02020503060305020303" pitchFamily="18" charset="0"/>
              </a:rPr>
              <a:t>)</a:t>
            </a:r>
          </a:p>
          <a:p>
            <a:r>
              <a:rPr lang="hu-HU" sz="1400" dirty="0" err="1">
                <a:latin typeface="Bell MT" panose="02020503060305020303" pitchFamily="18" charset="0"/>
              </a:rPr>
              <a:t>Largest</a:t>
            </a:r>
            <a:r>
              <a:rPr lang="hu-HU" sz="1400" dirty="0">
                <a:latin typeface="Bell MT" panose="02020503060305020303" pitchFamily="18" charset="0"/>
              </a:rPr>
              <a:t> </a:t>
            </a:r>
            <a:r>
              <a:rPr lang="hu-HU" sz="1400" dirty="0" err="1">
                <a:latin typeface="Bell MT" panose="02020503060305020303" pitchFamily="18" charset="0"/>
              </a:rPr>
              <a:t>rivers</a:t>
            </a:r>
            <a:r>
              <a:rPr lang="hu-HU" sz="1400" dirty="0">
                <a:latin typeface="Bell MT" panose="02020503060305020303" pitchFamily="18" charset="0"/>
              </a:rPr>
              <a:t> </a:t>
            </a:r>
            <a:r>
              <a:rPr lang="hu-HU" sz="1400" dirty="0" err="1">
                <a:latin typeface="Bell MT" panose="02020503060305020303" pitchFamily="18" charset="0"/>
              </a:rPr>
              <a:t>are</a:t>
            </a:r>
            <a:r>
              <a:rPr lang="hu-HU" sz="1400" dirty="0">
                <a:latin typeface="Bell MT" panose="02020503060305020303" pitchFamily="18" charset="0"/>
              </a:rPr>
              <a:t> </a:t>
            </a:r>
            <a:r>
              <a:rPr lang="hu-HU" sz="1400" dirty="0" err="1">
                <a:latin typeface="Bell MT" panose="02020503060305020303" pitchFamily="18" charset="0"/>
              </a:rPr>
              <a:t>the</a:t>
            </a:r>
            <a:r>
              <a:rPr lang="hu-HU" sz="1400" dirty="0">
                <a:latin typeface="Bell MT" panose="02020503060305020303" pitchFamily="18" charset="0"/>
              </a:rPr>
              <a:t> Duna and Tisza</a:t>
            </a:r>
          </a:p>
          <a:p>
            <a:r>
              <a:rPr lang="hu-HU" sz="1400" dirty="0">
                <a:latin typeface="Bell MT" panose="02020503060305020303" pitchFamily="18" charset="0"/>
              </a:rPr>
              <a:t>Lake Balaton is </a:t>
            </a:r>
            <a:r>
              <a:rPr lang="hu-HU" sz="1400" dirty="0" err="1">
                <a:latin typeface="Bell MT" panose="02020503060305020303" pitchFamily="18" charset="0"/>
              </a:rPr>
              <a:t>the</a:t>
            </a:r>
            <a:r>
              <a:rPr lang="hu-HU" sz="1400" dirty="0">
                <a:latin typeface="Bell MT" panose="02020503060305020303" pitchFamily="18" charset="0"/>
              </a:rPr>
              <a:t> </a:t>
            </a:r>
            <a:r>
              <a:rPr lang="hu-HU" sz="1400" dirty="0" err="1">
                <a:latin typeface="Bell MT" panose="02020503060305020303" pitchFamily="18" charset="0"/>
              </a:rPr>
              <a:t>largest</a:t>
            </a:r>
            <a:r>
              <a:rPr lang="hu-HU" sz="1400" dirty="0">
                <a:latin typeface="Bell MT" panose="02020503060305020303" pitchFamily="18" charset="0"/>
              </a:rPr>
              <a:t> </a:t>
            </a:r>
            <a:r>
              <a:rPr lang="hu-HU" sz="1400" dirty="0" err="1">
                <a:latin typeface="Bell MT" panose="02020503060305020303" pitchFamily="18" charset="0"/>
              </a:rPr>
              <a:t>lake</a:t>
            </a:r>
            <a:r>
              <a:rPr lang="hu-HU" sz="1400" dirty="0">
                <a:latin typeface="Bell MT" panose="02020503060305020303" pitchFamily="18" charset="0"/>
              </a:rPr>
              <a:t> in </a:t>
            </a:r>
            <a:r>
              <a:rPr lang="hu-HU" sz="1400" dirty="0" err="1">
                <a:latin typeface="Bell MT" panose="02020503060305020303" pitchFamily="18" charset="0"/>
              </a:rPr>
              <a:t>Central</a:t>
            </a:r>
            <a:r>
              <a:rPr lang="hu-HU" sz="1400" dirty="0">
                <a:latin typeface="Bell MT" panose="02020503060305020303" pitchFamily="18" charset="0"/>
              </a:rPr>
              <a:t> Europe (592 km)</a:t>
            </a:r>
          </a:p>
          <a:p>
            <a:r>
              <a:rPr lang="hu-HU" sz="1400" dirty="0">
                <a:latin typeface="Bell MT" panose="02020503060305020303" pitchFamily="18" charset="0"/>
              </a:rPr>
              <a:t>10 National Park</a:t>
            </a:r>
          </a:p>
          <a:p>
            <a:endParaRPr lang="hu-HU" sz="1400" dirty="0">
              <a:latin typeface="Bell MT" panose="02020503060305020303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0734" y="213648"/>
            <a:ext cx="2260766" cy="1477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6077" y="1825625"/>
            <a:ext cx="2271348" cy="1487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9784" y="102265"/>
            <a:ext cx="2416777" cy="1588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2502" y="3448050"/>
            <a:ext cx="2428048" cy="1459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0858" y="3619865"/>
            <a:ext cx="3717167" cy="232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1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bg1"/>
            </a:gs>
            <a:gs pos="27000">
              <a:srgbClr val="FF0000"/>
            </a:gs>
            <a:gs pos="50688">
              <a:schemeClr val="bg1"/>
            </a:gs>
            <a:gs pos="74000">
              <a:schemeClr val="accent6">
                <a:lumMod val="50000"/>
              </a:scheme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304801"/>
            <a:ext cx="10182225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09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bg1"/>
            </a:gs>
            <a:gs pos="27000">
              <a:srgbClr val="FF0000"/>
            </a:gs>
            <a:gs pos="50688">
              <a:schemeClr val="bg1"/>
            </a:gs>
            <a:gs pos="74000">
              <a:schemeClr val="accent6">
                <a:lumMod val="50000"/>
              </a:scheme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84885"/>
          </a:xfrm>
        </p:spPr>
        <p:txBody>
          <a:bodyPr>
            <a:normAutofit/>
          </a:bodyPr>
          <a:lstStyle/>
          <a:p>
            <a:pPr algn="ctr"/>
            <a:r>
              <a:rPr lang="hu-HU" sz="6600" dirty="0">
                <a:latin typeface="Bell MT" panose="02020503060305020303" pitchFamily="18" charset="0"/>
              </a:rPr>
              <a:t>Hungarycums</a:t>
            </a:r>
          </a:p>
        </p:txBody>
      </p:sp>
    </p:spTree>
    <p:extLst>
      <p:ext uri="{BB962C8B-B14F-4D97-AF65-F5344CB8AC3E}">
        <p14:creationId xmlns:p14="http://schemas.microsoft.com/office/powerpoint/2010/main" val="10110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bg1"/>
            </a:gs>
            <a:gs pos="27000">
              <a:srgbClr val="FF0000"/>
            </a:gs>
            <a:gs pos="50688">
              <a:schemeClr val="bg1"/>
            </a:gs>
            <a:gs pos="74000">
              <a:schemeClr val="accent6">
                <a:lumMod val="50000"/>
              </a:scheme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4645025"/>
          </a:xfrm>
        </p:spPr>
        <p:txBody>
          <a:bodyPr>
            <a:normAutofit/>
          </a:bodyPr>
          <a:lstStyle/>
          <a:p>
            <a:pPr algn="ctr"/>
            <a:r>
              <a:rPr lang="hu-HU" sz="4000" dirty="0">
                <a:latin typeface="Bell MT" panose="02020503060305020303" pitchFamily="18" charset="0"/>
              </a:rPr>
              <a:t>Pálinka</a:t>
            </a:r>
            <a:br>
              <a:rPr lang="hu-HU" sz="4000" dirty="0">
                <a:latin typeface="Bell MT" panose="02020503060305020303" pitchFamily="18" charset="0"/>
              </a:rPr>
            </a:br>
            <a:r>
              <a:rPr lang="hu-HU" sz="2000" dirty="0">
                <a:latin typeface="Bell MT" panose="02020503060305020303" pitchFamily="18" charset="0"/>
              </a:rPr>
              <a:t>In English: brandy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7944" y="2171700"/>
            <a:ext cx="3107267" cy="1747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875" y="1864519"/>
            <a:ext cx="3152775" cy="18859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9576" y="4248150"/>
            <a:ext cx="3067049" cy="19423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143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bg1"/>
            </a:gs>
            <a:gs pos="27000">
              <a:srgbClr val="FF0000"/>
            </a:gs>
            <a:gs pos="50688">
              <a:schemeClr val="bg1"/>
            </a:gs>
            <a:gs pos="74000">
              <a:schemeClr val="accent6">
                <a:lumMod val="50000"/>
              </a:scheme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90550" y="365125"/>
            <a:ext cx="10763250" cy="4911725"/>
          </a:xfrm>
        </p:spPr>
        <p:txBody>
          <a:bodyPr>
            <a:normAutofit/>
          </a:bodyPr>
          <a:lstStyle/>
          <a:p>
            <a:pPr algn="ctr"/>
            <a:r>
              <a:rPr lang="hu-HU" sz="3200" dirty="0">
                <a:latin typeface="Bell MT" panose="02020503060305020303" pitchFamily="18" charset="0"/>
              </a:rPr>
              <a:t>Téliszalámi </a:t>
            </a:r>
            <a:br>
              <a:rPr lang="hu-HU" sz="3200" dirty="0">
                <a:latin typeface="Bell MT" panose="02020503060305020303" pitchFamily="18" charset="0"/>
              </a:rPr>
            </a:br>
            <a:r>
              <a:rPr lang="hu-HU" sz="1800" dirty="0">
                <a:latin typeface="Bell MT" panose="02020503060305020303" pitchFamily="18" charset="0"/>
              </a:rPr>
              <a:t>In English: </a:t>
            </a:r>
            <a:r>
              <a:rPr lang="hu-HU" sz="1800" dirty="0" err="1">
                <a:latin typeface="Bell MT" panose="02020503060305020303" pitchFamily="18" charset="0"/>
              </a:rPr>
              <a:t>winter</a:t>
            </a:r>
            <a:r>
              <a:rPr lang="hu-HU" sz="1800" dirty="0">
                <a:latin typeface="Bell MT" panose="02020503060305020303" pitchFamily="18" charset="0"/>
              </a:rPr>
              <a:t> </a:t>
            </a:r>
            <a:r>
              <a:rPr lang="hu-HU" sz="1800" dirty="0" err="1">
                <a:latin typeface="Bell MT" panose="02020503060305020303" pitchFamily="18" charset="0"/>
              </a:rPr>
              <a:t>salami</a:t>
            </a:r>
            <a:endParaRPr lang="hu-HU" sz="1800" dirty="0">
              <a:latin typeface="Bell MT" panose="02020503060305020303" pitchFamily="18" charset="0"/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7516" y="1971675"/>
            <a:ext cx="2796259" cy="20145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525" y="4776787"/>
            <a:ext cx="3067050" cy="1495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7676" y="2076450"/>
            <a:ext cx="3124200" cy="19097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376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bg1"/>
            </a:gs>
            <a:gs pos="27000">
              <a:srgbClr val="FF0000"/>
            </a:gs>
            <a:gs pos="50688">
              <a:schemeClr val="bg1"/>
            </a:gs>
            <a:gs pos="74000">
              <a:schemeClr val="accent6">
                <a:lumMod val="50000"/>
              </a:scheme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59375"/>
          </a:xfrm>
        </p:spPr>
        <p:txBody>
          <a:bodyPr>
            <a:normAutofit/>
          </a:bodyPr>
          <a:lstStyle/>
          <a:p>
            <a:pPr algn="ctr"/>
            <a:r>
              <a:rPr lang="hu-HU" sz="3200" dirty="0">
                <a:latin typeface="Bell MT" panose="02020503060305020303" pitchFamily="18" charset="0"/>
              </a:rPr>
              <a:t>Kürtöskalács</a:t>
            </a:r>
            <a:br>
              <a:rPr lang="hu-HU" sz="3200" dirty="0">
                <a:latin typeface="Bell MT" panose="02020503060305020303" pitchFamily="18" charset="0"/>
              </a:rPr>
            </a:br>
            <a:r>
              <a:rPr lang="hu-HU" sz="1800" dirty="0">
                <a:latin typeface="Bell MT" panose="02020503060305020303" pitchFamily="18" charset="0"/>
              </a:rPr>
              <a:t>In English: </a:t>
            </a:r>
            <a:r>
              <a:rPr lang="hu-HU" sz="1800" dirty="0" err="1">
                <a:latin typeface="Bell MT" panose="02020503060305020303" pitchFamily="18" charset="0"/>
              </a:rPr>
              <a:t>Chimney</a:t>
            </a:r>
            <a:r>
              <a:rPr lang="hu-HU" sz="1800" dirty="0">
                <a:latin typeface="Bell MT" panose="02020503060305020303" pitchFamily="18" charset="0"/>
              </a:rPr>
              <a:t> </a:t>
            </a:r>
            <a:r>
              <a:rPr lang="hu-HU" sz="1800" dirty="0" err="1">
                <a:latin typeface="Bell MT" panose="02020503060305020303" pitchFamily="18" charset="0"/>
              </a:rPr>
              <a:t>cake</a:t>
            </a:r>
            <a:endParaRPr lang="hu-HU" sz="1800" dirty="0">
              <a:latin typeface="Bell MT" panose="02020503060305020303" pitchFamily="18" charset="0"/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643" y="2181225"/>
            <a:ext cx="3170908" cy="19478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750" y="4550568"/>
            <a:ext cx="3238499" cy="19478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0566" y="2009515"/>
            <a:ext cx="3523792" cy="194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48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</TotalTime>
  <Words>211</Words>
  <Application>Microsoft Office PowerPoint</Application>
  <PresentationFormat>Szélesvásznú</PresentationFormat>
  <Paragraphs>27</Paragraphs>
  <Slides>11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6" baseType="lpstr">
      <vt:lpstr>Arial</vt:lpstr>
      <vt:lpstr>Bell MT</vt:lpstr>
      <vt:lpstr>Calibri</vt:lpstr>
      <vt:lpstr>Calibri Light</vt:lpstr>
      <vt:lpstr>Office-téma</vt:lpstr>
      <vt:lpstr>Hungary</vt:lpstr>
      <vt:lpstr>Let’s get to know Hungary!</vt:lpstr>
      <vt:lpstr>Europe’s heart: Budapest</vt:lpstr>
      <vt:lpstr>Nature</vt:lpstr>
      <vt:lpstr>PowerPoint-bemutató</vt:lpstr>
      <vt:lpstr>Hungarycums</vt:lpstr>
      <vt:lpstr>Pálinka In English: brandy</vt:lpstr>
      <vt:lpstr>Téliszalámi  In English: winter salami</vt:lpstr>
      <vt:lpstr>Kürtöskalács In English: Chimney cake</vt:lpstr>
      <vt:lpstr>Matyó embriodery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Hungary</dc:title>
  <dc:creator>Windows-felhasználó</dc:creator>
  <cp:lastModifiedBy>pataki_l@sulid.hu</cp:lastModifiedBy>
  <cp:revision>45</cp:revision>
  <dcterms:created xsi:type="dcterms:W3CDTF">2022-04-24T15:26:24Z</dcterms:created>
  <dcterms:modified xsi:type="dcterms:W3CDTF">2024-11-18T09:29:27Z</dcterms:modified>
</cp:coreProperties>
</file>