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71" r:id="rId2"/>
    <p:sldId id="256" r:id="rId3"/>
    <p:sldId id="257" r:id="rId4"/>
    <p:sldId id="258" r:id="rId5"/>
    <p:sldId id="259" r:id="rId6"/>
    <p:sldId id="260" r:id="rId7"/>
    <p:sldId id="261" r:id="rId8"/>
    <p:sldId id="262" r:id="rId9"/>
    <p:sldId id="263" r:id="rId10"/>
    <p:sldId id="264"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716702-9C10-47E7-ABBB-5A71DEAC18F3}" v="374" dt="2024-04-08T19:30:00.6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82" d="100"/>
          <a:sy n="82" d="100"/>
        </p:scale>
        <p:origin x="4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hu-HU"/>
              <a:t>Mintacím szerkesztése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lvl1pPr algn="l">
              <a:defRPr/>
            </a:lvl1pPr>
          </a:lstStyle>
          <a:p>
            <a:fld id="{846CE7D5-CF57-46EF-B807-FDD0502418D4}" type="datetimeFigureOut">
              <a:rPr lang="en-GB" smtClean="0"/>
              <a:t>18/11/2024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704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18/11/2024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328246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hu-HU"/>
              <a:t>Mintacím szerkesztése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18/11/2024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679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18/11/2024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466472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hu-HU"/>
              <a:t>Mintacím szerkesztése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846CE7D5-CF57-46EF-B807-FDD0502418D4}" type="datetimeFigureOut">
              <a:rPr lang="en-GB" smtClean="0"/>
              <a:t>18/11/2024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170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hu-HU"/>
              <a:t>Mintacím szerkesztése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GB" smtClean="0"/>
              <a:t>18/11/2024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188983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u-HU"/>
              <a:t>Mintacím szerkesztése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1024128" y="2967788"/>
            <a:ext cx="4754880" cy="334157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hu-HU"/>
              <a:t>Mintaszöveg szerkesztése</a:t>
            </a:r>
          </a:p>
        </p:txBody>
      </p:sp>
      <p:sp>
        <p:nvSpPr>
          <p:cNvPr id="6" name="Content Placeholder 5"/>
          <p:cNvSpPr>
            <a:spLocks noGrp="1"/>
          </p:cNvSpPr>
          <p:nvPr>
            <p:ph sz="quarter" idx="4"/>
          </p:nvPr>
        </p:nvSpPr>
        <p:spPr>
          <a:xfrm>
            <a:off x="5990888" y="2967788"/>
            <a:ext cx="4754880" cy="334157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GB" smtClean="0"/>
              <a:t>18/11/2024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155299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GB" smtClean="0"/>
              <a:t>18/11/2024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089753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18/11/2024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118439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hu-HU"/>
              <a:t>Mintacím szerkesztése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846CE7D5-CF57-46EF-B807-FDD0502418D4}" type="datetimeFigureOut">
              <a:rPr lang="en-GB" smtClean="0"/>
              <a:t>18/11/2024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081898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hu-HU"/>
              <a:t>Mintacím szerkesztése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846CE7D5-CF57-46EF-B807-FDD0502418D4}" type="datetimeFigureOut">
              <a:rPr lang="en-GB" smtClean="0"/>
              <a:t>18/11/2024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19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46CE7D5-CF57-46EF-B807-FDD0502418D4}" type="datetimeFigureOut">
              <a:rPr lang="en-GB" smtClean="0"/>
              <a:t>18/11/2024</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30EA680-D336-4FF7-8B7A-9848BB0A1C32}"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05838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Kép 1">
            <a:extLst>
              <a:ext uri="{FF2B5EF4-FFF2-40B4-BE49-F238E27FC236}">
                <a16:creationId xmlns:a16="http://schemas.microsoft.com/office/drawing/2014/main" id="{D0C91573-6AA2-5A26-6195-A7A2CB7E4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755" y="400753"/>
            <a:ext cx="3240088" cy="71913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A képen Betűtípus, szöveg, embléma, szimbólum látható&#10;&#10;Automatikusan generált leírás">
            <a:extLst>
              <a:ext uri="{FF2B5EF4-FFF2-40B4-BE49-F238E27FC236}">
                <a16:creationId xmlns:a16="http://schemas.microsoft.com/office/drawing/2014/main" id="{1450C950-EEEB-EAF1-4DC1-17D4B4D85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1029" y="5545137"/>
            <a:ext cx="2301875" cy="70326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E789C02D-FF3D-DF38-AAA6-9D8DAB45DE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1565" y="1670941"/>
            <a:ext cx="2128870" cy="2128870"/>
          </a:xfrm>
          <a:prstGeom prst="rect">
            <a:avLst/>
          </a:prstGeom>
          <a:noFill/>
          <a:extLst>
            <a:ext uri="{909E8E84-426E-40DD-AFC4-6F175D3DCCD1}">
              <a14:hiddenFill xmlns:a14="http://schemas.microsoft.com/office/drawing/2010/main">
                <a:solidFill>
                  <a:srgbClr val="FFFFFF"/>
                </a:solidFill>
              </a14:hiddenFill>
            </a:ext>
          </a:extLst>
        </p:spPr>
      </p:pic>
      <p:sp>
        <p:nvSpPr>
          <p:cNvPr id="4" name="Szövegdoboz 2">
            <a:extLst>
              <a:ext uri="{FF2B5EF4-FFF2-40B4-BE49-F238E27FC236}">
                <a16:creationId xmlns:a16="http://schemas.microsoft.com/office/drawing/2014/main" id="{81EF49DF-CF61-DFD2-7027-A490FE93D4A7}"/>
              </a:ext>
            </a:extLst>
          </p:cNvPr>
          <p:cNvSpPr txBox="1">
            <a:spLocks noChangeArrowheads="1"/>
          </p:cNvSpPr>
          <p:nvPr/>
        </p:nvSpPr>
        <p:spPr bwMode="auto">
          <a:xfrm>
            <a:off x="286431" y="5241130"/>
            <a:ext cx="3614737" cy="1311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hu-HU"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kumimoji="0" lang="tr-TR" altLang="hu-HU"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hu-HU" sz="1800" b="0" i="0" u="none" strike="noStrike" cap="none" normalizeH="0" baseline="0" dirty="0">
              <a:ln>
                <a:noFill/>
              </a:ln>
              <a:solidFill>
                <a:schemeClr val="tx1"/>
              </a:solidFill>
              <a:effectLst/>
              <a:latin typeface="Arial" panose="020B0604020202020204" pitchFamily="34" charset="0"/>
            </a:endParaRPr>
          </a:p>
        </p:txBody>
      </p:sp>
      <p:sp>
        <p:nvSpPr>
          <p:cNvPr id="5" name="Rectangle 5">
            <a:extLst>
              <a:ext uri="{FF2B5EF4-FFF2-40B4-BE49-F238E27FC236}">
                <a16:creationId xmlns:a16="http://schemas.microsoft.com/office/drawing/2014/main" id="{AC72316C-0DB9-2A70-93BC-CD1FA77C1A35}"/>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
        <p:nvSpPr>
          <p:cNvPr id="6" name="Rectangle 6">
            <a:extLst>
              <a:ext uri="{FF2B5EF4-FFF2-40B4-BE49-F238E27FC236}">
                <a16:creationId xmlns:a16="http://schemas.microsoft.com/office/drawing/2014/main" id="{411DF061-932F-8C42-ECBC-C605D355AC46}"/>
              </a:ext>
            </a:extLst>
          </p:cNvPr>
          <p:cNvSpPr>
            <a:spLocks noChangeArrowheads="1"/>
          </p:cNvSpPr>
          <p:nvPr/>
        </p:nvSpPr>
        <p:spPr bwMode="auto">
          <a:xfrm>
            <a:off x="0" y="3291491"/>
            <a:ext cx="12192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hu-HU" altLang="hu-HU" sz="1800" b="0" i="0" u="none" strike="noStrike" cap="none" normalizeH="0" baseline="0" dirty="0">
                <a:ln>
                  <a:noFill/>
                </a:ln>
                <a:solidFill>
                  <a:schemeClr val="tx1"/>
                </a:solidFill>
                <a:effectLst/>
                <a:latin typeface="Arial" panose="020B0604020202020204" pitchFamily="34" charset="0"/>
              </a:rPr>
            </a:br>
            <a:endParaRPr kumimoji="0" lang="hu-HU" altLang="hu-HU" sz="2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sz="1600" b="1" i="0" u="none" strike="noStrike" cap="none" normalizeH="0" baseline="0" dirty="0">
                <a:ln>
                  <a:noFill/>
                </a:ln>
                <a:solidFill>
                  <a:srgbClr val="000000"/>
                </a:solidFill>
                <a:effectLst/>
                <a:latin typeface="Calibri" panose="020F0502020204030204" pitchFamily="34" charset="0"/>
                <a:ea typeface="Aptos" panose="020B0004020202020204" pitchFamily="34" charset="0"/>
                <a:cs typeface="Calibri" panose="020F0502020204030204" pitchFamily="34" charset="0"/>
              </a:rPr>
              <a:t>„</a:t>
            </a:r>
            <a:r>
              <a:rPr kumimoji="0" lang="hu-HU" altLang="hu-HU" sz="1600" b="1" i="0" u="none" strike="noStrike" cap="none" normalizeH="0" baseline="0" dirty="0" bmk="">
                <a:ln>
                  <a:noFill/>
                </a:ln>
                <a:solidFill>
                  <a:srgbClr val="000000"/>
                </a:solidFill>
                <a:effectLst/>
                <a:latin typeface="Calibri" panose="020F0502020204030204" pitchFamily="34" charset="0"/>
                <a:ea typeface="Aptos" panose="020B0004020202020204" pitchFamily="34" charset="0"/>
                <a:cs typeface="Calibri" panose="020F0502020204030204" pitchFamily="34" charset="0"/>
              </a:rPr>
              <a:t>LOG IN BACK THE REAL LIFE”</a:t>
            </a:r>
            <a:endParaRPr kumimoji="0" lang="hu-HU" altLang="hu-HU" sz="105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altLang="hu-HU" sz="1600" b="0" i="0" u="none" strike="noStrike" cap="none" normalizeH="0" baseline="0" dirty="0" bmk="_Hlk182816863">
                <a:ln>
                  <a:noFill/>
                </a:ln>
                <a:solidFill>
                  <a:schemeClr val="tx1"/>
                </a:solidFill>
                <a:effectLst/>
                <a:latin typeface="Arial" panose="020B0604020202020204" pitchFamily="34" charset="0"/>
                <a:ea typeface="Calibri" panose="020F0502020204030204" pitchFamily="34" charset="0"/>
              </a:rPr>
              <a:t>Project ID: 2022-1-HU01-KA220-SCH-000087324</a:t>
            </a:r>
            <a:endParaRPr kumimoji="0" lang="hu-HU" altLang="hu-HU" sz="10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u-HU" altLang="hu-HU" sz="1800" b="0" i="0" u="none" strike="noStrike" cap="none" normalizeH="0" baseline="0" dirty="0">
              <a:ln>
                <a:noFill/>
              </a:ln>
              <a:solidFill>
                <a:schemeClr val="tx1"/>
              </a:solidFill>
              <a:effectLst/>
              <a:latin typeface="Arial" panose="020B0604020202020204" pitchFamily="34" charset="0"/>
            </a:endParaRPr>
          </a:p>
        </p:txBody>
      </p:sp>
      <p:sp>
        <p:nvSpPr>
          <p:cNvPr id="7" name="Rectangle 8">
            <a:extLst>
              <a:ext uri="{FF2B5EF4-FFF2-40B4-BE49-F238E27FC236}">
                <a16:creationId xmlns:a16="http://schemas.microsoft.com/office/drawing/2014/main" id="{E34E2135-7256-4BD6-36DB-BDEED15FFC88}"/>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u-HU"/>
          </a:p>
        </p:txBody>
      </p:sp>
    </p:spTree>
    <p:extLst>
      <p:ext uri="{BB962C8B-B14F-4D97-AF65-F5344CB8AC3E}">
        <p14:creationId xmlns:p14="http://schemas.microsoft.com/office/powerpoint/2010/main" val="3293753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A5D3EB8-F8D9-4B03-A9B7-2C4387E4AFC0}"/>
              </a:ext>
            </a:extLst>
          </p:cNvPr>
          <p:cNvSpPr>
            <a:spLocks noGrp="1"/>
          </p:cNvSpPr>
          <p:nvPr>
            <p:ph type="title"/>
          </p:nvPr>
        </p:nvSpPr>
        <p:spPr/>
        <p:txBody>
          <a:bodyPr/>
          <a:lstStyle/>
          <a:p>
            <a:r>
              <a:rPr lang="hu-HU" b="1" dirty="0"/>
              <a:t>6. </a:t>
            </a:r>
            <a:r>
              <a:rPr lang="hu-HU" b="1" dirty="0" err="1"/>
              <a:t>Ping-pong</a:t>
            </a:r>
            <a:r>
              <a:rPr lang="hu-HU" b="1" dirty="0"/>
              <a:t> (</a:t>
            </a:r>
            <a:r>
              <a:rPr lang="hu-HU" b="1" dirty="0" err="1"/>
              <a:t>Table</a:t>
            </a:r>
            <a:r>
              <a:rPr lang="hu-HU" b="1" dirty="0"/>
              <a:t> </a:t>
            </a:r>
            <a:r>
              <a:rPr lang="hu-HU" b="1" dirty="0" err="1"/>
              <a:t>Tennis</a:t>
            </a:r>
            <a:r>
              <a:rPr lang="hu-HU" b="1" dirty="0"/>
              <a:t>)</a:t>
            </a:r>
          </a:p>
        </p:txBody>
      </p:sp>
      <p:sp>
        <p:nvSpPr>
          <p:cNvPr id="3" name="Tartalom helye 2">
            <a:extLst>
              <a:ext uri="{FF2B5EF4-FFF2-40B4-BE49-F238E27FC236}">
                <a16:creationId xmlns:a16="http://schemas.microsoft.com/office/drawing/2014/main" id="{98E6E303-8FBD-47C4-92BF-BC0542A8C47D}"/>
              </a:ext>
            </a:extLst>
          </p:cNvPr>
          <p:cNvSpPr>
            <a:spLocks noGrp="1"/>
          </p:cNvSpPr>
          <p:nvPr>
            <p:ph idx="1"/>
          </p:nvPr>
        </p:nvSpPr>
        <p:spPr>
          <a:xfrm>
            <a:off x="838200" y="1825625"/>
            <a:ext cx="5495488" cy="3694331"/>
          </a:xfrm>
        </p:spPr>
        <p:txBody>
          <a:bodyPr>
            <a:normAutofit/>
          </a:bodyPr>
          <a:lstStyle/>
          <a:p>
            <a:pPr marL="0" indent="0">
              <a:buNone/>
            </a:pPr>
            <a:r>
              <a:rPr lang="en-US" sz="1800" dirty="0">
                <a:solidFill>
                  <a:srgbClr val="C00000"/>
                </a:solidFill>
              </a:rPr>
              <a:t>Ping-pong is a thrilling racket sport played on a table divided by a net, with players using small paddles to hit a lightweight ball back and forth across the table. The objective is to score points by striking the ball in such a way that your opponent is unable to return it successfully</a:t>
            </a:r>
            <a:endParaRPr lang="hu-HU" sz="1800" dirty="0">
              <a:solidFill>
                <a:srgbClr val="C00000"/>
              </a:solidFill>
            </a:endParaRPr>
          </a:p>
          <a:p>
            <a:pPr marL="0" indent="0">
              <a:buNone/>
            </a:pPr>
            <a:r>
              <a:rPr lang="hu-HU" sz="1800" b="1" dirty="0" err="1"/>
              <a:t>Typical</a:t>
            </a:r>
            <a:r>
              <a:rPr lang="hu-HU" sz="1800" b="1" dirty="0"/>
              <a:t> </a:t>
            </a:r>
            <a:r>
              <a:rPr lang="hu-HU" sz="1800" b="1" dirty="0" err="1"/>
              <a:t>Settings</a:t>
            </a:r>
            <a:r>
              <a:rPr lang="hu-HU" sz="1800" b="1" dirty="0"/>
              <a:t> </a:t>
            </a:r>
            <a:r>
              <a:rPr lang="hu-HU" sz="1800" b="1" dirty="0" err="1"/>
              <a:t>for</a:t>
            </a:r>
            <a:r>
              <a:rPr lang="hu-HU" sz="1800" b="1" dirty="0"/>
              <a:t> Playing:</a:t>
            </a:r>
            <a:r>
              <a:rPr lang="hu-HU" sz="1800" dirty="0"/>
              <a:t> </a:t>
            </a:r>
          </a:p>
          <a:p>
            <a:r>
              <a:rPr lang="hu-HU" sz="1800" dirty="0" err="1"/>
              <a:t>Recreational</a:t>
            </a:r>
            <a:r>
              <a:rPr lang="hu-HU" sz="1800" dirty="0"/>
              <a:t> </a:t>
            </a:r>
            <a:r>
              <a:rPr lang="hu-HU" sz="1800" dirty="0" err="1"/>
              <a:t>Centers</a:t>
            </a:r>
            <a:endParaRPr lang="hu-HU" sz="1800" dirty="0"/>
          </a:p>
          <a:p>
            <a:r>
              <a:rPr lang="hu-HU" sz="1800" dirty="0" err="1"/>
              <a:t>Schools</a:t>
            </a:r>
            <a:r>
              <a:rPr lang="hu-HU" sz="1800" dirty="0"/>
              <a:t> and </a:t>
            </a:r>
            <a:r>
              <a:rPr lang="hu-HU" sz="1800" dirty="0" err="1"/>
              <a:t>Universities</a:t>
            </a:r>
            <a:endParaRPr lang="hu-HU" sz="1800" dirty="0"/>
          </a:p>
          <a:p>
            <a:r>
              <a:rPr lang="en-US" sz="1800" dirty="0"/>
              <a:t>Community Centers and Public Spaces</a:t>
            </a:r>
            <a:endParaRPr lang="hu-HU" sz="1800" dirty="0"/>
          </a:p>
        </p:txBody>
      </p:sp>
      <p:pic>
        <p:nvPicPr>
          <p:cNvPr id="4" name="Picture 3" descr="A logo with a group of people holding a drink&#10;&#10;Description automatically generated">
            <a:extLst>
              <a:ext uri="{FF2B5EF4-FFF2-40B4-BE49-F238E27FC236}">
                <a16:creationId xmlns:a16="http://schemas.microsoft.com/office/drawing/2014/main" id="{71A9F94F-F184-4171-9B2D-2CA8EAEC9631}"/>
              </a:ext>
            </a:extLst>
          </p:cNvPr>
          <p:cNvPicPr>
            <a:picLocks noChangeAspect="1"/>
          </p:cNvPicPr>
          <p:nvPr/>
        </p:nvPicPr>
        <p:blipFill>
          <a:blip r:embed="rId2"/>
          <a:stretch>
            <a:fillRect/>
          </a:stretch>
        </p:blipFill>
        <p:spPr>
          <a:xfrm>
            <a:off x="10997064" y="-2517"/>
            <a:ext cx="1194936" cy="1202612"/>
          </a:xfrm>
          <a:prstGeom prst="rect">
            <a:avLst/>
          </a:prstGeom>
        </p:spPr>
      </p:pic>
      <p:pic>
        <p:nvPicPr>
          <p:cNvPr id="6146" name="Picture 2" descr="Asztali Tenisz Ping Pong Sport - Ingyenes vektorgrafika a Pixabay-en -  Pixabay">
            <a:extLst>
              <a:ext uri="{FF2B5EF4-FFF2-40B4-BE49-F238E27FC236}">
                <a16:creationId xmlns:a16="http://schemas.microsoft.com/office/drawing/2014/main" id="{23FE344B-7B69-49D7-856A-86CF0759F2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52938" y="1451296"/>
            <a:ext cx="2444126" cy="206788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Pingpong club provides stress-free athletic environment – THE ITHACAN">
            <a:extLst>
              <a:ext uri="{FF2B5EF4-FFF2-40B4-BE49-F238E27FC236}">
                <a16:creationId xmlns:a16="http://schemas.microsoft.com/office/drawing/2014/main" id="{0258756D-E433-45D9-8AA3-E64E1AA80D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9116" y="4261607"/>
            <a:ext cx="3280073" cy="1848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986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5597605-B34C-4E6E-9893-C8C7084EA219}"/>
              </a:ext>
            </a:extLst>
          </p:cNvPr>
          <p:cNvSpPr>
            <a:spLocks noGrp="1"/>
          </p:cNvSpPr>
          <p:nvPr>
            <p:ph type="title"/>
          </p:nvPr>
        </p:nvSpPr>
        <p:spPr/>
        <p:txBody>
          <a:bodyPr/>
          <a:lstStyle/>
          <a:p>
            <a:r>
              <a:rPr lang="hu-HU" b="1" dirty="0"/>
              <a:t>7. Gombfoci (Button </a:t>
            </a:r>
            <a:r>
              <a:rPr lang="hu-HU" b="1" dirty="0" err="1"/>
              <a:t>Football</a:t>
            </a:r>
            <a:r>
              <a:rPr lang="hu-HU" b="1" dirty="0"/>
              <a:t>)</a:t>
            </a:r>
          </a:p>
        </p:txBody>
      </p:sp>
      <p:sp>
        <p:nvSpPr>
          <p:cNvPr id="3" name="Tartalom helye 2">
            <a:extLst>
              <a:ext uri="{FF2B5EF4-FFF2-40B4-BE49-F238E27FC236}">
                <a16:creationId xmlns:a16="http://schemas.microsoft.com/office/drawing/2014/main" id="{418AC923-CA21-4000-A13A-9D894610A1F7}"/>
              </a:ext>
            </a:extLst>
          </p:cNvPr>
          <p:cNvSpPr>
            <a:spLocks noGrp="1"/>
          </p:cNvSpPr>
          <p:nvPr>
            <p:ph idx="1"/>
          </p:nvPr>
        </p:nvSpPr>
        <p:spPr>
          <a:xfrm>
            <a:off x="838200" y="1825625"/>
            <a:ext cx="6435055" cy="4351338"/>
          </a:xfrm>
        </p:spPr>
        <p:txBody>
          <a:bodyPr/>
          <a:lstStyle/>
          <a:p>
            <a:pPr marL="0" indent="0">
              <a:buNone/>
            </a:pPr>
            <a:r>
              <a:rPr lang="en-US" sz="1600" dirty="0">
                <a:solidFill>
                  <a:srgbClr val="C00000"/>
                </a:solidFill>
              </a:rPr>
              <a:t>Button football is typically played on a rectangular board, often homemade, with a smooth surface. The "pitch" is divided into halves, each representing a team's territory, and small goals are positioned at each end. Players control their team of buttons, representing footballers, using their index finger to flick them across the board</a:t>
            </a:r>
            <a:endParaRPr lang="hu-HU" sz="1600" dirty="0">
              <a:solidFill>
                <a:srgbClr val="C00000"/>
              </a:solidFill>
            </a:endParaRPr>
          </a:p>
          <a:p>
            <a:pPr marL="0" indent="0">
              <a:buNone/>
            </a:pPr>
            <a:r>
              <a:rPr lang="hu-HU" sz="2000" b="1" dirty="0"/>
              <a:t>Basic Gameplay:</a:t>
            </a:r>
          </a:p>
          <a:p>
            <a:r>
              <a:rPr lang="hu-HU" sz="1600" b="1" dirty="0" err="1"/>
              <a:t>Setup</a:t>
            </a:r>
            <a:endParaRPr lang="hu-HU" sz="1600" b="1" dirty="0"/>
          </a:p>
          <a:p>
            <a:r>
              <a:rPr lang="hu-HU" sz="1600" b="1" dirty="0" err="1"/>
              <a:t>Kickoff</a:t>
            </a:r>
            <a:endParaRPr lang="hu-HU" sz="1600" b="1" dirty="0"/>
          </a:p>
          <a:p>
            <a:r>
              <a:rPr lang="hu-HU" sz="1600" b="1" dirty="0" err="1"/>
              <a:t>Movement</a:t>
            </a:r>
            <a:r>
              <a:rPr lang="hu-HU" sz="1600" b="1" dirty="0"/>
              <a:t> and </a:t>
            </a:r>
            <a:r>
              <a:rPr lang="hu-HU" sz="1600" b="1" dirty="0" err="1"/>
              <a:t>Passing</a:t>
            </a:r>
            <a:endParaRPr lang="hu-HU" sz="1600" b="1" dirty="0"/>
          </a:p>
          <a:p>
            <a:r>
              <a:rPr lang="hu-HU" sz="1600" b="1" dirty="0" err="1"/>
              <a:t>Shooting</a:t>
            </a:r>
            <a:endParaRPr lang="hu-HU" sz="1600" b="1" dirty="0"/>
          </a:p>
          <a:p>
            <a:r>
              <a:rPr lang="hu-HU" sz="1600" b="1" dirty="0" err="1"/>
              <a:t>Scoring</a:t>
            </a:r>
            <a:endParaRPr lang="hu-HU" sz="1600" b="1" dirty="0"/>
          </a:p>
          <a:p>
            <a:r>
              <a:rPr lang="hu-HU" sz="1600" b="1" dirty="0" err="1"/>
              <a:t>Winning</a:t>
            </a:r>
            <a:endParaRPr lang="hu-HU" sz="900" dirty="0"/>
          </a:p>
          <a:p>
            <a:endParaRPr lang="hu-HU" dirty="0"/>
          </a:p>
        </p:txBody>
      </p:sp>
      <p:pic>
        <p:nvPicPr>
          <p:cNvPr id="4" name="Picture 3" descr="A logo with a group of people holding a drink&#10;&#10;Description automatically generated">
            <a:extLst>
              <a:ext uri="{FF2B5EF4-FFF2-40B4-BE49-F238E27FC236}">
                <a16:creationId xmlns:a16="http://schemas.microsoft.com/office/drawing/2014/main" id="{7EE347A2-12A9-48A1-9EA8-6D663B491006}"/>
              </a:ext>
            </a:extLst>
          </p:cNvPr>
          <p:cNvPicPr>
            <a:picLocks noChangeAspect="1"/>
          </p:cNvPicPr>
          <p:nvPr/>
        </p:nvPicPr>
        <p:blipFill>
          <a:blip r:embed="rId2"/>
          <a:stretch>
            <a:fillRect/>
          </a:stretch>
        </p:blipFill>
        <p:spPr>
          <a:xfrm>
            <a:off x="10997064" y="-2517"/>
            <a:ext cx="1194936" cy="1202612"/>
          </a:xfrm>
          <a:prstGeom prst="rect">
            <a:avLst/>
          </a:prstGeom>
        </p:spPr>
      </p:pic>
      <p:pic>
        <p:nvPicPr>
          <p:cNvPr id="7170" name="Picture 2" descr="gombfoci asztal">
            <a:extLst>
              <a:ext uri="{FF2B5EF4-FFF2-40B4-BE49-F238E27FC236}">
                <a16:creationId xmlns:a16="http://schemas.microsoft.com/office/drawing/2014/main" id="{60C40977-7249-4E7B-A039-1747B35E0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1132" y="1567737"/>
            <a:ext cx="3977805" cy="264921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Gombfoci-verseny volt Csíkszeredában">
            <a:extLst>
              <a:ext uri="{FF2B5EF4-FFF2-40B4-BE49-F238E27FC236}">
                <a16:creationId xmlns:a16="http://schemas.microsoft.com/office/drawing/2014/main" id="{AF89011B-F361-4180-BF2C-5C297CBF16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432" y="4317623"/>
            <a:ext cx="3413880" cy="227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310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1AEDB7D-954A-45AB-920B-859C2B42E6C6}"/>
              </a:ext>
            </a:extLst>
          </p:cNvPr>
          <p:cNvSpPr>
            <a:spLocks noGrp="1"/>
          </p:cNvSpPr>
          <p:nvPr>
            <p:ph type="title"/>
          </p:nvPr>
        </p:nvSpPr>
        <p:spPr>
          <a:xfrm>
            <a:off x="1014369" y="2395260"/>
            <a:ext cx="10515600" cy="1325563"/>
          </a:xfrm>
        </p:spPr>
        <p:txBody>
          <a:bodyPr>
            <a:normAutofit/>
          </a:bodyPr>
          <a:lstStyle/>
          <a:p>
            <a:pPr algn="ctr"/>
            <a:r>
              <a:rPr lang="hu-HU" sz="6000" b="1" dirty="0" err="1"/>
              <a:t>Thank</a:t>
            </a:r>
            <a:r>
              <a:rPr lang="hu-HU" sz="6000" b="1" dirty="0"/>
              <a:t> </a:t>
            </a:r>
            <a:r>
              <a:rPr lang="hu-HU" sz="6000" b="1" dirty="0" err="1"/>
              <a:t>you</a:t>
            </a:r>
            <a:r>
              <a:rPr lang="hu-HU" sz="6000" b="1" dirty="0"/>
              <a:t> </a:t>
            </a:r>
            <a:r>
              <a:rPr lang="hu-HU" sz="6000" b="1" dirty="0" err="1"/>
              <a:t>for</a:t>
            </a:r>
            <a:r>
              <a:rPr lang="hu-HU" sz="6000" b="1" dirty="0"/>
              <a:t> </a:t>
            </a:r>
            <a:r>
              <a:rPr lang="hu-HU" sz="6000" b="1" dirty="0" err="1"/>
              <a:t>your</a:t>
            </a:r>
            <a:r>
              <a:rPr lang="hu-HU" sz="6000" b="1" dirty="0"/>
              <a:t> </a:t>
            </a:r>
            <a:r>
              <a:rPr lang="hu-HU" sz="6000" b="1" dirty="0" err="1"/>
              <a:t>attention</a:t>
            </a:r>
            <a:r>
              <a:rPr lang="hu-HU" sz="6000" b="1" dirty="0"/>
              <a:t>!</a:t>
            </a:r>
          </a:p>
        </p:txBody>
      </p:sp>
    </p:spTree>
    <p:extLst>
      <p:ext uri="{BB962C8B-B14F-4D97-AF65-F5344CB8AC3E}">
        <p14:creationId xmlns:p14="http://schemas.microsoft.com/office/powerpoint/2010/main" val="1680747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1183" y="1143000"/>
            <a:ext cx="4846320" cy="2898648"/>
          </a:xfrm>
        </p:spPr>
        <p:txBody>
          <a:bodyPr>
            <a:normAutofit/>
          </a:bodyPr>
          <a:lstStyle/>
          <a:p>
            <a:pPr algn="l"/>
            <a:r>
              <a:rPr lang="en-GB" sz="5400" dirty="0">
                <a:ea typeface="+mj-lt"/>
                <a:cs typeface="+mj-lt"/>
              </a:rPr>
              <a:t>Hungarian Indoor Games</a:t>
            </a:r>
            <a:endParaRPr lang="en-US" dirty="0"/>
          </a:p>
        </p:txBody>
      </p:sp>
      <p:sp>
        <p:nvSpPr>
          <p:cNvPr id="3" name="Subtitle 2"/>
          <p:cNvSpPr>
            <a:spLocks noGrp="1"/>
          </p:cNvSpPr>
          <p:nvPr>
            <p:ph type="subTitle" idx="1"/>
          </p:nvPr>
        </p:nvSpPr>
        <p:spPr>
          <a:xfrm>
            <a:off x="851183" y="4407408"/>
            <a:ext cx="4846320" cy="1335024"/>
          </a:xfrm>
        </p:spPr>
        <p:txBody>
          <a:bodyPr vert="horz" lIns="91440" tIns="45720" rIns="91440" bIns="45720" rtlCol="0" anchor="t">
            <a:normAutofit/>
          </a:bodyPr>
          <a:lstStyle/>
          <a:p>
            <a:pPr algn="l"/>
            <a:r>
              <a:rPr lang="en-GB" sz="1200" dirty="0">
                <a:ea typeface="+mn-lt"/>
                <a:cs typeface="+mn-lt"/>
              </a:rPr>
              <a:t>Traditional Pastimes for Fun and Socializing</a:t>
            </a:r>
            <a:endParaRPr lang="hu-HU" sz="1200" dirty="0">
              <a:ea typeface="+mn-lt"/>
              <a:cs typeface="+mn-lt"/>
            </a:endParaRPr>
          </a:p>
          <a:p>
            <a:pPr algn="l"/>
            <a:r>
              <a:rPr lang="hu-HU" sz="1200" dirty="0" err="1">
                <a:ea typeface="+mn-lt"/>
                <a:cs typeface="+mn-lt"/>
              </a:rPr>
              <a:t>Made</a:t>
            </a:r>
            <a:r>
              <a:rPr lang="hu-HU" sz="1200" dirty="0">
                <a:ea typeface="+mn-lt"/>
                <a:cs typeface="+mn-lt"/>
              </a:rPr>
              <a:t> </a:t>
            </a:r>
            <a:r>
              <a:rPr lang="hu-HU" sz="1200" dirty="0" err="1">
                <a:ea typeface="+mn-lt"/>
                <a:cs typeface="+mn-lt"/>
              </a:rPr>
              <a:t>by</a:t>
            </a:r>
            <a:r>
              <a:rPr lang="hu-HU" sz="1200" dirty="0">
                <a:ea typeface="+mn-lt"/>
                <a:cs typeface="+mn-lt"/>
              </a:rPr>
              <a:t>: Máté Tóth, </a:t>
            </a:r>
            <a:r>
              <a:rPr lang="hu-HU" sz="1200" dirty="0" err="1">
                <a:ea typeface="+mn-lt"/>
                <a:cs typeface="+mn-lt"/>
              </a:rPr>
              <a:t>N’Koli</a:t>
            </a:r>
            <a:r>
              <a:rPr lang="hu-HU" sz="1200" dirty="0">
                <a:ea typeface="+mn-lt"/>
                <a:cs typeface="+mn-lt"/>
              </a:rPr>
              <a:t> </a:t>
            </a:r>
            <a:r>
              <a:rPr lang="hu-HU" sz="1200" dirty="0" err="1">
                <a:ea typeface="+mn-lt"/>
                <a:cs typeface="+mn-lt"/>
              </a:rPr>
              <a:t>Forestier</a:t>
            </a:r>
            <a:r>
              <a:rPr lang="hu-HU" sz="1200" dirty="0">
                <a:ea typeface="+mn-lt"/>
                <a:cs typeface="+mn-lt"/>
              </a:rPr>
              <a:t> </a:t>
            </a:r>
            <a:endParaRPr lang="en-US" dirty="0"/>
          </a:p>
        </p:txBody>
      </p:sp>
      <p:pic>
        <p:nvPicPr>
          <p:cNvPr id="7" name="Picture 6" descr="A blue text on a black background&#10;&#10;Description automatically generated">
            <a:extLst>
              <a:ext uri="{FF2B5EF4-FFF2-40B4-BE49-F238E27FC236}">
                <a16:creationId xmlns:a16="http://schemas.microsoft.com/office/drawing/2014/main" id="{5076452A-ACD7-F532-E286-6BF5C27C4A89}"/>
              </a:ext>
            </a:extLst>
          </p:cNvPr>
          <p:cNvPicPr>
            <a:picLocks noChangeAspect="1"/>
          </p:cNvPicPr>
          <p:nvPr/>
        </p:nvPicPr>
        <p:blipFill>
          <a:blip r:embed="rId2"/>
          <a:stretch>
            <a:fillRect/>
          </a:stretch>
        </p:blipFill>
        <p:spPr>
          <a:xfrm>
            <a:off x="7580517" y="4871202"/>
            <a:ext cx="3322270" cy="643375"/>
          </a:xfrm>
          <a:prstGeom prst="rect">
            <a:avLst/>
          </a:prstGeom>
        </p:spPr>
      </p:pic>
      <p:pic>
        <p:nvPicPr>
          <p:cNvPr id="4" name="Picture 3" descr="A logo with a group of people holding a drink&#10;&#10;Description automatically generated">
            <a:extLst>
              <a:ext uri="{FF2B5EF4-FFF2-40B4-BE49-F238E27FC236}">
                <a16:creationId xmlns:a16="http://schemas.microsoft.com/office/drawing/2014/main" id="{5557DFDD-07DB-8DD4-F710-A924E0DC75F1}"/>
              </a:ext>
            </a:extLst>
          </p:cNvPr>
          <p:cNvPicPr>
            <a:picLocks noChangeAspect="1"/>
          </p:cNvPicPr>
          <p:nvPr/>
        </p:nvPicPr>
        <p:blipFill>
          <a:blip r:embed="rId3"/>
          <a:stretch>
            <a:fillRect/>
          </a:stretch>
        </p:blipFill>
        <p:spPr>
          <a:xfrm>
            <a:off x="7771942" y="1031741"/>
            <a:ext cx="2892958" cy="2911543"/>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73D48-2FE5-C201-DED8-83A1B32F0EE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D575A3EF-A646-4AAC-FE28-737BE967BA71}"/>
              </a:ext>
            </a:extLst>
          </p:cNvPr>
          <p:cNvSpPr>
            <a:spLocks noGrp="1"/>
          </p:cNvSpPr>
          <p:nvPr>
            <p:ph idx="1"/>
          </p:nvPr>
        </p:nvSpPr>
        <p:spPr>
          <a:xfrm>
            <a:off x="453006" y="964734"/>
            <a:ext cx="10900794" cy="5212229"/>
          </a:xfrm>
        </p:spPr>
        <p:txBody>
          <a:bodyPr/>
          <a:lstStyle/>
          <a:p>
            <a:r>
              <a:rPr lang="en-GB" b="1" dirty="0"/>
              <a:t>Introduction to Hungarian Indoor Games</a:t>
            </a:r>
            <a:endParaRPr lang="hu-HU" b="1" dirty="0"/>
          </a:p>
          <a:p>
            <a:r>
              <a:rPr lang="en-GB" b="1" dirty="0" err="1">
                <a:latin typeface="Söhne"/>
                <a:ea typeface="Söhne"/>
                <a:cs typeface="Söhne"/>
              </a:rPr>
              <a:t>Sakk</a:t>
            </a:r>
            <a:r>
              <a:rPr lang="en-GB" b="1" dirty="0">
                <a:latin typeface="Söhne"/>
                <a:ea typeface="Söhne"/>
                <a:cs typeface="Söhne"/>
              </a:rPr>
              <a:t> (Chess)</a:t>
            </a:r>
            <a:endParaRPr lang="hu-HU" b="1" dirty="0">
              <a:latin typeface="Söhne"/>
              <a:ea typeface="Söhne"/>
              <a:cs typeface="Söhne"/>
            </a:endParaRPr>
          </a:p>
          <a:p>
            <a:r>
              <a:rPr lang="hu-HU" b="1" dirty="0"/>
              <a:t>Társasjátékok (</a:t>
            </a:r>
            <a:r>
              <a:rPr lang="hu-HU" b="1" dirty="0" err="1"/>
              <a:t>Board</a:t>
            </a:r>
            <a:r>
              <a:rPr lang="hu-HU" b="1" dirty="0"/>
              <a:t> </a:t>
            </a:r>
            <a:r>
              <a:rPr lang="hu-HU" b="1" dirty="0" err="1"/>
              <a:t>Games</a:t>
            </a:r>
            <a:r>
              <a:rPr lang="hu-HU" b="1" dirty="0"/>
              <a:t>)</a:t>
            </a:r>
          </a:p>
          <a:p>
            <a:r>
              <a:rPr lang="hu-HU" b="1" dirty="0"/>
              <a:t>Darts</a:t>
            </a:r>
          </a:p>
          <a:p>
            <a:r>
              <a:rPr lang="hu-HU" b="1" dirty="0"/>
              <a:t>Asztali foci (</a:t>
            </a:r>
            <a:r>
              <a:rPr lang="hu-HU" b="1" dirty="0" err="1"/>
              <a:t>Table</a:t>
            </a:r>
            <a:r>
              <a:rPr lang="hu-HU" b="1" dirty="0"/>
              <a:t> </a:t>
            </a:r>
            <a:r>
              <a:rPr lang="hu-HU" b="1" dirty="0" err="1"/>
              <a:t>Football</a:t>
            </a:r>
            <a:r>
              <a:rPr lang="hu-HU" b="1" dirty="0"/>
              <a:t>)</a:t>
            </a:r>
          </a:p>
          <a:p>
            <a:r>
              <a:rPr lang="hu-HU" b="1" dirty="0" err="1"/>
              <a:t>Ping-pong</a:t>
            </a:r>
            <a:r>
              <a:rPr lang="hu-HU" b="1" dirty="0"/>
              <a:t> (</a:t>
            </a:r>
            <a:r>
              <a:rPr lang="hu-HU" b="1" dirty="0" err="1"/>
              <a:t>Table</a:t>
            </a:r>
            <a:r>
              <a:rPr lang="hu-HU" b="1" dirty="0"/>
              <a:t> </a:t>
            </a:r>
            <a:r>
              <a:rPr lang="hu-HU" b="1" dirty="0" err="1"/>
              <a:t>Tennis</a:t>
            </a:r>
            <a:r>
              <a:rPr lang="hu-HU" b="1" dirty="0"/>
              <a:t>)</a:t>
            </a:r>
          </a:p>
          <a:p>
            <a:r>
              <a:rPr lang="hu-HU" b="1" dirty="0"/>
              <a:t>Gombfoci (Button </a:t>
            </a:r>
            <a:r>
              <a:rPr lang="hu-HU" b="1" dirty="0" err="1"/>
              <a:t>Football</a:t>
            </a:r>
            <a:r>
              <a:rPr lang="hu-HU" b="1" dirty="0"/>
              <a:t>)</a:t>
            </a:r>
            <a:endParaRPr lang="hu-HU" b="1" dirty="0">
              <a:latin typeface="Söhne"/>
              <a:ea typeface="Söhne"/>
              <a:cs typeface="Söhne"/>
            </a:endParaRPr>
          </a:p>
          <a:p>
            <a:endParaRPr lang="en-GB" dirty="0"/>
          </a:p>
        </p:txBody>
      </p:sp>
      <p:pic>
        <p:nvPicPr>
          <p:cNvPr id="4" name="Picture 3" descr="A logo with a group of people holding a drink&#10;&#10;Description automatically generated">
            <a:extLst>
              <a:ext uri="{FF2B5EF4-FFF2-40B4-BE49-F238E27FC236}">
                <a16:creationId xmlns:a16="http://schemas.microsoft.com/office/drawing/2014/main" id="{FD2B142A-3134-4A23-8CA9-B7F0E6E62343}"/>
              </a:ext>
            </a:extLst>
          </p:cNvPr>
          <p:cNvPicPr>
            <a:picLocks noChangeAspect="1"/>
          </p:cNvPicPr>
          <p:nvPr/>
        </p:nvPicPr>
        <p:blipFill>
          <a:blip r:embed="rId2"/>
          <a:stretch>
            <a:fillRect/>
          </a:stretch>
        </p:blipFill>
        <p:spPr>
          <a:xfrm>
            <a:off x="10997064" y="-2517"/>
            <a:ext cx="1194936" cy="1202612"/>
          </a:xfrm>
          <a:prstGeom prst="rect">
            <a:avLst/>
          </a:prstGeom>
        </p:spPr>
      </p:pic>
    </p:spTree>
    <p:extLst>
      <p:ext uri="{BB962C8B-B14F-4D97-AF65-F5344CB8AC3E}">
        <p14:creationId xmlns:p14="http://schemas.microsoft.com/office/powerpoint/2010/main" val="4260429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A444D-84DC-7328-90F3-D37A63FFE039}"/>
              </a:ext>
            </a:extLst>
          </p:cNvPr>
          <p:cNvSpPr>
            <a:spLocks noGrp="1"/>
          </p:cNvSpPr>
          <p:nvPr>
            <p:ph type="title"/>
          </p:nvPr>
        </p:nvSpPr>
        <p:spPr>
          <a:xfrm>
            <a:off x="666802" y="-125469"/>
            <a:ext cx="10515600" cy="1325563"/>
          </a:xfrm>
        </p:spPr>
        <p:txBody>
          <a:bodyPr/>
          <a:lstStyle/>
          <a:p>
            <a:r>
              <a:rPr lang="en-GB" dirty="0"/>
              <a:t>Introduction to Hungarian Indoor Games</a:t>
            </a:r>
            <a:endParaRPr lang="en-US" dirty="0"/>
          </a:p>
        </p:txBody>
      </p:sp>
      <p:sp>
        <p:nvSpPr>
          <p:cNvPr id="3" name="Content Placeholder 2">
            <a:extLst>
              <a:ext uri="{FF2B5EF4-FFF2-40B4-BE49-F238E27FC236}">
                <a16:creationId xmlns:a16="http://schemas.microsoft.com/office/drawing/2014/main" id="{20E44D4C-6C19-FF2C-F229-6CFE212DF7BA}"/>
              </a:ext>
            </a:extLst>
          </p:cNvPr>
          <p:cNvSpPr>
            <a:spLocks noGrp="1"/>
          </p:cNvSpPr>
          <p:nvPr>
            <p:ph idx="1"/>
          </p:nvPr>
        </p:nvSpPr>
        <p:spPr>
          <a:xfrm>
            <a:off x="852139" y="1031645"/>
            <a:ext cx="10487722" cy="336899"/>
          </a:xfrm>
        </p:spPr>
        <p:txBody>
          <a:bodyPr vert="horz" lIns="91440" tIns="45720" rIns="91440" bIns="45720" rtlCol="0" anchor="t">
            <a:noAutofit/>
          </a:bodyPr>
          <a:lstStyle/>
          <a:p>
            <a:pPr marL="0" indent="0" algn="just">
              <a:buNone/>
            </a:pPr>
            <a:r>
              <a:rPr lang="en-GB" sz="1600" dirty="0">
                <a:solidFill>
                  <a:srgbClr val="FF0000"/>
                </a:solidFill>
                <a:ea typeface="+mn-lt"/>
                <a:cs typeface="+mn-lt"/>
              </a:rPr>
              <a:t>In Hungarian culture, indoor games hold significant importance as they serve various purposes beyond mere entertainment. Here's a brief overview of their importance:</a:t>
            </a:r>
            <a:endParaRPr lang="en-US"/>
          </a:p>
        </p:txBody>
      </p:sp>
      <p:sp>
        <p:nvSpPr>
          <p:cNvPr id="5" name="TextBox 4">
            <a:extLst>
              <a:ext uri="{FF2B5EF4-FFF2-40B4-BE49-F238E27FC236}">
                <a16:creationId xmlns:a16="http://schemas.microsoft.com/office/drawing/2014/main" id="{CC9CFACC-CDCC-6507-6769-E44531D814CE}"/>
              </a:ext>
            </a:extLst>
          </p:cNvPr>
          <p:cNvSpPr txBox="1"/>
          <p:nvPr/>
        </p:nvSpPr>
        <p:spPr>
          <a:xfrm>
            <a:off x="592139" y="1667610"/>
            <a:ext cx="8144435"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GB" sz="1600" dirty="0">
                <a:ea typeface="+mn-lt"/>
                <a:cs typeface="+mn-lt"/>
              </a:rPr>
              <a:t>Social Bonding:</a:t>
            </a:r>
          </a:p>
          <a:p>
            <a:r>
              <a:rPr lang="en-GB" sz="1200" dirty="0">
                <a:ea typeface="+mn-lt"/>
                <a:cs typeface="+mn-lt"/>
              </a:rPr>
              <a:t>Indoor games provide opportunities for social interaction, allowing friends and family members to come together, bond, and strengthen their relationships.</a:t>
            </a:r>
            <a:endParaRPr lang="en-GB" dirty="0">
              <a:ea typeface="+mn-lt"/>
              <a:cs typeface="+mn-lt"/>
            </a:endParaRPr>
          </a:p>
          <a:p>
            <a:endParaRPr lang="en-GB" dirty="0">
              <a:ea typeface="+mn-lt"/>
              <a:cs typeface="+mn-lt"/>
            </a:endParaRPr>
          </a:p>
          <a:p>
            <a:r>
              <a:rPr lang="en-GB" sz="1600" dirty="0">
                <a:ea typeface="+mn-lt"/>
                <a:cs typeface="+mn-lt"/>
              </a:rPr>
              <a:t>2.   Cultural Heritage: </a:t>
            </a:r>
            <a:endParaRPr lang="en-GB" sz="1600" dirty="0"/>
          </a:p>
          <a:p>
            <a:r>
              <a:rPr lang="en-GB" sz="1200" dirty="0">
                <a:ea typeface="+mn-lt"/>
                <a:cs typeface="+mn-lt"/>
              </a:rPr>
              <a:t>any indoor games in Hungary have deep-rooted cultural significance, reflecting traditions passed down through generations.</a:t>
            </a:r>
            <a:endParaRPr lang="en-GB" dirty="0">
              <a:ea typeface="+mn-lt"/>
              <a:cs typeface="+mn-lt"/>
            </a:endParaRPr>
          </a:p>
          <a:p>
            <a:endParaRPr lang="en-GB" dirty="0">
              <a:ea typeface="+mn-lt"/>
              <a:cs typeface="+mn-lt"/>
            </a:endParaRPr>
          </a:p>
          <a:p>
            <a:r>
              <a:rPr lang="en-GB" sz="1600" dirty="0">
                <a:ea typeface="+mn-lt"/>
                <a:cs typeface="+mn-lt"/>
              </a:rPr>
              <a:t>3.   Mental Stimulation: </a:t>
            </a:r>
            <a:endParaRPr lang="en-GB" sz="1600" dirty="0"/>
          </a:p>
          <a:p>
            <a:r>
              <a:rPr lang="en-GB" sz="1200" dirty="0">
                <a:ea typeface="+mn-lt"/>
                <a:cs typeface="+mn-lt"/>
              </a:rPr>
              <a:t>Games like chess, puzzles, and strategic board games stimulate mental faculties such as critical thinking, problem-solving, and strategic planning.</a:t>
            </a:r>
          </a:p>
          <a:p>
            <a:endParaRPr lang="en-GB" dirty="0">
              <a:ea typeface="+mn-lt"/>
              <a:cs typeface="+mn-lt"/>
            </a:endParaRPr>
          </a:p>
          <a:p>
            <a:r>
              <a:rPr lang="en-GB" sz="1600" dirty="0">
                <a:ea typeface="+mn-lt"/>
                <a:cs typeface="+mn-lt"/>
              </a:rPr>
              <a:t>4.</a:t>
            </a:r>
            <a:r>
              <a:rPr lang="hu-HU" sz="1600" dirty="0">
                <a:ea typeface="+mn-lt"/>
                <a:cs typeface="+mn-lt"/>
              </a:rPr>
              <a:t>   </a:t>
            </a:r>
            <a:r>
              <a:rPr lang="en-GB" sz="1600" dirty="0">
                <a:ea typeface="+mn-lt"/>
                <a:cs typeface="+mn-lt"/>
              </a:rPr>
              <a:t>Relaxation and Recreation: </a:t>
            </a:r>
            <a:endParaRPr lang="en-GB" sz="1600" dirty="0"/>
          </a:p>
          <a:p>
            <a:r>
              <a:rPr lang="en-GB" sz="1200" dirty="0">
                <a:ea typeface="+mn-lt"/>
                <a:cs typeface="+mn-lt"/>
              </a:rPr>
              <a:t>Indoor games provide a means of relaxation and recreation, offering a break from the stresses of daily life.</a:t>
            </a:r>
            <a:endParaRPr lang="en-GB" dirty="0"/>
          </a:p>
          <a:p>
            <a:endParaRPr lang="en-GB" dirty="0">
              <a:ea typeface="+mn-lt"/>
              <a:cs typeface="+mn-lt"/>
            </a:endParaRPr>
          </a:p>
          <a:p>
            <a:r>
              <a:rPr lang="en-GB" sz="1600" dirty="0">
                <a:ea typeface="+mn-lt"/>
                <a:cs typeface="+mn-lt"/>
              </a:rPr>
              <a:t>5. Education and Learning:</a:t>
            </a:r>
            <a:endParaRPr lang="en-GB" sz="1600" dirty="0"/>
          </a:p>
          <a:p>
            <a:r>
              <a:rPr lang="en-GB" sz="1200" dirty="0">
                <a:ea typeface="+mn-lt"/>
                <a:cs typeface="+mn-lt"/>
              </a:rPr>
              <a:t>Many indoor games involve elements of learning and skill development. For example, playing board games can enhance literacy, numeracy, and decision-making skills, especially in children.</a:t>
            </a:r>
            <a:endParaRPr lang="en-GB" dirty="0"/>
          </a:p>
          <a:p>
            <a:endParaRPr lang="en-GB" dirty="0">
              <a:ea typeface="+mn-lt"/>
              <a:cs typeface="+mn-lt"/>
            </a:endParaRPr>
          </a:p>
          <a:p>
            <a:r>
              <a:rPr lang="en-GB" dirty="0">
                <a:ea typeface="+mn-lt"/>
                <a:cs typeface="+mn-lt"/>
              </a:rPr>
              <a:t>6. </a:t>
            </a:r>
            <a:r>
              <a:rPr lang="en-GB" sz="1600" dirty="0">
                <a:ea typeface="+mn-lt"/>
                <a:cs typeface="+mn-lt"/>
              </a:rPr>
              <a:t> Community Engagement:</a:t>
            </a:r>
            <a:endParaRPr lang="en-GB" sz="1600" dirty="0"/>
          </a:p>
          <a:p>
            <a:r>
              <a:rPr lang="en-GB" sz="1200" dirty="0">
                <a:ea typeface="+mn-lt"/>
                <a:cs typeface="+mn-lt"/>
              </a:rPr>
              <a:t>Indoor games often serve as focal points for community engagement, bringing people together from diverse backgrounds and fostering a sense of community spirit. </a:t>
            </a:r>
            <a:endParaRPr lang="en-GB" dirty="0"/>
          </a:p>
          <a:p>
            <a:pPr marL="342900" indent="-342900">
              <a:buAutoNum type="arabicPeriod"/>
            </a:pPr>
            <a:endParaRPr lang="en-GB" dirty="0">
              <a:solidFill>
                <a:srgbClr val="ECECEC"/>
              </a:solidFill>
            </a:endParaRPr>
          </a:p>
        </p:txBody>
      </p:sp>
      <p:pic>
        <p:nvPicPr>
          <p:cNvPr id="6" name="Picture 5" descr="A group of kids holding pencils and a sign&#10;&#10;Description automatically generated">
            <a:extLst>
              <a:ext uri="{FF2B5EF4-FFF2-40B4-BE49-F238E27FC236}">
                <a16:creationId xmlns:a16="http://schemas.microsoft.com/office/drawing/2014/main" id="{6A059C93-977B-7208-0E11-28B08BF73540}"/>
              </a:ext>
            </a:extLst>
          </p:cNvPr>
          <p:cNvPicPr>
            <a:picLocks noChangeAspect="1"/>
          </p:cNvPicPr>
          <p:nvPr/>
        </p:nvPicPr>
        <p:blipFill rotWithShape="1">
          <a:blip r:embed="rId2"/>
          <a:srcRect r="-399" b="5527"/>
          <a:stretch/>
        </p:blipFill>
        <p:spPr>
          <a:xfrm>
            <a:off x="9092078" y="2862678"/>
            <a:ext cx="2495768" cy="2205264"/>
          </a:xfrm>
          <a:prstGeom prst="rect">
            <a:avLst/>
          </a:prstGeom>
        </p:spPr>
      </p:pic>
      <p:pic>
        <p:nvPicPr>
          <p:cNvPr id="8" name="Picture 3" descr="A logo with a group of people holding a drink&#10;&#10;Description automatically generated">
            <a:extLst>
              <a:ext uri="{FF2B5EF4-FFF2-40B4-BE49-F238E27FC236}">
                <a16:creationId xmlns:a16="http://schemas.microsoft.com/office/drawing/2014/main" id="{8E9FCA75-F0C5-4477-BF29-82F1D2056954}"/>
              </a:ext>
            </a:extLst>
          </p:cNvPr>
          <p:cNvPicPr>
            <a:picLocks noChangeAspect="1"/>
          </p:cNvPicPr>
          <p:nvPr/>
        </p:nvPicPr>
        <p:blipFill>
          <a:blip r:embed="rId3"/>
          <a:stretch>
            <a:fillRect/>
          </a:stretch>
        </p:blipFill>
        <p:spPr>
          <a:xfrm>
            <a:off x="10997064" y="-2517"/>
            <a:ext cx="1194936" cy="1202612"/>
          </a:xfrm>
          <a:prstGeom prst="rect">
            <a:avLst/>
          </a:prstGeom>
        </p:spPr>
      </p:pic>
    </p:spTree>
    <p:extLst>
      <p:ext uri="{BB962C8B-B14F-4D97-AF65-F5344CB8AC3E}">
        <p14:creationId xmlns:p14="http://schemas.microsoft.com/office/powerpoint/2010/main" val="1995858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3EE78-0886-A6C9-3733-6F4C48D51FA8}"/>
              </a:ext>
            </a:extLst>
          </p:cNvPr>
          <p:cNvSpPr>
            <a:spLocks noGrp="1"/>
          </p:cNvSpPr>
          <p:nvPr>
            <p:ph type="title"/>
          </p:nvPr>
        </p:nvSpPr>
        <p:spPr>
          <a:xfrm>
            <a:off x="587230" y="306402"/>
            <a:ext cx="10515600" cy="1325563"/>
          </a:xfrm>
        </p:spPr>
        <p:txBody>
          <a:bodyPr/>
          <a:lstStyle/>
          <a:p>
            <a:r>
              <a:rPr lang="hu-HU" b="1" dirty="0">
                <a:ea typeface="Söhne"/>
                <a:cs typeface="Söhne"/>
              </a:rPr>
              <a:t>1. </a:t>
            </a:r>
            <a:r>
              <a:rPr lang="en-GB" b="1" dirty="0" err="1">
                <a:ea typeface="Söhne"/>
                <a:cs typeface="Söhne"/>
              </a:rPr>
              <a:t>Sakk</a:t>
            </a:r>
            <a:r>
              <a:rPr lang="en-GB" b="1" dirty="0">
                <a:ea typeface="Söhne"/>
                <a:cs typeface="Söhne"/>
              </a:rPr>
              <a:t> (Chess)</a:t>
            </a:r>
            <a:endParaRPr lang="en-GB" dirty="0"/>
          </a:p>
        </p:txBody>
      </p:sp>
      <p:sp>
        <p:nvSpPr>
          <p:cNvPr id="3" name="Content Placeholder 2">
            <a:extLst>
              <a:ext uri="{FF2B5EF4-FFF2-40B4-BE49-F238E27FC236}">
                <a16:creationId xmlns:a16="http://schemas.microsoft.com/office/drawing/2014/main" id="{A2A114E4-DC50-8A64-CC53-E1B6354425AC}"/>
              </a:ext>
            </a:extLst>
          </p:cNvPr>
          <p:cNvSpPr>
            <a:spLocks noGrp="1"/>
          </p:cNvSpPr>
          <p:nvPr>
            <p:ph idx="1"/>
          </p:nvPr>
        </p:nvSpPr>
        <p:spPr>
          <a:xfrm>
            <a:off x="880845" y="1407498"/>
            <a:ext cx="10766570" cy="557692"/>
          </a:xfrm>
        </p:spPr>
        <p:txBody>
          <a:bodyPr vert="horz" lIns="91440" tIns="45720" rIns="91440" bIns="45720" rtlCol="0" anchor="t">
            <a:normAutofit fontScale="92500"/>
          </a:bodyPr>
          <a:lstStyle/>
          <a:p>
            <a:pPr marL="0" indent="0">
              <a:buNone/>
            </a:pPr>
            <a:r>
              <a:rPr lang="en-GB" sz="2000" dirty="0">
                <a:solidFill>
                  <a:srgbClr val="FF0000"/>
                </a:solidFill>
                <a:ea typeface="+mn-lt"/>
                <a:cs typeface="+mn-lt"/>
              </a:rPr>
              <a:t>In Hungary, chess is not just a game but a cherished cultural tradition deeply ingrained in the fabric of society</a:t>
            </a:r>
            <a:endParaRPr lang="en-GB" sz="2000" dirty="0">
              <a:solidFill>
                <a:srgbClr val="FF0000"/>
              </a:solidFill>
            </a:endParaRPr>
          </a:p>
        </p:txBody>
      </p:sp>
      <p:sp>
        <p:nvSpPr>
          <p:cNvPr id="4" name="TextBox 3">
            <a:extLst>
              <a:ext uri="{FF2B5EF4-FFF2-40B4-BE49-F238E27FC236}">
                <a16:creationId xmlns:a16="http://schemas.microsoft.com/office/drawing/2014/main" id="{4F511201-3DAD-E3F7-9A9C-875EDA173DC9}"/>
              </a:ext>
            </a:extLst>
          </p:cNvPr>
          <p:cNvSpPr txBox="1"/>
          <p:nvPr/>
        </p:nvSpPr>
        <p:spPr>
          <a:xfrm>
            <a:off x="542839" y="2062143"/>
            <a:ext cx="10304454" cy="19082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dirty="0">
                <a:ea typeface="+mn-lt"/>
                <a:cs typeface="+mn-lt"/>
              </a:rPr>
              <a:t>Hungary's Strong Chess Tradition:</a:t>
            </a:r>
            <a:endParaRPr lang="en-US" sz="2800" u="sng" dirty="0">
              <a:ea typeface="+mn-lt"/>
              <a:cs typeface="+mn-lt"/>
            </a:endParaRPr>
          </a:p>
          <a:p>
            <a:r>
              <a:rPr lang="en-GB" dirty="0">
                <a:ea typeface="+mn-lt"/>
                <a:cs typeface="+mn-lt"/>
              </a:rPr>
              <a:t>Hungary boasts a rich and storied tradition in the world of chess, marked by a legacy of excellence and achievement. </a:t>
            </a:r>
            <a:endParaRPr lang="hu-HU" dirty="0">
              <a:ea typeface="+mn-lt"/>
              <a:cs typeface="+mn-lt"/>
            </a:endParaRPr>
          </a:p>
          <a:p>
            <a:endParaRPr lang="hu-HU" dirty="0">
              <a:ea typeface="+mn-lt"/>
              <a:cs typeface="+mn-lt"/>
            </a:endParaRPr>
          </a:p>
          <a:p>
            <a:r>
              <a:rPr lang="en-GB" dirty="0">
                <a:ea typeface="+mn-lt"/>
                <a:cs typeface="+mn-lt"/>
              </a:rPr>
              <a:t>The country has produced numerous grandmasters, chess champions, and influential figures who have left an indelible mark on the global chess community. </a:t>
            </a:r>
            <a:endParaRPr lang="en-US" sz="2800" u="sng" dirty="0"/>
          </a:p>
        </p:txBody>
      </p:sp>
      <p:pic>
        <p:nvPicPr>
          <p:cNvPr id="5" name="Picture 3" descr="A logo with a group of people holding a drink&#10;&#10;Description automatically generated">
            <a:extLst>
              <a:ext uri="{FF2B5EF4-FFF2-40B4-BE49-F238E27FC236}">
                <a16:creationId xmlns:a16="http://schemas.microsoft.com/office/drawing/2014/main" id="{1E1BD4AC-C83E-4358-AD01-F58F6E9636B0}"/>
              </a:ext>
            </a:extLst>
          </p:cNvPr>
          <p:cNvPicPr>
            <a:picLocks noChangeAspect="1"/>
          </p:cNvPicPr>
          <p:nvPr/>
        </p:nvPicPr>
        <p:blipFill>
          <a:blip r:embed="rId2"/>
          <a:stretch>
            <a:fillRect/>
          </a:stretch>
        </p:blipFill>
        <p:spPr>
          <a:xfrm>
            <a:off x="10997064" y="-2517"/>
            <a:ext cx="1194936" cy="1202612"/>
          </a:xfrm>
          <a:prstGeom prst="rect">
            <a:avLst/>
          </a:prstGeom>
        </p:spPr>
      </p:pic>
      <p:pic>
        <p:nvPicPr>
          <p:cNvPr id="2052" name="Picture 4" descr="Sakk és táblajátékok Elérhetőség Újdonságok - eMAG.hu">
            <a:extLst>
              <a:ext uri="{FF2B5EF4-FFF2-40B4-BE49-F238E27FC236}">
                <a16:creationId xmlns:a16="http://schemas.microsoft.com/office/drawing/2014/main" id="{11CF81DF-7048-4841-AE80-3172211AD5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4494" y="3287978"/>
            <a:ext cx="3625873" cy="362587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ngyenes sakkfigurás képek, ingyenes clip art és ingyenes clip art  készletek - Egyéb">
            <a:extLst>
              <a:ext uri="{FF2B5EF4-FFF2-40B4-BE49-F238E27FC236}">
                <a16:creationId xmlns:a16="http://schemas.microsoft.com/office/drawing/2014/main" id="{ED3C3B14-E8B5-4EA2-B126-835AAF5DA0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4967" y="4400536"/>
            <a:ext cx="2122065" cy="1556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599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C84013C-D0DE-4039-BF7A-44776B9F508D}"/>
              </a:ext>
            </a:extLst>
          </p:cNvPr>
          <p:cNvSpPr>
            <a:spLocks noGrp="1"/>
          </p:cNvSpPr>
          <p:nvPr>
            <p:ph type="title"/>
          </p:nvPr>
        </p:nvSpPr>
        <p:spPr/>
        <p:txBody>
          <a:bodyPr/>
          <a:lstStyle/>
          <a:p>
            <a:r>
              <a:rPr lang="hu-HU" b="1" dirty="0"/>
              <a:t>2. Társasjátékok (</a:t>
            </a:r>
            <a:r>
              <a:rPr lang="hu-HU" b="1" dirty="0" err="1"/>
              <a:t>Board</a:t>
            </a:r>
            <a:r>
              <a:rPr lang="hu-HU" b="1" dirty="0"/>
              <a:t> </a:t>
            </a:r>
            <a:r>
              <a:rPr lang="hu-HU" b="1" dirty="0" err="1"/>
              <a:t>Games</a:t>
            </a:r>
            <a:r>
              <a:rPr lang="hu-HU" b="1" dirty="0"/>
              <a:t>)</a:t>
            </a:r>
          </a:p>
        </p:txBody>
      </p:sp>
      <p:sp>
        <p:nvSpPr>
          <p:cNvPr id="3" name="Tartalom helye 2">
            <a:extLst>
              <a:ext uri="{FF2B5EF4-FFF2-40B4-BE49-F238E27FC236}">
                <a16:creationId xmlns:a16="http://schemas.microsoft.com/office/drawing/2014/main" id="{5EB591F0-8048-4425-8BB2-61430888A228}"/>
              </a:ext>
            </a:extLst>
          </p:cNvPr>
          <p:cNvSpPr>
            <a:spLocks noGrp="1"/>
          </p:cNvSpPr>
          <p:nvPr>
            <p:ph idx="1"/>
          </p:nvPr>
        </p:nvSpPr>
        <p:spPr>
          <a:xfrm>
            <a:off x="838200" y="1825625"/>
            <a:ext cx="7290732" cy="4004724"/>
          </a:xfrm>
        </p:spPr>
        <p:txBody>
          <a:bodyPr>
            <a:normAutofit/>
          </a:bodyPr>
          <a:lstStyle/>
          <a:p>
            <a:r>
              <a:rPr lang="en-US" sz="1800" dirty="0">
                <a:solidFill>
                  <a:srgbClr val="C00000"/>
                </a:solidFill>
              </a:rPr>
              <a:t>In Hungary, board games hold a special place in the hearts of many, offering a blend of entertainment, strategy, and social interaction. Here are some popular board games in Hungary, including unique ones like "</a:t>
            </a:r>
            <a:r>
              <a:rPr lang="en-US" sz="1800" dirty="0" err="1">
                <a:solidFill>
                  <a:srgbClr val="C00000"/>
                </a:solidFill>
              </a:rPr>
              <a:t>Rummikub</a:t>
            </a:r>
            <a:r>
              <a:rPr lang="en-US" sz="1800" dirty="0">
                <a:solidFill>
                  <a:srgbClr val="C00000"/>
                </a:solidFill>
              </a:rPr>
              <a:t>" and "Activity„</a:t>
            </a:r>
            <a:endParaRPr lang="hu-HU" sz="1800" dirty="0">
              <a:solidFill>
                <a:srgbClr val="C00000"/>
              </a:solidFill>
            </a:endParaRPr>
          </a:p>
          <a:p>
            <a:r>
              <a:rPr lang="hu-HU" sz="1800" b="1" dirty="0" err="1"/>
              <a:t>Rummikub</a:t>
            </a:r>
            <a:endParaRPr lang="hu-HU" sz="1800" b="1" dirty="0"/>
          </a:p>
          <a:p>
            <a:r>
              <a:rPr lang="hu-HU" sz="1800" b="1" dirty="0" err="1"/>
              <a:t>Activity</a:t>
            </a:r>
            <a:endParaRPr lang="hu-HU" sz="1800" b="1" dirty="0"/>
          </a:p>
          <a:p>
            <a:r>
              <a:rPr lang="hu-HU" sz="1800" b="1" dirty="0" err="1"/>
              <a:t>Carcassonne</a:t>
            </a:r>
            <a:endParaRPr lang="hu-HU" sz="1800" dirty="0"/>
          </a:p>
        </p:txBody>
      </p:sp>
      <p:pic>
        <p:nvPicPr>
          <p:cNvPr id="4" name="Picture 3" descr="A logo with a group of people holding a drink&#10;&#10;Description automatically generated">
            <a:extLst>
              <a:ext uri="{FF2B5EF4-FFF2-40B4-BE49-F238E27FC236}">
                <a16:creationId xmlns:a16="http://schemas.microsoft.com/office/drawing/2014/main" id="{6C4801B4-0B5C-4EE8-91BA-52B6A7797EC2}"/>
              </a:ext>
            </a:extLst>
          </p:cNvPr>
          <p:cNvPicPr>
            <a:picLocks noChangeAspect="1"/>
          </p:cNvPicPr>
          <p:nvPr/>
        </p:nvPicPr>
        <p:blipFill>
          <a:blip r:embed="rId2"/>
          <a:stretch>
            <a:fillRect/>
          </a:stretch>
        </p:blipFill>
        <p:spPr>
          <a:xfrm>
            <a:off x="10997064" y="-2517"/>
            <a:ext cx="1194936" cy="1202612"/>
          </a:xfrm>
          <a:prstGeom prst="rect">
            <a:avLst/>
          </a:prstGeom>
        </p:spPr>
      </p:pic>
      <p:pic>
        <p:nvPicPr>
          <p:cNvPr id="3074" name="Picture 2" descr="THX Games - Honfoglaló társasjáték, Magyar nyelvű">
            <a:extLst>
              <a:ext uri="{FF2B5EF4-FFF2-40B4-BE49-F238E27FC236}">
                <a16:creationId xmlns:a16="http://schemas.microsoft.com/office/drawing/2014/main" id="{F2E24120-A305-4856-90CF-56B56B5EF0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4335" y="1662646"/>
            <a:ext cx="2318728" cy="231872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ctivity Family Classic Társasjáték">
            <a:extLst>
              <a:ext uri="{FF2B5EF4-FFF2-40B4-BE49-F238E27FC236}">
                <a16:creationId xmlns:a16="http://schemas.microsoft.com/office/drawing/2014/main" id="{D3839D3F-1F97-4F66-B318-5460DC56E6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6899" y="4220371"/>
            <a:ext cx="3991310" cy="209543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ummikub Betűs társasjáték (514046)">
            <a:extLst>
              <a:ext uri="{FF2B5EF4-FFF2-40B4-BE49-F238E27FC236}">
                <a16:creationId xmlns:a16="http://schemas.microsoft.com/office/drawing/2014/main" id="{A02C8FCA-5582-491E-9B01-4796085543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5031" y="3981374"/>
            <a:ext cx="3591837" cy="2693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398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B0D0A84-1D26-4859-B3BF-7B64CC6B1C15}"/>
              </a:ext>
            </a:extLst>
          </p:cNvPr>
          <p:cNvSpPr>
            <a:spLocks noGrp="1"/>
          </p:cNvSpPr>
          <p:nvPr>
            <p:ph type="title"/>
          </p:nvPr>
        </p:nvSpPr>
        <p:spPr/>
        <p:txBody>
          <a:bodyPr/>
          <a:lstStyle/>
          <a:p>
            <a:r>
              <a:rPr lang="hu-HU" b="1" dirty="0"/>
              <a:t>3. Kártyajátékok (</a:t>
            </a:r>
            <a:r>
              <a:rPr lang="hu-HU" b="1" dirty="0" err="1"/>
              <a:t>Card</a:t>
            </a:r>
            <a:r>
              <a:rPr lang="hu-HU" b="1" dirty="0"/>
              <a:t> </a:t>
            </a:r>
            <a:r>
              <a:rPr lang="hu-HU" b="1" dirty="0" err="1"/>
              <a:t>Games</a:t>
            </a:r>
            <a:r>
              <a:rPr lang="hu-HU" b="1" dirty="0"/>
              <a:t>)</a:t>
            </a:r>
          </a:p>
        </p:txBody>
      </p:sp>
      <p:sp>
        <p:nvSpPr>
          <p:cNvPr id="3" name="Tartalom helye 2">
            <a:extLst>
              <a:ext uri="{FF2B5EF4-FFF2-40B4-BE49-F238E27FC236}">
                <a16:creationId xmlns:a16="http://schemas.microsoft.com/office/drawing/2014/main" id="{E5EC0913-E938-4D0A-A4EE-E9E3DE6737BF}"/>
              </a:ext>
            </a:extLst>
          </p:cNvPr>
          <p:cNvSpPr>
            <a:spLocks noGrp="1"/>
          </p:cNvSpPr>
          <p:nvPr>
            <p:ph idx="1"/>
          </p:nvPr>
        </p:nvSpPr>
        <p:spPr>
          <a:xfrm>
            <a:off x="838200" y="1825625"/>
            <a:ext cx="6149829" cy="2981267"/>
          </a:xfrm>
        </p:spPr>
        <p:txBody>
          <a:bodyPr>
            <a:normAutofit fontScale="85000" lnSpcReduction="20000"/>
          </a:bodyPr>
          <a:lstStyle/>
          <a:p>
            <a:pPr marL="0" indent="0">
              <a:buNone/>
            </a:pPr>
            <a:r>
              <a:rPr lang="en-US" sz="2000" dirty="0">
                <a:solidFill>
                  <a:srgbClr val="C00000"/>
                </a:solidFill>
              </a:rPr>
              <a:t>Card games like </a:t>
            </a:r>
            <a:r>
              <a:rPr lang="en-US" sz="2000" dirty="0" err="1">
                <a:solidFill>
                  <a:srgbClr val="C00000"/>
                </a:solidFill>
              </a:rPr>
              <a:t>Kártyapóker</a:t>
            </a:r>
            <a:r>
              <a:rPr lang="en-US" sz="2000" dirty="0">
                <a:solidFill>
                  <a:srgbClr val="C00000"/>
                </a:solidFill>
              </a:rPr>
              <a:t> and </a:t>
            </a:r>
            <a:r>
              <a:rPr lang="en-US" sz="2000" dirty="0" err="1">
                <a:solidFill>
                  <a:srgbClr val="C00000"/>
                </a:solidFill>
              </a:rPr>
              <a:t>Makaó</a:t>
            </a:r>
            <a:r>
              <a:rPr lang="en-US" sz="2000" dirty="0">
                <a:solidFill>
                  <a:srgbClr val="C00000"/>
                </a:solidFill>
              </a:rPr>
              <a:t> play an integral role in Hungarian culture, serving as a means of bonding and strengthening social connections</a:t>
            </a:r>
            <a:endParaRPr lang="hu-HU" sz="2000" dirty="0">
              <a:solidFill>
                <a:srgbClr val="C00000"/>
              </a:solidFill>
            </a:endParaRPr>
          </a:p>
          <a:p>
            <a:pPr marL="0" indent="0">
              <a:buNone/>
            </a:pPr>
            <a:r>
              <a:rPr lang="hu-HU" sz="2400" b="1" dirty="0" err="1"/>
              <a:t>For</a:t>
            </a:r>
            <a:r>
              <a:rPr lang="hu-HU" sz="2400" b="1" dirty="0"/>
              <a:t> </a:t>
            </a:r>
            <a:r>
              <a:rPr lang="hu-HU" sz="2400" b="1" dirty="0" err="1"/>
              <a:t>example</a:t>
            </a:r>
            <a:r>
              <a:rPr lang="hu-HU" sz="2400" b="1" dirty="0"/>
              <a:t>:</a:t>
            </a:r>
          </a:p>
          <a:p>
            <a:r>
              <a:rPr lang="hu-HU" sz="2000" b="1" dirty="0"/>
              <a:t>Makaó: </a:t>
            </a:r>
          </a:p>
          <a:p>
            <a:r>
              <a:rPr lang="hu-HU" sz="2000" b="1" dirty="0"/>
              <a:t>Kártyapóker (</a:t>
            </a:r>
            <a:r>
              <a:rPr lang="hu-HU" sz="2000" b="1" dirty="0" err="1"/>
              <a:t>Card</a:t>
            </a:r>
            <a:r>
              <a:rPr lang="hu-HU" sz="2000" b="1" dirty="0"/>
              <a:t> </a:t>
            </a:r>
            <a:r>
              <a:rPr lang="hu-HU" sz="2000" b="1" dirty="0" err="1"/>
              <a:t>Poker</a:t>
            </a:r>
            <a:r>
              <a:rPr lang="hu-HU" sz="2000" b="1" dirty="0"/>
              <a:t>)</a:t>
            </a:r>
          </a:p>
          <a:p>
            <a:r>
              <a:rPr lang="hu-HU" sz="2000" b="1" dirty="0"/>
              <a:t>21:</a:t>
            </a:r>
            <a:r>
              <a:rPr lang="en-US" dirty="0"/>
              <a:t>The 21 card game, also known as Blackjack, is a thrilling classic that has captivated players for centuries. It's a game of strategy, skill, and a touch of luck, where players aim to reach a total card value of 21 or closest to it without exceeding it.</a:t>
            </a:r>
            <a:endParaRPr lang="hu-HU" sz="2000" b="1" dirty="0"/>
          </a:p>
        </p:txBody>
      </p:sp>
      <p:pic>
        <p:nvPicPr>
          <p:cNvPr id="4" name="Picture 3" descr="A logo with a group of people holding a drink&#10;&#10;Description automatically generated">
            <a:extLst>
              <a:ext uri="{FF2B5EF4-FFF2-40B4-BE49-F238E27FC236}">
                <a16:creationId xmlns:a16="http://schemas.microsoft.com/office/drawing/2014/main" id="{7286B9B3-F280-49FB-B193-68529AE9DFE6}"/>
              </a:ext>
            </a:extLst>
          </p:cNvPr>
          <p:cNvPicPr>
            <a:picLocks noChangeAspect="1"/>
          </p:cNvPicPr>
          <p:nvPr/>
        </p:nvPicPr>
        <p:blipFill>
          <a:blip r:embed="rId2"/>
          <a:stretch>
            <a:fillRect/>
          </a:stretch>
        </p:blipFill>
        <p:spPr>
          <a:xfrm>
            <a:off x="10997064" y="-2517"/>
            <a:ext cx="1194936" cy="1202612"/>
          </a:xfrm>
          <a:prstGeom prst="rect">
            <a:avLst/>
          </a:prstGeom>
        </p:spPr>
      </p:pic>
      <p:pic>
        <p:nvPicPr>
          <p:cNvPr id="4098" name="Picture 2" descr="Makaó játékszabály - Tanulj meg makaózni 9 lépésben! - Játék">
            <a:extLst>
              <a:ext uri="{FF2B5EF4-FFF2-40B4-BE49-F238E27FC236}">
                <a16:creationId xmlns:a16="http://schemas.microsoft.com/office/drawing/2014/main" id="{BCEF97D6-B829-43AE-BA3A-C36FC40F9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2396" y="2209275"/>
            <a:ext cx="2964668" cy="179856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óker - A kaszinók és játéktermek nem csak a póker, a blackjack">
            <a:extLst>
              <a:ext uri="{FF2B5EF4-FFF2-40B4-BE49-F238E27FC236}">
                <a16:creationId xmlns:a16="http://schemas.microsoft.com/office/drawing/2014/main" id="{27F44E4B-B198-4B47-8AB6-7FCB3CADB5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60286" y="4773168"/>
            <a:ext cx="2663505" cy="186112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Blackjack 21 - Online Ingyen Játék | FunnyGames">
            <a:extLst>
              <a:ext uri="{FF2B5EF4-FFF2-40B4-BE49-F238E27FC236}">
                <a16:creationId xmlns:a16="http://schemas.microsoft.com/office/drawing/2014/main" id="{8A59C11F-5519-4E4D-9AE9-20227748E40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4106" name="Picture 10" descr="21 - Játssz Online a SilverGames-en 🕹️">
            <a:extLst>
              <a:ext uri="{FF2B5EF4-FFF2-40B4-BE49-F238E27FC236}">
                <a16:creationId xmlns:a16="http://schemas.microsoft.com/office/drawing/2014/main" id="{F6FCAD8F-8A89-4CF0-8D3D-22891B25E8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5529" y="477316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490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B7E98BB-3BF1-4D45-A630-B448D78095C6}"/>
              </a:ext>
            </a:extLst>
          </p:cNvPr>
          <p:cNvSpPr>
            <a:spLocks noGrp="1"/>
          </p:cNvSpPr>
          <p:nvPr>
            <p:ph type="title"/>
          </p:nvPr>
        </p:nvSpPr>
        <p:spPr/>
        <p:txBody>
          <a:bodyPr/>
          <a:lstStyle/>
          <a:p>
            <a:r>
              <a:rPr lang="hu-HU" b="1" dirty="0"/>
              <a:t>4. Darts</a:t>
            </a:r>
          </a:p>
        </p:txBody>
      </p:sp>
      <p:sp>
        <p:nvSpPr>
          <p:cNvPr id="3" name="Tartalom helye 2">
            <a:extLst>
              <a:ext uri="{FF2B5EF4-FFF2-40B4-BE49-F238E27FC236}">
                <a16:creationId xmlns:a16="http://schemas.microsoft.com/office/drawing/2014/main" id="{B5E87418-297D-4BAD-A43A-7A522DBD705D}"/>
              </a:ext>
            </a:extLst>
          </p:cNvPr>
          <p:cNvSpPr>
            <a:spLocks noGrp="1"/>
          </p:cNvSpPr>
          <p:nvPr>
            <p:ph idx="1"/>
          </p:nvPr>
        </p:nvSpPr>
        <p:spPr>
          <a:xfrm>
            <a:off x="838200" y="1825625"/>
            <a:ext cx="6393110" cy="3073546"/>
          </a:xfrm>
        </p:spPr>
        <p:txBody>
          <a:bodyPr>
            <a:normAutofit/>
          </a:bodyPr>
          <a:lstStyle/>
          <a:p>
            <a:pPr marL="0" indent="0">
              <a:buNone/>
            </a:pPr>
            <a:r>
              <a:rPr lang="hu-HU" altLang="hu-HU" sz="1600" dirty="0">
                <a:solidFill>
                  <a:srgbClr val="C00000"/>
                </a:solidFill>
                <a:latin typeface="Arial" panose="020B0604020202020204" pitchFamily="34" charset="0"/>
              </a:rPr>
              <a:t>Darts is </a:t>
            </a:r>
            <a:r>
              <a:rPr lang="hu-HU" altLang="hu-HU" sz="1600" dirty="0" err="1">
                <a:solidFill>
                  <a:srgbClr val="C00000"/>
                </a:solidFill>
                <a:latin typeface="Arial" panose="020B0604020202020204" pitchFamily="34" charset="0"/>
              </a:rPr>
              <a:t>not</a:t>
            </a:r>
            <a:r>
              <a:rPr lang="hu-HU" altLang="hu-HU" sz="1600" dirty="0">
                <a:solidFill>
                  <a:srgbClr val="C00000"/>
                </a:solidFill>
                <a:latin typeface="Arial" panose="020B0604020202020204" pitchFamily="34" charset="0"/>
              </a:rPr>
              <a:t> </a:t>
            </a:r>
            <a:r>
              <a:rPr lang="hu-HU" altLang="hu-HU" sz="1600" dirty="0" err="1">
                <a:solidFill>
                  <a:srgbClr val="C00000"/>
                </a:solidFill>
                <a:latin typeface="Arial" panose="020B0604020202020204" pitchFamily="34" charset="0"/>
              </a:rPr>
              <a:t>just</a:t>
            </a:r>
            <a:r>
              <a:rPr lang="hu-HU" altLang="hu-HU" sz="1600" dirty="0">
                <a:solidFill>
                  <a:srgbClr val="C00000"/>
                </a:solidFill>
                <a:latin typeface="Arial" panose="020B0604020202020204" pitchFamily="34" charset="0"/>
              </a:rPr>
              <a:t> a game in Hungary; </a:t>
            </a:r>
            <a:r>
              <a:rPr lang="hu-HU" altLang="hu-HU" sz="1600" dirty="0" err="1">
                <a:solidFill>
                  <a:srgbClr val="C00000"/>
                </a:solidFill>
                <a:latin typeface="Arial" panose="020B0604020202020204" pitchFamily="34" charset="0"/>
              </a:rPr>
              <a:t>it's</a:t>
            </a:r>
            <a:r>
              <a:rPr lang="hu-HU" altLang="hu-HU" sz="1600" dirty="0">
                <a:solidFill>
                  <a:srgbClr val="C00000"/>
                </a:solidFill>
                <a:latin typeface="Arial" panose="020B0604020202020204" pitchFamily="34" charset="0"/>
              </a:rPr>
              <a:t> a </a:t>
            </a:r>
            <a:r>
              <a:rPr lang="hu-HU" altLang="hu-HU" sz="1600" dirty="0" err="1">
                <a:solidFill>
                  <a:srgbClr val="C00000"/>
                </a:solidFill>
                <a:latin typeface="Arial" panose="020B0604020202020204" pitchFamily="34" charset="0"/>
              </a:rPr>
              <a:t>social</a:t>
            </a:r>
            <a:r>
              <a:rPr lang="hu-HU" altLang="hu-HU" sz="1600" dirty="0">
                <a:solidFill>
                  <a:srgbClr val="C00000"/>
                </a:solidFill>
                <a:latin typeface="Arial" panose="020B0604020202020204" pitchFamily="34" charset="0"/>
              </a:rPr>
              <a:t> </a:t>
            </a:r>
            <a:r>
              <a:rPr lang="hu-HU" altLang="hu-HU" sz="1600" dirty="0" err="1">
                <a:solidFill>
                  <a:srgbClr val="C00000"/>
                </a:solidFill>
                <a:latin typeface="Arial" panose="020B0604020202020204" pitchFamily="34" charset="0"/>
              </a:rPr>
              <a:t>activity</a:t>
            </a:r>
            <a:r>
              <a:rPr lang="hu-HU" altLang="hu-HU" sz="1600" dirty="0">
                <a:solidFill>
                  <a:srgbClr val="C00000"/>
                </a:solidFill>
                <a:latin typeface="Arial" panose="020B0604020202020204" pitchFamily="34" charset="0"/>
              </a:rPr>
              <a:t> </a:t>
            </a:r>
            <a:r>
              <a:rPr lang="hu-HU" altLang="hu-HU" sz="1600" dirty="0" err="1">
                <a:solidFill>
                  <a:srgbClr val="C00000"/>
                </a:solidFill>
                <a:latin typeface="Arial" panose="020B0604020202020204" pitchFamily="34" charset="0"/>
              </a:rPr>
              <a:t>that</a:t>
            </a:r>
            <a:r>
              <a:rPr lang="hu-HU" altLang="hu-HU" sz="1600" dirty="0">
                <a:solidFill>
                  <a:srgbClr val="C00000"/>
                </a:solidFill>
                <a:latin typeface="Arial" panose="020B0604020202020204" pitchFamily="34" charset="0"/>
              </a:rPr>
              <a:t> </a:t>
            </a:r>
            <a:r>
              <a:rPr lang="hu-HU" altLang="hu-HU" sz="1600" dirty="0" err="1">
                <a:solidFill>
                  <a:srgbClr val="C00000"/>
                </a:solidFill>
                <a:latin typeface="Arial" panose="020B0604020202020204" pitchFamily="34" charset="0"/>
              </a:rPr>
              <a:t>brings</a:t>
            </a:r>
            <a:r>
              <a:rPr lang="hu-HU" altLang="hu-HU" sz="1600" dirty="0">
                <a:solidFill>
                  <a:srgbClr val="C00000"/>
                </a:solidFill>
                <a:latin typeface="Arial" panose="020B0604020202020204" pitchFamily="34" charset="0"/>
              </a:rPr>
              <a:t> </a:t>
            </a:r>
            <a:r>
              <a:rPr lang="hu-HU" altLang="hu-HU" sz="1600" dirty="0" err="1">
                <a:solidFill>
                  <a:srgbClr val="C00000"/>
                </a:solidFill>
                <a:latin typeface="Arial" panose="020B0604020202020204" pitchFamily="34" charset="0"/>
              </a:rPr>
              <a:t>people</a:t>
            </a:r>
            <a:r>
              <a:rPr lang="hu-HU" altLang="hu-HU" sz="1600" dirty="0">
                <a:solidFill>
                  <a:srgbClr val="C00000"/>
                </a:solidFill>
                <a:latin typeface="Arial" panose="020B0604020202020204" pitchFamily="34" charset="0"/>
              </a:rPr>
              <a:t> </a:t>
            </a:r>
            <a:r>
              <a:rPr lang="hu-HU" altLang="hu-HU" sz="1600" dirty="0" err="1">
                <a:solidFill>
                  <a:srgbClr val="C00000"/>
                </a:solidFill>
                <a:latin typeface="Arial" panose="020B0604020202020204" pitchFamily="34" charset="0"/>
              </a:rPr>
              <a:t>together</a:t>
            </a:r>
            <a:r>
              <a:rPr lang="hu-HU" altLang="hu-HU" sz="1600" dirty="0">
                <a:solidFill>
                  <a:srgbClr val="C00000"/>
                </a:solidFill>
                <a:latin typeface="Arial" panose="020B0604020202020204" pitchFamily="34" charset="0"/>
              </a:rPr>
              <a:t>, </a:t>
            </a:r>
            <a:r>
              <a:rPr lang="hu-HU" altLang="hu-HU" sz="1600" dirty="0" err="1">
                <a:solidFill>
                  <a:srgbClr val="C00000"/>
                </a:solidFill>
                <a:latin typeface="Arial" panose="020B0604020202020204" pitchFamily="34" charset="0"/>
              </a:rPr>
              <a:t>fostering</a:t>
            </a:r>
            <a:r>
              <a:rPr lang="hu-HU" altLang="hu-HU" sz="1600" dirty="0">
                <a:solidFill>
                  <a:srgbClr val="C00000"/>
                </a:solidFill>
                <a:latin typeface="Arial" panose="020B0604020202020204" pitchFamily="34" charset="0"/>
              </a:rPr>
              <a:t> </a:t>
            </a:r>
            <a:r>
              <a:rPr lang="hu-HU" altLang="hu-HU" sz="1600" dirty="0" err="1">
                <a:solidFill>
                  <a:srgbClr val="C00000"/>
                </a:solidFill>
                <a:latin typeface="Arial" panose="020B0604020202020204" pitchFamily="34" charset="0"/>
              </a:rPr>
              <a:t>friendly</a:t>
            </a:r>
            <a:r>
              <a:rPr lang="hu-HU" altLang="hu-HU" sz="1600" dirty="0">
                <a:solidFill>
                  <a:srgbClr val="C00000"/>
                </a:solidFill>
                <a:latin typeface="Arial" panose="020B0604020202020204" pitchFamily="34" charset="0"/>
              </a:rPr>
              <a:t> </a:t>
            </a:r>
            <a:r>
              <a:rPr lang="hu-HU" altLang="hu-HU" sz="1600" dirty="0" err="1">
                <a:solidFill>
                  <a:srgbClr val="C00000"/>
                </a:solidFill>
                <a:latin typeface="Arial" panose="020B0604020202020204" pitchFamily="34" charset="0"/>
              </a:rPr>
              <a:t>rivalries</a:t>
            </a:r>
            <a:r>
              <a:rPr lang="hu-HU" altLang="hu-HU" sz="1600" dirty="0">
                <a:solidFill>
                  <a:srgbClr val="C00000"/>
                </a:solidFill>
                <a:latin typeface="Arial" panose="020B0604020202020204" pitchFamily="34" charset="0"/>
              </a:rPr>
              <a:t> and </a:t>
            </a:r>
            <a:r>
              <a:rPr lang="hu-HU" altLang="hu-HU" sz="1600" dirty="0" err="1">
                <a:solidFill>
                  <a:srgbClr val="C00000"/>
                </a:solidFill>
                <a:latin typeface="Arial" panose="020B0604020202020204" pitchFamily="34" charset="0"/>
              </a:rPr>
              <a:t>creating</a:t>
            </a:r>
            <a:r>
              <a:rPr lang="hu-HU" altLang="hu-HU" sz="1600" dirty="0">
                <a:solidFill>
                  <a:srgbClr val="C00000"/>
                </a:solidFill>
                <a:latin typeface="Arial" panose="020B0604020202020204" pitchFamily="34" charset="0"/>
              </a:rPr>
              <a:t> </a:t>
            </a:r>
            <a:r>
              <a:rPr lang="hu-HU" altLang="hu-HU" sz="1600" dirty="0" err="1">
                <a:solidFill>
                  <a:srgbClr val="C00000"/>
                </a:solidFill>
                <a:latin typeface="Arial" panose="020B0604020202020204" pitchFamily="34" charset="0"/>
              </a:rPr>
              <a:t>memorable</a:t>
            </a:r>
            <a:r>
              <a:rPr lang="hu-HU" altLang="hu-HU" sz="1600" dirty="0">
                <a:solidFill>
                  <a:srgbClr val="C00000"/>
                </a:solidFill>
                <a:latin typeface="Arial" panose="020B0604020202020204" pitchFamily="34" charset="0"/>
              </a:rPr>
              <a:t> </a:t>
            </a:r>
            <a:r>
              <a:rPr lang="hu-HU" altLang="hu-HU" sz="1600" dirty="0" err="1">
                <a:solidFill>
                  <a:srgbClr val="C00000"/>
                </a:solidFill>
                <a:latin typeface="Arial" panose="020B0604020202020204" pitchFamily="34" charset="0"/>
              </a:rPr>
              <a:t>moments</a:t>
            </a:r>
            <a:r>
              <a:rPr lang="hu-HU" altLang="hu-HU" sz="1600" dirty="0">
                <a:solidFill>
                  <a:srgbClr val="C00000"/>
                </a:solidFill>
                <a:latin typeface="Arial" panose="020B0604020202020204" pitchFamily="34" charset="0"/>
              </a:rPr>
              <a:t>. </a:t>
            </a:r>
            <a:r>
              <a:rPr lang="hu-HU" altLang="hu-HU" sz="1600" dirty="0" err="1">
                <a:solidFill>
                  <a:srgbClr val="C00000"/>
                </a:solidFill>
                <a:latin typeface="Arial" panose="020B0604020202020204" pitchFamily="34" charset="0"/>
              </a:rPr>
              <a:t>Whether</a:t>
            </a:r>
            <a:r>
              <a:rPr lang="hu-HU" altLang="hu-HU" sz="1600" dirty="0">
                <a:solidFill>
                  <a:srgbClr val="C00000"/>
                </a:solidFill>
                <a:latin typeface="Arial" panose="020B0604020202020204" pitchFamily="34" charset="0"/>
              </a:rPr>
              <a:t> </a:t>
            </a:r>
            <a:r>
              <a:rPr lang="hu-HU" altLang="hu-HU" sz="1600" dirty="0" err="1">
                <a:solidFill>
                  <a:srgbClr val="C00000"/>
                </a:solidFill>
                <a:latin typeface="Arial" panose="020B0604020202020204" pitchFamily="34" charset="0"/>
              </a:rPr>
              <a:t>you're</a:t>
            </a:r>
            <a:r>
              <a:rPr lang="hu-HU" altLang="hu-HU" sz="1600" dirty="0">
                <a:solidFill>
                  <a:srgbClr val="C00000"/>
                </a:solidFill>
                <a:latin typeface="Arial" panose="020B0604020202020204" pitchFamily="34" charset="0"/>
              </a:rPr>
              <a:t> </a:t>
            </a:r>
            <a:r>
              <a:rPr lang="hu-HU" altLang="hu-HU" sz="1600" dirty="0" err="1">
                <a:solidFill>
                  <a:srgbClr val="C00000"/>
                </a:solidFill>
                <a:latin typeface="Arial" panose="020B0604020202020204" pitchFamily="34" charset="0"/>
              </a:rPr>
              <a:t>aiming</a:t>
            </a:r>
            <a:r>
              <a:rPr lang="hu-HU" altLang="hu-HU" sz="1600" dirty="0">
                <a:solidFill>
                  <a:srgbClr val="C00000"/>
                </a:solidFill>
                <a:latin typeface="Arial" panose="020B0604020202020204" pitchFamily="34" charset="0"/>
              </a:rPr>
              <a:t> </a:t>
            </a:r>
            <a:r>
              <a:rPr lang="hu-HU" altLang="hu-HU" sz="1600" dirty="0" err="1">
                <a:solidFill>
                  <a:srgbClr val="C00000"/>
                </a:solidFill>
                <a:latin typeface="Arial" panose="020B0604020202020204" pitchFamily="34" charset="0"/>
              </a:rPr>
              <a:t>for</a:t>
            </a:r>
            <a:r>
              <a:rPr lang="hu-HU" altLang="hu-HU" sz="1600" dirty="0">
                <a:solidFill>
                  <a:srgbClr val="C00000"/>
                </a:solidFill>
                <a:latin typeface="Arial" panose="020B0604020202020204" pitchFamily="34" charset="0"/>
              </a:rPr>
              <a:t> </a:t>
            </a:r>
            <a:r>
              <a:rPr lang="hu-HU" altLang="hu-HU" sz="1600" dirty="0" err="1">
                <a:solidFill>
                  <a:srgbClr val="C00000"/>
                </a:solidFill>
                <a:latin typeface="Arial" panose="020B0604020202020204" pitchFamily="34" charset="0"/>
              </a:rPr>
              <a:t>the</a:t>
            </a:r>
            <a:r>
              <a:rPr lang="hu-HU" altLang="hu-HU" sz="1600" dirty="0">
                <a:solidFill>
                  <a:srgbClr val="C00000"/>
                </a:solidFill>
                <a:latin typeface="Arial" panose="020B0604020202020204" pitchFamily="34" charset="0"/>
              </a:rPr>
              <a:t> </a:t>
            </a:r>
            <a:r>
              <a:rPr lang="hu-HU" altLang="hu-HU" sz="1600" dirty="0" err="1">
                <a:solidFill>
                  <a:srgbClr val="C00000"/>
                </a:solidFill>
                <a:latin typeface="Arial" panose="020B0604020202020204" pitchFamily="34" charset="0"/>
              </a:rPr>
              <a:t>bullseye</a:t>
            </a:r>
            <a:r>
              <a:rPr lang="hu-HU" altLang="hu-HU" sz="1600" dirty="0">
                <a:solidFill>
                  <a:srgbClr val="C00000"/>
                </a:solidFill>
                <a:latin typeface="Arial" panose="020B0604020202020204" pitchFamily="34" charset="0"/>
              </a:rPr>
              <a:t> </a:t>
            </a:r>
            <a:r>
              <a:rPr lang="hu-HU" altLang="hu-HU" sz="1600" dirty="0" err="1">
                <a:solidFill>
                  <a:srgbClr val="C00000"/>
                </a:solidFill>
                <a:latin typeface="Arial" panose="020B0604020202020204" pitchFamily="34" charset="0"/>
              </a:rPr>
              <a:t>or</a:t>
            </a:r>
            <a:r>
              <a:rPr lang="hu-HU" altLang="hu-HU" sz="1600" dirty="0">
                <a:solidFill>
                  <a:srgbClr val="C00000"/>
                </a:solidFill>
                <a:latin typeface="Arial" panose="020B0604020202020204" pitchFamily="34" charset="0"/>
              </a:rPr>
              <a:t> </a:t>
            </a:r>
            <a:r>
              <a:rPr lang="hu-HU" altLang="hu-HU" sz="1600" dirty="0" err="1">
                <a:solidFill>
                  <a:srgbClr val="C00000"/>
                </a:solidFill>
                <a:latin typeface="Arial" panose="020B0604020202020204" pitchFamily="34" charset="0"/>
              </a:rPr>
              <a:t>simply</a:t>
            </a:r>
            <a:r>
              <a:rPr lang="hu-HU" altLang="hu-HU" sz="1600" dirty="0">
                <a:solidFill>
                  <a:srgbClr val="C00000"/>
                </a:solidFill>
                <a:latin typeface="Arial" panose="020B0604020202020204" pitchFamily="34" charset="0"/>
              </a:rPr>
              <a:t> </a:t>
            </a:r>
            <a:r>
              <a:rPr lang="hu-HU" altLang="hu-HU" sz="1600" dirty="0" err="1">
                <a:solidFill>
                  <a:srgbClr val="C00000"/>
                </a:solidFill>
                <a:latin typeface="Arial" panose="020B0604020202020204" pitchFamily="34" charset="0"/>
              </a:rPr>
              <a:t>enjoying</a:t>
            </a:r>
            <a:r>
              <a:rPr lang="hu-HU" altLang="hu-HU" sz="1600" dirty="0">
                <a:solidFill>
                  <a:srgbClr val="C00000"/>
                </a:solidFill>
                <a:latin typeface="Arial" panose="020B0604020202020204" pitchFamily="34" charset="0"/>
              </a:rPr>
              <a:t> </a:t>
            </a:r>
            <a:r>
              <a:rPr lang="hu-HU" altLang="hu-HU" sz="1600" dirty="0" err="1">
                <a:solidFill>
                  <a:srgbClr val="C00000"/>
                </a:solidFill>
                <a:latin typeface="Arial" panose="020B0604020202020204" pitchFamily="34" charset="0"/>
              </a:rPr>
              <a:t>the</a:t>
            </a:r>
            <a:r>
              <a:rPr lang="hu-HU" altLang="hu-HU" sz="1600" dirty="0">
                <a:solidFill>
                  <a:srgbClr val="C00000"/>
                </a:solidFill>
                <a:latin typeface="Arial" panose="020B0604020202020204" pitchFamily="34" charset="0"/>
              </a:rPr>
              <a:t> </a:t>
            </a:r>
            <a:r>
              <a:rPr lang="hu-HU" altLang="hu-HU" sz="1600" dirty="0" err="1">
                <a:solidFill>
                  <a:srgbClr val="C00000"/>
                </a:solidFill>
                <a:latin typeface="Arial" panose="020B0604020202020204" pitchFamily="34" charset="0"/>
              </a:rPr>
              <a:t>company</a:t>
            </a:r>
            <a:r>
              <a:rPr lang="hu-HU" altLang="hu-HU" sz="1600" dirty="0">
                <a:solidFill>
                  <a:srgbClr val="C00000"/>
                </a:solidFill>
                <a:latin typeface="Arial" panose="020B0604020202020204" pitchFamily="34" charset="0"/>
              </a:rPr>
              <a:t> of </a:t>
            </a:r>
            <a:r>
              <a:rPr lang="hu-HU" altLang="hu-HU" sz="1600" dirty="0" err="1">
                <a:solidFill>
                  <a:srgbClr val="C00000"/>
                </a:solidFill>
                <a:latin typeface="Arial" panose="020B0604020202020204" pitchFamily="34" charset="0"/>
              </a:rPr>
              <a:t>friends</a:t>
            </a:r>
            <a:r>
              <a:rPr lang="hu-HU" altLang="hu-HU" sz="1600" dirty="0">
                <a:solidFill>
                  <a:srgbClr val="C00000"/>
                </a:solidFill>
                <a:latin typeface="Arial" panose="020B0604020202020204" pitchFamily="34" charset="0"/>
              </a:rPr>
              <a:t>, darts </a:t>
            </a:r>
            <a:r>
              <a:rPr lang="hu-HU" altLang="hu-HU" sz="1600" dirty="0" err="1">
                <a:solidFill>
                  <a:srgbClr val="C00000"/>
                </a:solidFill>
                <a:latin typeface="Arial" panose="020B0604020202020204" pitchFamily="34" charset="0"/>
              </a:rPr>
              <a:t>offers</a:t>
            </a:r>
            <a:r>
              <a:rPr lang="hu-HU" altLang="hu-HU" sz="1600" dirty="0">
                <a:solidFill>
                  <a:srgbClr val="C00000"/>
                </a:solidFill>
                <a:latin typeface="Arial" panose="020B0604020202020204" pitchFamily="34" charset="0"/>
              </a:rPr>
              <a:t> a </a:t>
            </a:r>
            <a:r>
              <a:rPr lang="hu-HU" altLang="hu-HU" sz="1600" dirty="0" err="1">
                <a:solidFill>
                  <a:srgbClr val="C00000"/>
                </a:solidFill>
                <a:latin typeface="Arial" panose="020B0604020202020204" pitchFamily="34" charset="0"/>
              </a:rPr>
              <a:t>rewarding</a:t>
            </a:r>
            <a:r>
              <a:rPr lang="hu-HU" altLang="hu-HU" sz="1600" dirty="0">
                <a:solidFill>
                  <a:srgbClr val="C00000"/>
                </a:solidFill>
                <a:latin typeface="Arial" panose="020B0604020202020204" pitchFamily="34" charset="0"/>
              </a:rPr>
              <a:t> and </a:t>
            </a:r>
            <a:r>
              <a:rPr lang="hu-HU" altLang="hu-HU" sz="1600" dirty="0" err="1">
                <a:solidFill>
                  <a:srgbClr val="C00000"/>
                </a:solidFill>
                <a:latin typeface="Arial" panose="020B0604020202020204" pitchFamily="34" charset="0"/>
              </a:rPr>
              <a:t>enjoyable</a:t>
            </a:r>
            <a:r>
              <a:rPr lang="hu-HU" altLang="hu-HU" sz="1600" dirty="0">
                <a:solidFill>
                  <a:srgbClr val="C00000"/>
                </a:solidFill>
                <a:latin typeface="Arial" panose="020B0604020202020204" pitchFamily="34" charset="0"/>
              </a:rPr>
              <a:t> </a:t>
            </a:r>
            <a:r>
              <a:rPr lang="hu-HU" altLang="hu-HU" sz="1600" dirty="0" err="1">
                <a:solidFill>
                  <a:srgbClr val="C00000"/>
                </a:solidFill>
                <a:latin typeface="Arial" panose="020B0604020202020204" pitchFamily="34" charset="0"/>
              </a:rPr>
              <a:t>experience</a:t>
            </a:r>
            <a:r>
              <a:rPr lang="hu-HU" altLang="hu-HU" sz="1600" dirty="0">
                <a:solidFill>
                  <a:srgbClr val="C00000"/>
                </a:solidFill>
                <a:latin typeface="Arial" panose="020B0604020202020204" pitchFamily="34" charset="0"/>
              </a:rPr>
              <a:t> </a:t>
            </a:r>
            <a:r>
              <a:rPr lang="hu-HU" altLang="hu-HU" sz="1600" dirty="0" err="1">
                <a:solidFill>
                  <a:srgbClr val="C00000"/>
                </a:solidFill>
                <a:latin typeface="Arial" panose="020B0604020202020204" pitchFamily="34" charset="0"/>
              </a:rPr>
              <a:t>for</a:t>
            </a:r>
            <a:r>
              <a:rPr lang="hu-HU" altLang="hu-HU" sz="1600" dirty="0">
                <a:solidFill>
                  <a:srgbClr val="C00000"/>
                </a:solidFill>
                <a:latin typeface="Arial" panose="020B0604020202020204" pitchFamily="34" charset="0"/>
              </a:rPr>
              <a:t> </a:t>
            </a:r>
            <a:r>
              <a:rPr lang="hu-HU" altLang="hu-HU" sz="1600" dirty="0" err="1">
                <a:solidFill>
                  <a:srgbClr val="C00000"/>
                </a:solidFill>
                <a:latin typeface="Arial" panose="020B0604020202020204" pitchFamily="34" charset="0"/>
              </a:rPr>
              <a:t>all</a:t>
            </a:r>
            <a:r>
              <a:rPr lang="hu-HU" altLang="hu-HU" sz="1600" dirty="0">
                <a:solidFill>
                  <a:srgbClr val="C00000"/>
                </a:solidFill>
                <a:latin typeface="Arial" panose="020B0604020202020204" pitchFamily="34" charset="0"/>
              </a:rPr>
              <a:t> </a:t>
            </a:r>
            <a:r>
              <a:rPr lang="hu-HU" altLang="hu-HU" sz="1600" dirty="0" err="1">
                <a:solidFill>
                  <a:srgbClr val="C00000"/>
                </a:solidFill>
                <a:latin typeface="Arial" panose="020B0604020202020204" pitchFamily="34" charset="0"/>
              </a:rPr>
              <a:t>who</a:t>
            </a:r>
            <a:r>
              <a:rPr lang="hu-HU" altLang="hu-HU" sz="1600" dirty="0">
                <a:solidFill>
                  <a:srgbClr val="C00000"/>
                </a:solidFill>
                <a:latin typeface="Arial" panose="020B0604020202020204" pitchFamily="34" charset="0"/>
              </a:rPr>
              <a:t> </a:t>
            </a:r>
            <a:r>
              <a:rPr lang="hu-HU" altLang="hu-HU" sz="1600" dirty="0" err="1">
                <a:solidFill>
                  <a:srgbClr val="C00000"/>
                </a:solidFill>
                <a:latin typeface="Arial" panose="020B0604020202020204" pitchFamily="34" charset="0"/>
              </a:rPr>
              <a:t>partake</a:t>
            </a:r>
            <a:r>
              <a:rPr lang="hu-HU" altLang="hu-HU" sz="1600" dirty="0">
                <a:solidFill>
                  <a:srgbClr val="C00000"/>
                </a:solidFill>
                <a:latin typeface="Arial" panose="020B0604020202020204" pitchFamily="34" charset="0"/>
              </a:rPr>
              <a:t> in </a:t>
            </a:r>
            <a:r>
              <a:rPr lang="hu-HU" altLang="hu-HU" sz="1600" dirty="0" err="1">
                <a:solidFill>
                  <a:srgbClr val="C00000"/>
                </a:solidFill>
                <a:latin typeface="Arial" panose="020B0604020202020204" pitchFamily="34" charset="0"/>
              </a:rPr>
              <a:t>it</a:t>
            </a:r>
            <a:r>
              <a:rPr lang="hu-HU" altLang="hu-HU" sz="1600" dirty="0">
                <a:latin typeface="Arial" panose="020B0604020202020204" pitchFamily="34" charset="0"/>
              </a:rPr>
              <a:t>.</a:t>
            </a:r>
          </a:p>
          <a:p>
            <a:pPr marL="0" indent="0">
              <a:buNone/>
            </a:pPr>
            <a:r>
              <a:rPr lang="hu-HU" sz="1800" b="1" dirty="0" err="1"/>
              <a:t>Typical</a:t>
            </a:r>
            <a:r>
              <a:rPr lang="hu-HU" sz="1800" b="1" dirty="0"/>
              <a:t> </a:t>
            </a:r>
            <a:r>
              <a:rPr lang="hu-HU" sz="1800" b="1" dirty="0" err="1"/>
              <a:t>Settings</a:t>
            </a:r>
            <a:r>
              <a:rPr lang="hu-HU" sz="1800" b="1" dirty="0"/>
              <a:t> </a:t>
            </a:r>
            <a:r>
              <a:rPr lang="hu-HU" sz="1800" b="1" dirty="0" err="1"/>
              <a:t>for</a:t>
            </a:r>
            <a:r>
              <a:rPr lang="hu-HU" sz="1800" b="1" dirty="0"/>
              <a:t> Playing:</a:t>
            </a:r>
            <a:endParaRPr lang="hu-HU" altLang="hu-HU" sz="1800" dirty="0">
              <a:latin typeface="Arial" panose="020B0604020202020204" pitchFamily="34" charset="0"/>
            </a:endParaRPr>
          </a:p>
          <a:p>
            <a:r>
              <a:rPr lang="hu-HU" sz="1600" b="1" dirty="0" err="1"/>
              <a:t>Pubs</a:t>
            </a:r>
            <a:endParaRPr lang="hu-HU" sz="1600" b="1" dirty="0"/>
          </a:p>
          <a:p>
            <a:r>
              <a:rPr lang="hu-HU" sz="1600" b="1" dirty="0" err="1"/>
              <a:t>Social</a:t>
            </a:r>
            <a:r>
              <a:rPr lang="hu-HU" sz="1600" b="1" dirty="0"/>
              <a:t> </a:t>
            </a:r>
            <a:r>
              <a:rPr lang="hu-HU" sz="1600" b="1" dirty="0" err="1"/>
              <a:t>Clubs</a:t>
            </a:r>
            <a:endParaRPr lang="hu-HU" sz="1600" b="1" dirty="0"/>
          </a:p>
          <a:p>
            <a:r>
              <a:rPr lang="hu-HU" sz="1600" b="1" dirty="0"/>
              <a:t>Dart </a:t>
            </a:r>
            <a:r>
              <a:rPr lang="hu-HU" sz="1600" b="1" dirty="0" err="1"/>
              <a:t>Halls</a:t>
            </a:r>
            <a:endParaRPr lang="hu-HU" sz="1600" dirty="0"/>
          </a:p>
        </p:txBody>
      </p:sp>
      <p:sp>
        <p:nvSpPr>
          <p:cNvPr id="7" name="Rectangle 4">
            <a:extLst>
              <a:ext uri="{FF2B5EF4-FFF2-40B4-BE49-F238E27FC236}">
                <a16:creationId xmlns:a16="http://schemas.microsoft.com/office/drawing/2014/main" id="{6E34CF47-288D-4B3E-A62A-1EDD3AD44A51}"/>
              </a:ext>
            </a:extLst>
          </p:cNvPr>
          <p:cNvSpPr>
            <a:spLocks noChangeArrowheads="1"/>
          </p:cNvSpPr>
          <p:nvPr/>
        </p:nvSpPr>
        <p:spPr bwMode="auto">
          <a:xfrm>
            <a:off x="0" y="0"/>
            <a:ext cx="41465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hu-HU" altLang="hu-HU" sz="1800" b="0" i="0" u="none" strike="noStrike" cap="none" normalizeH="0" baseline="0">
                <a:ln>
                  <a:noFill/>
                </a:ln>
                <a:solidFill>
                  <a:srgbClr val="FFFFFF"/>
                </a:solidFill>
                <a:effectLst/>
                <a:latin typeface="Söhne"/>
              </a:rPr>
            </a:br>
            <a:endParaRPr kumimoji="0" lang="hu-HU" altLang="hu-HU" sz="1800" b="0" i="0" u="none" strike="noStrike" cap="none" normalizeH="0" baseline="0">
              <a:ln>
                <a:noFill/>
              </a:ln>
              <a:solidFill>
                <a:schemeClr val="tx1"/>
              </a:solidFill>
              <a:effectLst/>
              <a:latin typeface="Arial" panose="020B0604020202020204" pitchFamily="34" charset="0"/>
            </a:endParaRPr>
          </a:p>
        </p:txBody>
      </p:sp>
      <p:pic>
        <p:nvPicPr>
          <p:cNvPr id="8" name="Picture 3" descr="A logo with a group of people holding a drink&#10;&#10;Description automatically generated">
            <a:extLst>
              <a:ext uri="{FF2B5EF4-FFF2-40B4-BE49-F238E27FC236}">
                <a16:creationId xmlns:a16="http://schemas.microsoft.com/office/drawing/2014/main" id="{626A158E-A60F-4241-B1C8-F0E730289908}"/>
              </a:ext>
            </a:extLst>
          </p:cNvPr>
          <p:cNvPicPr>
            <a:picLocks noChangeAspect="1"/>
          </p:cNvPicPr>
          <p:nvPr/>
        </p:nvPicPr>
        <p:blipFill>
          <a:blip r:embed="rId2"/>
          <a:stretch>
            <a:fillRect/>
          </a:stretch>
        </p:blipFill>
        <p:spPr>
          <a:xfrm>
            <a:off x="10997064" y="-2517"/>
            <a:ext cx="1194936" cy="1202612"/>
          </a:xfrm>
          <a:prstGeom prst="rect">
            <a:avLst/>
          </a:prstGeom>
        </p:spPr>
      </p:pic>
      <p:pic>
        <p:nvPicPr>
          <p:cNvPr id="1030" name="Picture 6" descr="Darts – Wikipédia">
            <a:extLst>
              <a:ext uri="{FF2B5EF4-FFF2-40B4-BE49-F238E27FC236}">
                <a16:creationId xmlns:a16="http://schemas.microsoft.com/office/drawing/2014/main" id="{E1C871FA-17EA-4C71-BBF5-594293656C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2137" y="1565219"/>
            <a:ext cx="2945952" cy="195882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n the Oche: How darts went from pub game to cash-rich modern sport – Part  five: The birthplace">
            <a:extLst>
              <a:ext uri="{FF2B5EF4-FFF2-40B4-BE49-F238E27FC236}">
                <a16:creationId xmlns:a16="http://schemas.microsoft.com/office/drawing/2014/main" id="{307C4C17-BC61-4C9D-A6EB-C98A3F4E07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5817" y="3869373"/>
            <a:ext cx="3493665" cy="2329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943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1F54D32-2FF1-4501-80C4-FD7A67AC961D}"/>
              </a:ext>
            </a:extLst>
          </p:cNvPr>
          <p:cNvSpPr>
            <a:spLocks noGrp="1"/>
          </p:cNvSpPr>
          <p:nvPr>
            <p:ph type="title"/>
          </p:nvPr>
        </p:nvSpPr>
        <p:spPr/>
        <p:txBody>
          <a:bodyPr/>
          <a:lstStyle/>
          <a:p>
            <a:r>
              <a:rPr lang="hu-HU" b="1" dirty="0"/>
              <a:t>5. Asztali foci (</a:t>
            </a:r>
            <a:r>
              <a:rPr lang="hu-HU" b="1" dirty="0" err="1"/>
              <a:t>Table</a:t>
            </a:r>
            <a:r>
              <a:rPr lang="hu-HU" b="1" dirty="0"/>
              <a:t> </a:t>
            </a:r>
            <a:r>
              <a:rPr lang="hu-HU" b="1" dirty="0" err="1"/>
              <a:t>Football</a:t>
            </a:r>
            <a:r>
              <a:rPr lang="hu-HU" b="1" dirty="0"/>
              <a:t>)</a:t>
            </a:r>
          </a:p>
        </p:txBody>
      </p:sp>
      <p:sp>
        <p:nvSpPr>
          <p:cNvPr id="3" name="Tartalom helye 2">
            <a:extLst>
              <a:ext uri="{FF2B5EF4-FFF2-40B4-BE49-F238E27FC236}">
                <a16:creationId xmlns:a16="http://schemas.microsoft.com/office/drawing/2014/main" id="{4921BEA7-EDF3-4403-83F3-FC41A88A6E80}"/>
              </a:ext>
            </a:extLst>
          </p:cNvPr>
          <p:cNvSpPr>
            <a:spLocks noGrp="1"/>
          </p:cNvSpPr>
          <p:nvPr>
            <p:ph idx="1"/>
          </p:nvPr>
        </p:nvSpPr>
        <p:spPr>
          <a:xfrm>
            <a:off x="838200" y="1825625"/>
            <a:ext cx="5763936" cy="3526551"/>
          </a:xfrm>
        </p:spPr>
        <p:txBody>
          <a:bodyPr>
            <a:normAutofit/>
          </a:bodyPr>
          <a:lstStyle/>
          <a:p>
            <a:pPr marL="0" indent="0">
              <a:buNone/>
            </a:pPr>
            <a:r>
              <a:rPr lang="en-US" sz="1600" dirty="0">
                <a:solidFill>
                  <a:srgbClr val="C00000"/>
                </a:solidFill>
              </a:rPr>
              <a:t>Table football is a tabletop game that simulates soccer (football) by using miniature player figures mounted on rotating rods. The objective is to maneuver the figures to kick the ball into the opponent's goal while defending your own</a:t>
            </a:r>
            <a:endParaRPr lang="hu-HU" sz="1600" dirty="0">
              <a:solidFill>
                <a:srgbClr val="C00000"/>
              </a:solidFill>
            </a:endParaRPr>
          </a:p>
          <a:p>
            <a:pPr marL="0" indent="0">
              <a:buNone/>
            </a:pPr>
            <a:r>
              <a:rPr lang="hu-HU" sz="2000" b="1" dirty="0" err="1"/>
              <a:t>Typical</a:t>
            </a:r>
            <a:r>
              <a:rPr lang="hu-HU" sz="2000" b="1" dirty="0"/>
              <a:t> </a:t>
            </a:r>
            <a:r>
              <a:rPr lang="hu-HU" sz="2000" b="1" dirty="0" err="1"/>
              <a:t>Settings</a:t>
            </a:r>
            <a:r>
              <a:rPr lang="hu-HU" sz="2000" b="1" dirty="0"/>
              <a:t> </a:t>
            </a:r>
            <a:r>
              <a:rPr lang="hu-HU" sz="2000" b="1" dirty="0" err="1"/>
              <a:t>for</a:t>
            </a:r>
            <a:r>
              <a:rPr lang="hu-HU" sz="2000" b="1" dirty="0"/>
              <a:t> Playing</a:t>
            </a:r>
            <a:endParaRPr lang="hu-HU" sz="1200" dirty="0">
              <a:solidFill>
                <a:srgbClr val="C00000"/>
              </a:solidFill>
            </a:endParaRPr>
          </a:p>
          <a:p>
            <a:r>
              <a:rPr lang="hu-HU" sz="1600" b="1" dirty="0" err="1"/>
              <a:t>Pubs</a:t>
            </a:r>
            <a:r>
              <a:rPr lang="hu-HU" sz="1600" b="1" dirty="0"/>
              <a:t> and Bars</a:t>
            </a:r>
          </a:p>
          <a:p>
            <a:r>
              <a:rPr lang="hu-HU" sz="1600" b="1" dirty="0" err="1"/>
              <a:t>Recreational</a:t>
            </a:r>
            <a:r>
              <a:rPr lang="hu-HU" sz="1600" b="1" dirty="0"/>
              <a:t> </a:t>
            </a:r>
            <a:r>
              <a:rPr lang="hu-HU" sz="1600" b="1" dirty="0" err="1"/>
              <a:t>Centers</a:t>
            </a:r>
            <a:endParaRPr lang="hu-HU" sz="1600" b="1" dirty="0"/>
          </a:p>
          <a:p>
            <a:r>
              <a:rPr lang="hu-HU" sz="1600" b="1" dirty="0" err="1"/>
              <a:t>Youth</a:t>
            </a:r>
            <a:r>
              <a:rPr lang="hu-HU" sz="1600" b="1" dirty="0"/>
              <a:t> </a:t>
            </a:r>
            <a:r>
              <a:rPr lang="hu-HU" sz="1600" b="1" dirty="0" err="1"/>
              <a:t>Centers</a:t>
            </a:r>
            <a:r>
              <a:rPr lang="hu-HU" sz="1600" b="1" dirty="0"/>
              <a:t> and </a:t>
            </a:r>
            <a:r>
              <a:rPr lang="hu-HU" sz="1600" b="1" dirty="0" err="1"/>
              <a:t>Schools</a:t>
            </a:r>
            <a:endParaRPr lang="hu-HU" sz="1600" dirty="0"/>
          </a:p>
        </p:txBody>
      </p:sp>
      <p:pic>
        <p:nvPicPr>
          <p:cNvPr id="4" name="Picture 3" descr="A logo with a group of people holding a drink&#10;&#10;Description automatically generated">
            <a:extLst>
              <a:ext uri="{FF2B5EF4-FFF2-40B4-BE49-F238E27FC236}">
                <a16:creationId xmlns:a16="http://schemas.microsoft.com/office/drawing/2014/main" id="{1F3A0B16-B41F-45CB-817B-E1C04CB4F229}"/>
              </a:ext>
            </a:extLst>
          </p:cNvPr>
          <p:cNvPicPr>
            <a:picLocks noChangeAspect="1"/>
          </p:cNvPicPr>
          <p:nvPr/>
        </p:nvPicPr>
        <p:blipFill>
          <a:blip r:embed="rId2"/>
          <a:stretch>
            <a:fillRect/>
          </a:stretch>
        </p:blipFill>
        <p:spPr>
          <a:xfrm>
            <a:off x="10997064" y="-2517"/>
            <a:ext cx="1194936" cy="1202612"/>
          </a:xfrm>
          <a:prstGeom prst="rect">
            <a:avLst/>
          </a:prstGeom>
        </p:spPr>
      </p:pic>
      <p:pic>
        <p:nvPicPr>
          <p:cNvPr id="5122" name="Picture 2" descr="- Asztali foci játék">
            <a:extLst>
              <a:ext uri="{FF2B5EF4-FFF2-40B4-BE49-F238E27FC236}">
                <a16:creationId xmlns:a16="http://schemas.microsoft.com/office/drawing/2014/main" id="{98FE35EA-9A50-4A64-A376-6ED0043D47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6676" y="1690688"/>
            <a:ext cx="2837432" cy="197836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sztali foci csocsó nyitható lábbal 70-0022 Fabuland webáruház">
            <a:extLst>
              <a:ext uri="{FF2B5EF4-FFF2-40B4-BE49-F238E27FC236}">
                <a16:creationId xmlns:a16="http://schemas.microsoft.com/office/drawing/2014/main" id="{C9A1CC7C-828A-4003-B773-41601B0A86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3985" y="4163505"/>
            <a:ext cx="3720547" cy="2216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5395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ál">
  <a:themeElements>
    <a:clrScheme name="Integrá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á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á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46</TotalTime>
  <Words>843</Words>
  <Application>Microsoft Office PowerPoint</Application>
  <PresentationFormat>Szélesvásznú</PresentationFormat>
  <Paragraphs>79</Paragraphs>
  <Slides>12</Slides>
  <Notes>0</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12</vt:i4>
      </vt:variant>
    </vt:vector>
  </HeadingPairs>
  <TitlesOfParts>
    <vt:vector size="19" baseType="lpstr">
      <vt:lpstr>Arial</vt:lpstr>
      <vt:lpstr>Calibri</vt:lpstr>
      <vt:lpstr>Söhne</vt:lpstr>
      <vt:lpstr>Tw Cen MT</vt:lpstr>
      <vt:lpstr>Tw Cen MT Condensed</vt:lpstr>
      <vt:lpstr>Wingdings 3</vt:lpstr>
      <vt:lpstr>Integrál</vt:lpstr>
      <vt:lpstr>PowerPoint-bemutató</vt:lpstr>
      <vt:lpstr>Hungarian Indoor Games</vt:lpstr>
      <vt:lpstr>PowerPoint-bemutató</vt:lpstr>
      <vt:lpstr>Introduction to Hungarian Indoor Games</vt:lpstr>
      <vt:lpstr>1. Sakk (Chess)</vt:lpstr>
      <vt:lpstr>2. Társasjátékok (Board Games)</vt:lpstr>
      <vt:lpstr>3. Kártyajátékok (Card Games)</vt:lpstr>
      <vt:lpstr>4. Darts</vt:lpstr>
      <vt:lpstr>5. Asztali foci (Table Football)</vt:lpstr>
      <vt:lpstr>6. Ping-pong (Table Tennis)</vt:lpstr>
      <vt:lpstr>7. Gombfoci (Button Football)</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pataki_l@sulid.hu</cp:lastModifiedBy>
  <cp:revision>194</cp:revision>
  <dcterms:created xsi:type="dcterms:W3CDTF">2024-04-07T20:09:49Z</dcterms:created>
  <dcterms:modified xsi:type="dcterms:W3CDTF">2024-11-18T10:03:49Z</dcterms:modified>
</cp:coreProperties>
</file>