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9" r:id="rId4"/>
  </p:sldMasterIdLst>
  <p:notesMasterIdLst>
    <p:notesMasterId r:id="rId32"/>
  </p:notesMasterIdLst>
  <p:sldIdLst>
    <p:sldId id="283" r:id="rId5"/>
    <p:sldId id="257" r:id="rId6"/>
    <p:sldId id="28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embeddedFontLst>
    <p:embeddedFont>
      <p:font typeface="Calisto MT" panose="02040603050505030304" pitchFamily="18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0667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7274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03491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0743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9507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1923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1366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45257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9557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5177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136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5609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8361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924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6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7024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0152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910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CCF2-AB12-150B-CF2E-659E20D65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511814"/>
            <a:ext cx="9440034" cy="1130260"/>
          </a:xfrm>
        </p:spPr>
        <p:txBody>
          <a:bodyPr>
            <a:normAutofit/>
          </a:bodyPr>
          <a:lstStyle/>
          <a:p>
            <a:r>
              <a:rPr lang="hu-HU" sz="4800"/>
              <a:t>HATVAN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CBD9C-B6B7-BC27-81B0-A99F7621A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001" y="839047"/>
            <a:ext cx="2752630" cy="321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B8913-81EB-75B4-9680-20E110C5B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855" y="1792904"/>
            <a:ext cx="3999345" cy="1326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8CE74-6682-D9BB-E4D9-9D98448A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42" b="98558" l="4327" r="99519">
                        <a14:foregroundMark x1="34135" y1="12500" x2="14281" y2="20185"/>
                        <a14:foregroundMark x1="16346" y1="21154" x2="6250" y2="71154"/>
                        <a14:foregroundMark x1="10096" y1="46635" x2="17173" y2="88656"/>
                        <a14:foregroundMark x1="14423" y1="64904" x2="45673" y2="89423"/>
                        <a14:foregroundMark x1="32692" y1="85096" x2="64959" y2="92709"/>
                        <a14:foregroundMark x1="38942" y1="86538" x2="71323" y2="89482"/>
                        <a14:foregroundMark x1="28748" y1="90825" x2="62208" y2="98186"/>
                        <a14:foregroundMark x1="88462" y1="75481" x2="87292" y2="15860"/>
                        <a14:foregroundMark x1="96635" y1="37019" x2="99519" y2="48558"/>
                        <a14:foregroundMark x1="22115" y1="74038" x2="38942" y2="82212"/>
                        <a14:foregroundMark x1="36058" y1="79327" x2="59615" y2="85096"/>
                        <a14:foregroundMark x1="60096" y1="48558" x2="80769" y2="52404"/>
                        <a14:foregroundMark x1="61058" y1="66346" x2="72115" y2="63462"/>
                        <a14:foregroundMark x1="73558" y1="65385" x2="55288" y2="76923"/>
                        <a14:foregroundMark x1="65385" y1="55769" x2="50000" y2="55769"/>
                        <a14:foregroundMark x1="20192" y1="69231" x2="17788" y2="63462"/>
                        <a14:foregroundMark x1="28365" y1="62019" x2="60096" y2="71154"/>
                        <a14:foregroundMark x1="39904" y1="66827" x2="58654" y2="60577"/>
                        <a14:foregroundMark x1="31250" y1="62500" x2="61058" y2="45192"/>
                        <a14:foregroundMark x1="53846" y1="38462" x2="55288" y2="16827"/>
                        <a14:foregroundMark x1="55288" y1="14423" x2="45673" y2="51442"/>
                        <a14:backgroundMark x1="85577" y1="7212" x2="91346" y2="12500"/>
                        <a14:backgroundMark x1="86538" y1="4327" x2="98077" y2="5769"/>
                        <a14:backgroundMark x1="83654" y1="3365" x2="95192" y2="4327"/>
                        <a14:backgroundMark x1="96635" y1="18269" x2="96635" y2="18269"/>
                        <a14:backgroundMark x1="7212" y1="18269" x2="4808" y2="26923"/>
                        <a14:backgroundMark x1="17308" y1="89423" x2="20192" y2="90865"/>
                        <a14:backgroundMark x1="16346" y1="89423" x2="24038" y2="95192"/>
                        <a14:backgroundMark x1="61538" y1="99519" x2="88462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295" y="1182105"/>
            <a:ext cx="1937410" cy="19374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C309058-8974-7243-ED0A-B1DCC3AB9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1005" y="3004949"/>
            <a:ext cx="4182433" cy="93179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25ED57A-2E97-F13D-0B2C-4CAB94EAC129}"/>
              </a:ext>
            </a:extLst>
          </p:cNvPr>
          <p:cNvSpPr txBox="1"/>
          <p:nvPr/>
        </p:nvSpPr>
        <p:spPr>
          <a:xfrm>
            <a:off x="4770356" y="3290413"/>
            <a:ext cx="264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2022-1-HU01-KA220-SCH-000087324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CD9C41E-C829-B3C8-E88A-D08D860EB623}"/>
              </a:ext>
            </a:extLst>
          </p:cNvPr>
          <p:cNvSpPr txBox="1"/>
          <p:nvPr/>
        </p:nvSpPr>
        <p:spPr>
          <a:xfrm>
            <a:off x="0" y="589469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 err="1"/>
              <a:t>Funded</a:t>
            </a:r>
            <a:r>
              <a:rPr lang="hu-HU" sz="1200" dirty="0"/>
              <a:t> </a:t>
            </a:r>
            <a:r>
              <a:rPr lang="hu-HU" sz="1200" dirty="0" err="1"/>
              <a:t>by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European Union. </a:t>
            </a:r>
            <a:r>
              <a:rPr lang="hu-HU" sz="1200" dirty="0" err="1"/>
              <a:t>Views</a:t>
            </a:r>
            <a:r>
              <a:rPr lang="hu-HU" sz="1200" dirty="0"/>
              <a:t> and </a:t>
            </a:r>
            <a:r>
              <a:rPr lang="hu-HU" sz="1200" dirty="0" err="1"/>
              <a:t>opinions</a:t>
            </a:r>
            <a:r>
              <a:rPr lang="hu-HU" sz="1200" dirty="0"/>
              <a:t> </a:t>
            </a:r>
            <a:r>
              <a:rPr lang="hu-HU" sz="1200" dirty="0" err="1"/>
              <a:t>expressed</a:t>
            </a:r>
            <a:r>
              <a:rPr lang="hu-HU" sz="1200" dirty="0"/>
              <a:t> </a:t>
            </a:r>
            <a:r>
              <a:rPr lang="hu-HU" sz="1200" dirty="0" err="1"/>
              <a:t>are</a:t>
            </a:r>
            <a:r>
              <a:rPr lang="hu-HU" sz="1200" dirty="0"/>
              <a:t> </a:t>
            </a:r>
            <a:r>
              <a:rPr lang="hu-HU" sz="1200" dirty="0" err="1"/>
              <a:t>however</a:t>
            </a:r>
            <a:r>
              <a:rPr lang="hu-HU" sz="1200" dirty="0"/>
              <a:t> </a:t>
            </a:r>
            <a:r>
              <a:rPr lang="hu-HU" sz="1200" dirty="0" err="1"/>
              <a:t>those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author</a:t>
            </a:r>
            <a:r>
              <a:rPr lang="hu-HU" sz="1200" dirty="0"/>
              <a:t>(s) </a:t>
            </a:r>
            <a:r>
              <a:rPr lang="hu-HU" sz="1200" dirty="0" err="1"/>
              <a:t>only</a:t>
            </a:r>
            <a:r>
              <a:rPr lang="hu-HU" sz="1200" dirty="0"/>
              <a:t> and </a:t>
            </a:r>
            <a:r>
              <a:rPr lang="hu-HU" sz="1200" dirty="0" err="1"/>
              <a:t>do</a:t>
            </a:r>
            <a:r>
              <a:rPr lang="hu-HU" sz="1200" dirty="0"/>
              <a:t> </a:t>
            </a:r>
            <a:r>
              <a:rPr lang="hu-HU" sz="1200" dirty="0" err="1"/>
              <a:t>not</a:t>
            </a:r>
            <a:r>
              <a:rPr lang="hu-HU" sz="1200" dirty="0"/>
              <a:t> </a:t>
            </a:r>
            <a:r>
              <a:rPr lang="hu-HU" sz="1200" dirty="0" err="1"/>
              <a:t>necessarily</a:t>
            </a:r>
            <a:r>
              <a:rPr lang="hu-HU" sz="1200" dirty="0"/>
              <a:t> </a:t>
            </a:r>
            <a:r>
              <a:rPr lang="hu-HU" sz="1200" dirty="0" err="1"/>
              <a:t>reflect</a:t>
            </a:r>
            <a:r>
              <a:rPr lang="hu-HU" sz="1200" dirty="0"/>
              <a:t> </a:t>
            </a:r>
            <a:r>
              <a:rPr lang="hu-HU" sz="1200" dirty="0" err="1"/>
              <a:t>those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European Union </a:t>
            </a:r>
            <a:r>
              <a:rPr lang="hu-HU" sz="1200" dirty="0" err="1"/>
              <a:t>or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European Education and </a:t>
            </a:r>
            <a:r>
              <a:rPr lang="hu-HU" sz="1200" dirty="0" err="1"/>
              <a:t>Culture</a:t>
            </a:r>
            <a:r>
              <a:rPr lang="hu-HU" sz="1200" dirty="0"/>
              <a:t> </a:t>
            </a:r>
            <a:r>
              <a:rPr lang="hu-HU" sz="1200" dirty="0" err="1"/>
              <a:t>Executive</a:t>
            </a:r>
            <a:r>
              <a:rPr lang="hu-HU" sz="1200" dirty="0"/>
              <a:t> </a:t>
            </a:r>
            <a:r>
              <a:rPr lang="hu-HU" sz="1200" dirty="0" err="1"/>
              <a:t>Agency</a:t>
            </a:r>
            <a:r>
              <a:rPr lang="hu-HU" sz="1200" dirty="0"/>
              <a:t> (EACEA). </a:t>
            </a:r>
            <a:r>
              <a:rPr lang="hu-HU" sz="1200" dirty="0" err="1"/>
              <a:t>Neither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European Union </a:t>
            </a:r>
            <a:r>
              <a:rPr lang="hu-HU" sz="1200" dirty="0" err="1"/>
              <a:t>nor</a:t>
            </a:r>
            <a:r>
              <a:rPr lang="hu-HU" sz="1200" dirty="0"/>
              <a:t> EACEA </a:t>
            </a:r>
            <a:r>
              <a:rPr lang="hu-HU" sz="1200" dirty="0" err="1"/>
              <a:t>can</a:t>
            </a:r>
            <a:r>
              <a:rPr lang="hu-HU" sz="1200" dirty="0"/>
              <a:t> be </a:t>
            </a:r>
            <a:r>
              <a:rPr lang="hu-HU" sz="1200" dirty="0" err="1"/>
              <a:t>held</a:t>
            </a:r>
            <a:r>
              <a:rPr lang="hu-HU" sz="1200" dirty="0"/>
              <a:t> </a:t>
            </a:r>
            <a:r>
              <a:rPr lang="hu-HU" sz="1200" dirty="0" err="1"/>
              <a:t>responsible</a:t>
            </a:r>
            <a:r>
              <a:rPr lang="hu-HU" sz="1200" dirty="0"/>
              <a:t>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them</a:t>
            </a:r>
            <a:r>
              <a:rPr lang="hu-H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69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737558" y="2357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SAINT ADALBERT ROMAN CATHOLIC CHURH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207" name="Google Shape;207;p22" descr="A képen kültéri, út, égbolt, épület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r="30904"/>
          <a:stretch/>
        </p:blipFill>
        <p:spPr>
          <a:xfrm>
            <a:off x="920307" y="1696229"/>
            <a:ext cx="4509836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8" name="Google Shape;208;p22"/>
          <p:cNvSpPr txBox="1"/>
          <p:nvPr/>
        </p:nvSpPr>
        <p:spPr>
          <a:xfrm>
            <a:off x="5619891" y="3553254"/>
            <a:ext cx="54173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Antal </a:t>
            </a: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Grassalkovich</a:t>
            </a: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had </a:t>
            </a: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it</a:t>
            </a: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built</a:t>
            </a: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(1751-1757)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852577" y="-949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HATVANY LAJOS MUSEUM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214" name="Google Shape;214;p23" descr="A képen épület, égbolt, kültéri, út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2570" y="1667703"/>
            <a:ext cx="4999800" cy="330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" name="Google Shape;215;p23"/>
          <p:cNvSpPr txBox="1"/>
          <p:nvPr/>
        </p:nvSpPr>
        <p:spPr>
          <a:xfrm>
            <a:off x="6160603" y="1970483"/>
            <a:ext cx="5848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hu-HU" sz="2400" b="1" i="0" u="none" strike="noStrike" cap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ethnological, archeological and visual arts exhibitions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hu-HU" sz="2400" b="1" i="0" u="none" strike="noStrike" cap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museum of local history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hu-HU" sz="2400" b="1" i="0" u="none" strike="noStrike" cap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brewery</a:t>
            </a:r>
            <a:endParaRPr sz="2400" b="1" i="0" u="none" strike="noStrike" cap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 descr="A képen épület, égbolt, kültéri, fű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0903" y="1509062"/>
            <a:ext cx="4641010" cy="292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766313" y="56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SECONDARY SCHOOLS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222" name="Google Shape;222;p24" descr="A képen épület, kültéri, égbolt, út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9968" y="1509062"/>
            <a:ext cx="4862972" cy="2913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3" name="Google Shape;223;p24" descr="A képen épület, kültéri, égbolt, fa látható&#10;&#10;A leírás teljesen megbízható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4093" y="3607842"/>
            <a:ext cx="4899803" cy="2743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lt1"/>
              </a:buClr>
              <a:buSzPct val="97297"/>
            </a:pPr>
            <a:r>
              <a:rPr lang="en-US" sz="3700"/>
              <a:t>SZÉCHENYI ISTVÁN ROMAN CATHOLIC SECONDARY SCHOOL</a:t>
            </a:r>
          </a:p>
        </p:txBody>
      </p:sp>
      <p:sp>
        <p:nvSpPr>
          <p:cNvPr id="229" name="Google Shape;229;p25"/>
          <p:cNvSpPr txBox="1">
            <a:spLocks noGrp="1"/>
          </p:cNvSpPr>
          <p:nvPr>
            <p:ph idx="1"/>
          </p:nvPr>
        </p:nvSpPr>
        <p:spPr>
          <a:xfrm>
            <a:off x="1370693" y="5642074"/>
            <a:ext cx="9440034" cy="5052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en-US">
                <a:solidFill>
                  <a:schemeClr val="tx1"/>
                </a:solidFill>
              </a:rPr>
              <a:t>Two buildings</a:t>
            </a: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47807"/>
            <a:ext cx="10905066" cy="3816806"/>
          </a:xfrm>
          <a:prstGeom prst="rect">
            <a:avLst/>
          </a:prstGeom>
        </p:spPr>
      </p:pic>
      <p:pic>
        <p:nvPicPr>
          <p:cNvPr id="231" name="Google Shape;231;p25" descr="A képen fa, kültéri, fű, égbolt látható&#10;&#10;A leírás teljesen megbízható"/>
          <p:cNvPicPr preferRelativeResize="0"/>
          <p:nvPr/>
        </p:nvPicPr>
        <p:blipFill rotWithShape="1">
          <a:blip r:embed="rId5"/>
          <a:stretch/>
        </p:blipFill>
        <p:spPr>
          <a:xfrm>
            <a:off x="917762" y="1331220"/>
            <a:ext cx="3348470" cy="2235104"/>
          </a:xfrm>
          <a:prstGeom prst="rect">
            <a:avLst/>
          </a:prstGeom>
          <a:noFill/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4EACEBEE-01D6-5A51-10E1-83817784D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975" y="851383"/>
            <a:ext cx="3217333" cy="3217333"/>
          </a:xfrm>
          <a:prstGeom prst="rect">
            <a:avLst/>
          </a:prstGeom>
        </p:spPr>
      </p:pic>
      <p:pic>
        <p:nvPicPr>
          <p:cNvPr id="230" name="Google Shape;230;p25" descr="A képen kültéri, égbolt, fa, út látható&#10;&#10;A leírás teljesen megbízható"/>
          <p:cNvPicPr preferRelativeResize="0"/>
          <p:nvPr/>
        </p:nvPicPr>
        <p:blipFill rotWithShape="1">
          <a:blip r:embed="rId7"/>
          <a:stretch/>
        </p:blipFill>
        <p:spPr>
          <a:xfrm>
            <a:off x="7919086" y="1382266"/>
            <a:ext cx="3348470" cy="21330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913794" y="3865978"/>
            <a:ext cx="10483869" cy="197959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hu-HU" sz="2300" dirty="0"/>
              <a:t>DAMJANICH JÁNOS SECONDARY SCHOOL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63DBA5AD-10C8-4C9E-A2E4-37834152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410" y="773380"/>
            <a:ext cx="3200400" cy="2743200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Google Shape;238;p26" descr="A képen égbolt, kültéri, fű, fa látható&#10;&#10;A leírás teljesen megbízható"/>
          <p:cNvPicPr preferRelativeResize="0">
            <a:picLocks/>
          </p:cNvPicPr>
          <p:nvPr/>
        </p:nvPicPr>
        <p:blipFill rotWithShape="1">
          <a:blip r:embed="rId4"/>
          <a:stretch/>
        </p:blipFill>
        <p:spPr>
          <a:xfrm>
            <a:off x="1140768" y="1240684"/>
            <a:ext cx="2719685" cy="1808591"/>
          </a:xfrm>
          <a:prstGeom prst="rect">
            <a:avLst/>
          </a:prstGeom>
          <a:noFill/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FEF67420-C2EF-496D-8511-54DA2D6E3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837" y="773380"/>
            <a:ext cx="3200400" cy="2743200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Google Shape;240;p26"/>
          <p:cNvPicPr preferRelativeResize="0"/>
          <p:nvPr/>
        </p:nvPicPr>
        <p:blipFill rotWithShape="1">
          <a:blip r:embed="rId5"/>
          <a:srcRect t="-354" r="28570" b="25714"/>
          <a:stretch/>
        </p:blipFill>
        <p:spPr>
          <a:xfrm>
            <a:off x="4994384" y="1012424"/>
            <a:ext cx="2309306" cy="2265112"/>
          </a:xfrm>
          <a:prstGeom prst="rect">
            <a:avLst/>
          </a:prstGeom>
          <a:noFill/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3926F8AF-45D6-46BD-B4AF-64E8AA687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7264" y="759482"/>
            <a:ext cx="3200400" cy="2743200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9" name="Google Shape;239;p26" descr="A képen fa, kültéri, épület, út látható&#10;&#10;A leírás teljesen megbízható"/>
          <p:cNvPicPr preferRelativeResize="0"/>
          <p:nvPr/>
        </p:nvPicPr>
        <p:blipFill rotWithShape="1">
          <a:blip r:embed="rId6"/>
          <a:stretch/>
        </p:blipFill>
        <p:spPr>
          <a:xfrm>
            <a:off x="8445658" y="1218613"/>
            <a:ext cx="2703613" cy="1824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682976" y="2557959"/>
            <a:ext cx="5168052" cy="11176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2800" dirty="0"/>
              <a:t>BAJZA JÓZSEF SECONDARY GRAMMAR SCHOOL</a:t>
            </a:r>
          </a:p>
        </p:txBody>
      </p:sp>
      <p:pic>
        <p:nvPicPr>
          <p:cNvPr id="257" name="Picture 253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246" name="Google Shape;246;p27" descr="A képen épület, égbolt, kültéri, ház látható&#10;&#10;A leírás teljesen megbízható"/>
          <p:cNvPicPr preferRelativeResize="0">
            <a:picLocks/>
          </p:cNvPicPr>
          <p:nvPr/>
        </p:nvPicPr>
        <p:blipFill rotWithShape="1">
          <a:blip r:embed="rId5"/>
          <a:stretch/>
        </p:blipFill>
        <p:spPr>
          <a:xfrm>
            <a:off x="7324206" y="609601"/>
            <a:ext cx="3756041" cy="2507158"/>
          </a:xfrm>
          <a:prstGeom prst="rect">
            <a:avLst/>
          </a:prstGeom>
          <a:noFill/>
        </p:spPr>
      </p:pic>
      <p:pic>
        <p:nvPicPr>
          <p:cNvPr id="247" name="Google Shape;247;p27" descr="A képen fa, kültéri, épület, út látható&#10;&#10;A leírás teljesen megbízható"/>
          <p:cNvPicPr preferRelativeResize="0"/>
          <p:nvPr/>
        </p:nvPicPr>
        <p:blipFill rotWithShape="1">
          <a:blip r:embed="rId6"/>
          <a:stretch/>
        </p:blipFill>
        <p:spPr>
          <a:xfrm>
            <a:off x="7321858" y="3277626"/>
            <a:ext cx="3760737" cy="25071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698590" y="28914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hu-HU" sz="4000"/>
              <a:t>PRIMARY SCHOOLS</a:t>
            </a:r>
            <a:endParaRPr sz="4000"/>
          </a:p>
        </p:txBody>
      </p:sp>
      <p:sp>
        <p:nvSpPr>
          <p:cNvPr id="253" name="Google Shape;253;p28"/>
          <p:cNvSpPr txBox="1">
            <a:spLocks noGrp="1"/>
          </p:cNvSpPr>
          <p:nvPr>
            <p:ph idx="1"/>
          </p:nvPr>
        </p:nvSpPr>
        <p:spPr>
          <a:xfrm>
            <a:off x="899872" y="1260895"/>
            <a:ext cx="8534400" cy="485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Font typeface="+mj-lt"/>
              <a:buAutoNum type="arabicPeriod"/>
            </a:pPr>
            <a:r>
              <a:rPr lang="hu-HU" sz="2400" dirty="0">
                <a:solidFill>
                  <a:schemeClr val="lt1"/>
                </a:solidFill>
              </a:rPr>
              <a:t>Kossuth Lajos </a:t>
            </a:r>
            <a:r>
              <a:rPr lang="hu-HU" sz="2400" dirty="0" err="1">
                <a:solidFill>
                  <a:schemeClr val="lt1"/>
                </a:solidFill>
              </a:rPr>
              <a:t>Primary</a:t>
            </a:r>
            <a:r>
              <a:rPr lang="hu-HU" sz="2400" dirty="0">
                <a:solidFill>
                  <a:schemeClr val="lt1"/>
                </a:solidFill>
              </a:rPr>
              <a:t> </a:t>
            </a:r>
            <a:r>
              <a:rPr lang="hu-HU" sz="2400" dirty="0" err="1">
                <a:solidFill>
                  <a:schemeClr val="lt1"/>
                </a:solidFill>
              </a:rPr>
              <a:t>School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1920"/>
              <a:buFont typeface="+mj-lt"/>
              <a:buAutoNum type="arabicPeriod"/>
            </a:pPr>
            <a:r>
              <a:rPr lang="hu-HU" sz="2400" dirty="0">
                <a:solidFill>
                  <a:schemeClr val="lt1"/>
                </a:solidFill>
              </a:rPr>
              <a:t>Roman </a:t>
            </a:r>
            <a:r>
              <a:rPr lang="hu-HU" sz="2400" dirty="0" err="1">
                <a:solidFill>
                  <a:schemeClr val="lt1"/>
                </a:solidFill>
              </a:rPr>
              <a:t>Catholic</a:t>
            </a:r>
            <a:r>
              <a:rPr lang="hu-HU" sz="2400" dirty="0">
                <a:solidFill>
                  <a:schemeClr val="lt1"/>
                </a:solidFill>
              </a:rPr>
              <a:t> </a:t>
            </a:r>
            <a:r>
              <a:rPr lang="hu-HU" sz="2400" dirty="0" err="1">
                <a:solidFill>
                  <a:schemeClr val="lt1"/>
                </a:solidFill>
              </a:rPr>
              <a:t>Primary</a:t>
            </a:r>
            <a:r>
              <a:rPr lang="hu-HU" sz="2400" dirty="0">
                <a:solidFill>
                  <a:schemeClr val="lt1"/>
                </a:solidFill>
              </a:rPr>
              <a:t> </a:t>
            </a:r>
            <a:r>
              <a:rPr lang="hu-HU" sz="2400" dirty="0" err="1">
                <a:solidFill>
                  <a:schemeClr val="lt1"/>
                </a:solidFill>
              </a:rPr>
              <a:t>School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1920"/>
              <a:buFont typeface="+mj-lt"/>
              <a:buAutoNum type="arabicPeriod"/>
            </a:pPr>
            <a:r>
              <a:rPr lang="hu-HU" sz="2400" dirty="0">
                <a:solidFill>
                  <a:schemeClr val="lt1"/>
                </a:solidFill>
              </a:rPr>
              <a:t>Szent István </a:t>
            </a:r>
            <a:r>
              <a:rPr lang="hu-HU" sz="2400" dirty="0" err="1">
                <a:solidFill>
                  <a:schemeClr val="lt1"/>
                </a:solidFill>
              </a:rPr>
              <a:t>Primary</a:t>
            </a:r>
            <a:r>
              <a:rPr lang="hu-HU" sz="2400" dirty="0">
                <a:solidFill>
                  <a:schemeClr val="lt1"/>
                </a:solidFill>
              </a:rPr>
              <a:t> </a:t>
            </a:r>
            <a:r>
              <a:rPr lang="hu-HU" sz="2400" dirty="0" err="1">
                <a:solidFill>
                  <a:schemeClr val="lt1"/>
                </a:solidFill>
              </a:rPr>
              <a:t>School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1920"/>
              <a:buFont typeface="+mj-lt"/>
              <a:buAutoNum type="arabicPeriod"/>
            </a:pPr>
            <a:r>
              <a:rPr lang="hu-HU" sz="2400" dirty="0" err="1">
                <a:solidFill>
                  <a:schemeClr val="lt1"/>
                </a:solidFill>
              </a:rPr>
              <a:t>Primary</a:t>
            </a:r>
            <a:r>
              <a:rPr lang="hu-HU" sz="2400" dirty="0">
                <a:solidFill>
                  <a:schemeClr val="lt1"/>
                </a:solidFill>
              </a:rPr>
              <a:t> </a:t>
            </a:r>
            <a:r>
              <a:rPr lang="hu-HU" sz="2400" dirty="0" err="1">
                <a:solidFill>
                  <a:schemeClr val="lt1"/>
                </a:solidFill>
              </a:rPr>
              <a:t>School</a:t>
            </a:r>
            <a:r>
              <a:rPr lang="hu-HU" sz="2400" dirty="0">
                <a:solidFill>
                  <a:schemeClr val="lt1"/>
                </a:solidFill>
              </a:rPr>
              <a:t> No.5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SzPts val="1920"/>
              <a:buFont typeface="+mj-lt"/>
              <a:buAutoNum type="arabicPeriod"/>
            </a:pPr>
            <a:r>
              <a:rPr lang="hu-HU" sz="2400" dirty="0">
                <a:solidFill>
                  <a:schemeClr val="lt1"/>
                </a:solidFill>
              </a:rPr>
              <a:t>Kodály Zoltán </a:t>
            </a:r>
            <a:r>
              <a:rPr lang="hu-HU" sz="2400" dirty="0" err="1">
                <a:solidFill>
                  <a:schemeClr val="lt1"/>
                </a:solidFill>
              </a:rPr>
              <a:t>Primary</a:t>
            </a:r>
            <a:r>
              <a:rPr lang="hu-HU" sz="2400" dirty="0">
                <a:solidFill>
                  <a:schemeClr val="lt1"/>
                </a:solidFill>
              </a:rPr>
              <a:t> </a:t>
            </a:r>
            <a:r>
              <a:rPr lang="hu-HU" sz="2400" dirty="0" err="1">
                <a:solidFill>
                  <a:schemeClr val="lt1"/>
                </a:solidFill>
              </a:rPr>
              <a:t>School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043646" y="634200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AutoNum type="arabicPeriod"/>
            </a:pPr>
            <a:br>
              <a:rPr lang="hu-HU"/>
            </a:br>
            <a:endParaRPr/>
          </a:p>
        </p:txBody>
      </p:sp>
      <p:pic>
        <p:nvPicPr>
          <p:cNvPr id="259" name="Google Shape;259;p29" descr="A képen épület, kültéri, égbolt, út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381" y="1335657"/>
            <a:ext cx="6395049" cy="4258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712967" y="34665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hu-HU"/>
              <a:t>2.</a:t>
            </a:r>
            <a:endParaRPr/>
          </a:p>
        </p:txBody>
      </p:sp>
      <p:pic>
        <p:nvPicPr>
          <p:cNvPr id="265" name="Google Shape;265;p30" descr="A képen fű, kültéri, égbolt, fa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732332"/>
            <a:ext cx="4756030" cy="30051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" name="Google Shape;266;p30" descr="A képen égbolt, út, kültéri, épület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5230" y="2850924"/>
            <a:ext cx="4525992" cy="3025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>
            <a:off x="756099" y="389785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hu-HU" dirty="0">
                <a:solidFill>
                  <a:schemeClr val="tx1"/>
                </a:solidFill>
              </a:rPr>
              <a:t>3.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72" name="Google Shape;272;p31" descr="A képen kültéri, égbolt, épület, út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156" y="1782074"/>
            <a:ext cx="5287991" cy="39839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3" name="Google Shape;273;p31" descr="A képen fű, égbolt, kültéri, fa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664" y="3258427"/>
            <a:ext cx="5273615" cy="2972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hu-HU" sz="2800" b="1" dirty="0"/>
              <a:t>THE TOWN </a:t>
            </a:r>
            <a:endParaRPr sz="2800" b="1" dirty="0"/>
          </a:p>
        </p:txBody>
      </p:sp>
      <p:sp>
        <p:nvSpPr>
          <p:cNvPr id="152" name="Google Shape;152;p15"/>
          <p:cNvSpPr/>
          <p:nvPr/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5" descr="A képen épület, kültéri, virág, talaj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 r="16515"/>
          <a:stretch/>
        </p:blipFill>
        <p:spPr>
          <a:xfrm>
            <a:off x="741178" y="835797"/>
            <a:ext cx="6173465" cy="4898539"/>
          </a:xfrm>
          <a:custGeom>
            <a:avLst/>
            <a:gdLst/>
            <a:ahLst/>
            <a:cxnLst/>
            <a:rect l="l" t="t" r="r" b="b"/>
            <a:pathLst>
              <a:path w="6245352" h="4956048" extrusionOk="0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15"/>
          <p:cNvSpPr txBox="1"/>
          <p:nvPr/>
        </p:nvSpPr>
        <p:spPr>
          <a:xfrm>
            <a:off x="7532710" y="1822449"/>
            <a:ext cx="3479419" cy="307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Last </a:t>
            </a:r>
            <a:r>
              <a:rPr lang="hu-HU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</a:t>
            </a: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</a:t>
            </a: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over 20000 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2017: </a:t>
            </a:r>
            <a:r>
              <a:rPr lang="hu-HU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most </a:t>
            </a:r>
            <a:r>
              <a:rPr lang="hu-HU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flowery</a:t>
            </a: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20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town</a:t>
            </a:r>
            <a:r>
              <a:rPr lang="hu-HU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Hungary</a:t>
            </a:r>
            <a:endParaRPr sz="20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5" name="Google Shape;155;p15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6" name="Google Shape;156;p1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1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1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1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1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784854" y="547936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hu-HU"/>
              <a:t>4.</a:t>
            </a:r>
            <a:endParaRPr/>
          </a:p>
        </p:txBody>
      </p:sp>
      <p:pic>
        <p:nvPicPr>
          <p:cNvPr id="279" name="Google Shape;279;p32" descr="A képen fa, út, kültéri, fű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023" y="1828225"/>
            <a:ext cx="7200180" cy="3144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/>
          </p:nvPr>
        </p:nvSpPr>
        <p:spPr>
          <a:xfrm>
            <a:off x="827986" y="476049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hu-HU" dirty="0">
                <a:solidFill>
                  <a:schemeClr val="tx1"/>
                </a:solidFill>
              </a:rPr>
              <a:t>5.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85" name="Google Shape;285;p33" descr="A képen fa, kültéri, épület, óra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627" y="1451395"/>
            <a:ext cx="5805576" cy="4372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4" descr="A képen talaj, kültéri, állat, kerítés látható&#10;&#10;A leírás teljesen megbízha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7909" y="3569791"/>
            <a:ext cx="4037162" cy="268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1" name="Google Shape;291;p34"/>
          <p:cNvSpPr txBox="1">
            <a:spLocks noGrp="1"/>
          </p:cNvSpPr>
          <p:nvPr>
            <p:ph type="title"/>
          </p:nvPr>
        </p:nvSpPr>
        <p:spPr>
          <a:xfrm>
            <a:off x="1733760" y="130994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hu-HU"/>
              <a:t>ZOO</a:t>
            </a:r>
            <a:endParaRPr/>
          </a:p>
        </p:txBody>
      </p:sp>
      <p:pic>
        <p:nvPicPr>
          <p:cNvPr id="292" name="Google Shape;292;p34" descr="A képen fa, kültéri, égbolt, aláírás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5494" y="1420492"/>
            <a:ext cx="4856671" cy="3240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3" name="Google Shape;293;p34" descr="A képen talaj, kültéri, fa, állat látható&#10;&#10;A leírás teljesen megbízható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117" y="3361436"/>
            <a:ext cx="3879011" cy="2593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xfrm>
            <a:off x="780691" y="-2674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MEMORIALS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299" name="Google Shape;299;p35" descr="A képen fű, kültéri, fa, égbolt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18025" r="18272"/>
          <a:stretch/>
        </p:blipFill>
        <p:spPr>
          <a:xfrm>
            <a:off x="714932" y="1221776"/>
            <a:ext cx="4107787" cy="4825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0" name="Google Shape;300;p35" descr="A képen kültéri, fa, égbolt, állat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4693" y="2598653"/>
            <a:ext cx="2858219" cy="379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1" name="Google Shape;301;p35"/>
          <p:cNvSpPr txBox="1"/>
          <p:nvPr/>
        </p:nvSpPr>
        <p:spPr>
          <a:xfrm>
            <a:off x="7062912" y="1221776"/>
            <a:ext cx="39796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hu-HU" sz="26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Trianon-</a:t>
            </a:r>
            <a:r>
              <a:rPr lang="hu-HU" sz="26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monument</a:t>
            </a:r>
            <a:endParaRPr sz="2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>
            <a:spLocks noGrp="1"/>
          </p:cNvSpPr>
          <p:nvPr>
            <p:ph type="title"/>
          </p:nvPr>
        </p:nvSpPr>
        <p:spPr>
          <a:xfrm>
            <a:off x="63260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 dirty="0">
                <a:latin typeface="Batang"/>
                <a:ea typeface="Batang"/>
                <a:cs typeface="Batang"/>
                <a:sym typeface="Batang"/>
              </a:rPr>
              <a:t>MEMORIALS</a:t>
            </a:r>
            <a:endParaRPr b="1" dirty="0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307" name="Google Shape;307;p36" descr="A képen fű, kültéri, égbolt, fa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3767" y="1686734"/>
            <a:ext cx="5245938" cy="348453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36"/>
          <p:cNvSpPr txBox="1"/>
          <p:nvPr/>
        </p:nvSpPr>
        <p:spPr>
          <a:xfrm>
            <a:off x="6795354" y="2982724"/>
            <a:ext cx="518735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 </a:t>
            </a:r>
            <a:r>
              <a:rPr lang="hu-HU" sz="26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memorial</a:t>
            </a:r>
            <a:r>
              <a:rPr lang="hu-HU" sz="26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of </a:t>
            </a:r>
            <a:r>
              <a:rPr lang="hu-HU" sz="26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</a:t>
            </a:r>
            <a:r>
              <a:rPr lang="hu-HU" sz="26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6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battle</a:t>
            </a:r>
            <a:r>
              <a:rPr lang="hu-HU" sz="26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of 2 </a:t>
            </a:r>
            <a:r>
              <a:rPr lang="hu-HU" sz="26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April</a:t>
            </a:r>
            <a:r>
              <a:rPr lang="hu-HU" sz="26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1849</a:t>
            </a:r>
            <a:endParaRPr sz="2600" b="1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838200" y="-23872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MEMORIALS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314" name="Google Shape;314;p37" descr="A képen égbolt, kültéri, fa, virág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5230" y="1394304"/>
            <a:ext cx="2909100" cy="4351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15" name="Google Shape;315;p37"/>
          <p:cNvSpPr txBox="1"/>
          <p:nvPr/>
        </p:nvSpPr>
        <p:spPr>
          <a:xfrm>
            <a:off x="4842796" y="3123654"/>
            <a:ext cx="516233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hu-HU" sz="26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 </a:t>
            </a:r>
            <a:r>
              <a:rPr lang="hu-HU" sz="26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Monument</a:t>
            </a:r>
            <a:r>
              <a:rPr lang="hu-HU" sz="26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of </a:t>
            </a:r>
            <a:r>
              <a:rPr lang="hu-HU" sz="26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Martyrs</a:t>
            </a:r>
            <a:endParaRPr sz="2600" b="1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>
            <a:spLocks noGrp="1"/>
          </p:cNvSpPr>
          <p:nvPr>
            <p:ph type="title"/>
          </p:nvPr>
        </p:nvSpPr>
        <p:spPr>
          <a:xfrm>
            <a:off x="838200" y="1494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FOUNTAIN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321" name="Google Shape;321;p38" descr="A képen kültéri, talaj, fa, égbolt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r="-248" b="21122"/>
          <a:stretch/>
        </p:blipFill>
        <p:spPr>
          <a:xfrm>
            <a:off x="506542" y="2328832"/>
            <a:ext cx="5327354" cy="3144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2" name="Google Shape;322;p38" descr="A képen égbolt, kültéri, meggyújt, gyertya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2248" y="2335315"/>
            <a:ext cx="4698520" cy="31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>
            <a:spLocks noGrp="1"/>
          </p:cNvSpPr>
          <p:nvPr>
            <p:ph idx="1"/>
          </p:nvPr>
        </p:nvSpPr>
        <p:spPr>
          <a:xfrm>
            <a:off x="1776891" y="1735347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hu-HU" sz="4800" b="1" dirty="0" err="1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Thank</a:t>
            </a:r>
            <a:r>
              <a:rPr lang="hu-HU" sz="4800" b="1" dirty="0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4800" b="1" dirty="0" err="1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you</a:t>
            </a:r>
            <a:r>
              <a:rPr lang="hu-HU" sz="4800" b="1" dirty="0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4800" b="1" dirty="0" err="1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for</a:t>
            </a:r>
            <a:r>
              <a:rPr lang="hu-HU" sz="4800" b="1" dirty="0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4800" b="1" dirty="0" err="1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your</a:t>
            </a:r>
            <a:r>
              <a:rPr lang="hu-HU" sz="4800" b="1" dirty="0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4800" b="1" dirty="0" err="1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attention</a:t>
            </a:r>
            <a:r>
              <a:rPr lang="hu-HU" sz="4800" b="1" dirty="0">
                <a:solidFill>
                  <a:schemeClr val="tx1"/>
                </a:solidFill>
                <a:latin typeface="Batang"/>
                <a:ea typeface="Batang"/>
                <a:cs typeface="Batang"/>
                <a:sym typeface="Batang"/>
              </a:rPr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840"/>
              <a:buNone/>
            </a:pPr>
            <a:endParaRPr lang="hu-HU" sz="4800" b="1" dirty="0">
              <a:solidFill>
                <a:schemeClr val="tx1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hu-HU" sz="4800" b="1" dirty="0">
                <a:solidFill>
                  <a:schemeClr val="tx1"/>
                </a:solidFill>
                <a:latin typeface="Batang"/>
                <a:ea typeface="Batang"/>
                <a:cs typeface="Batang"/>
                <a:sym typeface="Wingdings" panose="05000000000000000000" pitchFamily="2" charset="2"/>
              </a:rPr>
              <a:t></a:t>
            </a:r>
            <a:endParaRPr sz="4800" b="1" dirty="0">
              <a:solidFill>
                <a:schemeClr val="tx1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b="1" dirty="0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EEB557-E045-4967-91EE-5412EB4F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6"/>
            <a:ext cx="10141799" cy="56701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B06D72-EEA4-4E56-9D5E-96440C15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9806" y="1064806"/>
            <a:ext cx="9149952" cy="463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06761-91BB-562F-EAA0-BF611AECDBAB}"/>
              </a:ext>
            </a:extLst>
          </p:cNvPr>
          <p:cNvSpPr txBox="1"/>
          <p:nvPr/>
        </p:nvSpPr>
        <p:spPr>
          <a:xfrm>
            <a:off x="1831538" y="2022772"/>
            <a:ext cx="2541771" cy="3350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1178" indent="-281178" defTabSz="374904">
              <a:spcBef>
                <a:spcPct val="20000"/>
              </a:spcBef>
              <a:spcAft>
                <a:spcPts val="492"/>
              </a:spcAft>
              <a:buClr>
                <a:schemeClr val="tx2"/>
              </a:buClr>
              <a:buSzPct val="70000"/>
              <a:buFont typeface="Wingdings 2" charset="2"/>
              <a:buChar char="▶"/>
            </a:pPr>
            <a:r>
              <a:rPr lang="en-US" sz="1312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  <a:sym typeface="Century Gothic"/>
              </a:rPr>
              <a:t>Last estimated population: over 20000 </a:t>
            </a:r>
            <a:endParaRPr lang="en-US" sz="1312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  <a:p>
            <a:pPr marL="281178" indent="-281178" defTabSz="374904">
              <a:spcBef>
                <a:spcPct val="20000"/>
              </a:spcBef>
              <a:spcAft>
                <a:spcPts val="492"/>
              </a:spcAft>
              <a:buClr>
                <a:schemeClr val="tx2"/>
              </a:buClr>
              <a:buSzPct val="70000"/>
              <a:buFont typeface="Wingdings 2" charset="2"/>
              <a:buChar char="▶"/>
            </a:pPr>
            <a:r>
              <a:rPr lang="en-US" sz="1312" b="1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  <a:sym typeface="Century Gothic"/>
              </a:rPr>
              <a:t>2017: the most flowery town of Hungary</a:t>
            </a:r>
            <a:endParaRPr lang="en-US" sz="1600" b="1" i="0" u="none" strike="noStrike" cap="none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sym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44" y="1389339"/>
            <a:ext cx="5433479" cy="3947655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standing on a balcony with flowers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609299A1-659C-913C-8286-A346FA55C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08" r="3" b="3"/>
          <a:stretch/>
        </p:blipFill>
        <p:spPr>
          <a:xfrm>
            <a:off x="5304649" y="1779976"/>
            <a:ext cx="4686219" cy="3166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021845-639A-A419-8E17-8331931ECF5D}"/>
              </a:ext>
            </a:extLst>
          </p:cNvPr>
          <p:cNvSpPr txBox="1"/>
          <p:nvPr/>
        </p:nvSpPr>
        <p:spPr>
          <a:xfrm>
            <a:off x="1881761" y="1627519"/>
            <a:ext cx="227678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4904">
              <a:spcAft>
                <a:spcPts val="492"/>
              </a:spcAft>
            </a:pPr>
            <a:r>
              <a:rPr lang="hu-HU" sz="147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TOWN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524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37558" y="63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LOCATION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166" name="Google Shape;166;p16" descr="A képen szöveg, térkép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728" y="1194819"/>
            <a:ext cx="5095336" cy="302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7" name="Google Shape;167;p16" descr="A képen szöveg, térkép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3173" y="3091105"/>
            <a:ext cx="4123426" cy="347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8" name="Google Shape;168;p16"/>
          <p:cNvSpPr/>
          <p:nvPr/>
        </p:nvSpPr>
        <p:spPr>
          <a:xfrm>
            <a:off x="2720196" y="4905553"/>
            <a:ext cx="914400" cy="9144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6555044" y="1388763"/>
            <a:ext cx="50723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south-west</a:t>
            </a: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of Heves </a:t>
            </a: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county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</a:t>
            </a: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river</a:t>
            </a: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Zagyva</a:t>
            </a:r>
            <a:endParaRPr sz="2400" b="1" i="0" u="none" strike="noStrike" cap="none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hu-HU" sz="2400" b="1" i="0" u="none" strike="noStrike" cap="none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territory:6630 </a:t>
            </a:r>
            <a:r>
              <a:rPr lang="hu-HU" sz="2400" b="1" i="0" u="none" strike="noStrike" cap="none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hectares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737558" y="-661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ITS HISTORY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idx="1"/>
          </p:nvPr>
        </p:nvSpPr>
        <p:spPr>
          <a:xfrm>
            <a:off x="737558" y="14230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●"/>
            </a:pP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Flourishing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from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Bronze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Age</a:t>
            </a:r>
            <a:endParaRPr dirty="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920"/>
              <a:buChar char="●"/>
            </a:pP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title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of „market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town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” in 1406</a:t>
            </a:r>
            <a:endParaRPr sz="2400" b="1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920"/>
              <a:buChar char="●"/>
            </a:pP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From1544 :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paid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tax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to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Ottoman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Empire</a:t>
            </a:r>
            <a:endParaRPr sz="2400" b="1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920"/>
              <a:buChar char="●"/>
            </a:pP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Earl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Antal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Grassalkovich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bought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estate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in 1734</a:t>
            </a:r>
            <a:endParaRPr sz="2400" b="1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342900" lvl="0" indent="-342900" algn="l" rtl="0">
              <a:spcBef>
                <a:spcPts val="1080"/>
              </a:spcBef>
              <a:spcAft>
                <a:spcPts val="0"/>
              </a:spcAft>
              <a:buSzPts val="1920"/>
              <a:buChar char="●"/>
            </a:pP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Victorious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battle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against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the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Habsburgs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on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2 </a:t>
            </a:r>
            <a:r>
              <a:rPr lang="hu-HU" sz="2400" b="1" dirty="0" err="1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April</a:t>
            </a:r>
            <a:r>
              <a:rPr lang="hu-HU" sz="2400" b="1" dirty="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1849</a:t>
            </a:r>
            <a:endParaRPr dirty="0">
              <a:solidFill>
                <a:schemeClr val="lt1"/>
              </a:solidFill>
            </a:endParaRPr>
          </a:p>
          <a:p>
            <a:pPr marL="342900" lvl="0" indent="-220980" algn="l" rtl="0"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sz="2400" b="1" dirty="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838200" y="-2674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TOWN HALL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181" name="Google Shape;181;p18" descr="A képen épület, égbolt, kültéri, út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458000" y="1731963"/>
            <a:ext cx="5266475" cy="40592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766313" y="56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>
                <a:latin typeface="Batang"/>
                <a:ea typeface="Batang"/>
                <a:cs typeface="Batang"/>
                <a:sym typeface="Batang"/>
              </a:rPr>
              <a:t>GRASSALKOVICH CASTLE</a:t>
            </a:r>
            <a:endParaRPr b="1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187" name="Google Shape;187;p19" descr="A képen fű, kültéri, épület, fa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456" y="1336795"/>
            <a:ext cx="4880901" cy="289922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88" name="Google Shape;188;p19" descr="A képen fa, kültéri, égbolt, talaj látható&#10;&#10;A leírás teljesen megbízható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6514" y="3941910"/>
            <a:ext cx="3677728" cy="259727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sp>
        <p:nvSpPr>
          <p:cNvPr id="189" name="Google Shape;189;p19"/>
          <p:cNvSpPr txBox="1"/>
          <p:nvPr/>
        </p:nvSpPr>
        <p:spPr>
          <a:xfrm>
            <a:off x="6194440" y="1859109"/>
            <a:ext cx="5273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hu-HU" sz="2400" b="1" i="0" u="none" strike="noStrike" cap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Built beteween 1754 -1763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hu-HU" sz="2400" b="1" i="0" u="none" strike="noStrike" cap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Now: Széchenyi Zsigmond Hungarian Hunting Museum of the Capathian Basin</a:t>
            </a:r>
            <a:endParaRPr sz="2400" b="1" i="0" u="none" strike="noStrike" cap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878626" y="3657600"/>
            <a:ext cx="5056507" cy="21336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en-US" sz="3600" b="1">
                <a:latin typeface="Batang"/>
                <a:ea typeface="Batang"/>
                <a:cs typeface="Batang"/>
                <a:sym typeface="Batang"/>
              </a:rPr>
              <a:t>THE ROMAN CATHOLIC CHURCH IN NEW HATVAN</a:t>
            </a:r>
          </a:p>
        </p:txBody>
      </p:sp>
      <p:pic>
        <p:nvPicPr>
          <p:cNvPr id="5" name="Picture 4" descr="A picture containing building, aisle, stone, colonnade&#10;&#10;Description automatically generated">
            <a:extLst>
              <a:ext uri="{FF2B5EF4-FFF2-40B4-BE49-F238E27FC236}">
                <a16:creationId xmlns:a16="http://schemas.microsoft.com/office/drawing/2014/main" id="{E8452DFA-716C-32C0-2F44-B688AD0F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26" y="806822"/>
            <a:ext cx="3988353" cy="2622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5" name="Google Shape;195;p20" descr="A képen kültéri, épület, út, égbolt látható&#10;&#10;A leírás teljesen megbízható"/>
          <p:cNvPicPr preferRelativeResize="0">
            <a:picLocks/>
          </p:cNvPicPr>
          <p:nvPr/>
        </p:nvPicPr>
        <p:blipFill rotWithShape="1">
          <a:blip r:embed="rId5"/>
          <a:stretch/>
        </p:blipFill>
        <p:spPr>
          <a:xfrm>
            <a:off x="6915706" y="806822"/>
            <a:ext cx="4219232" cy="4984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838200" y="-661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tang"/>
              <a:buNone/>
            </a:pPr>
            <a:r>
              <a:rPr lang="hu-HU" b="1" dirty="0">
                <a:latin typeface="Batang"/>
                <a:ea typeface="Batang"/>
                <a:cs typeface="Batang"/>
                <a:sym typeface="Batang"/>
              </a:rPr>
              <a:t>THE CALVINIST CHURCH</a:t>
            </a:r>
            <a:endParaRPr b="1" dirty="0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201" name="Google Shape;201;p21" descr="A képen égbolt, épület, kültéri látható&#10;&#10;A leírás teljesen megbízható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4682837" y="1764146"/>
            <a:ext cx="2678546" cy="360218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BF5E5EABCA04E810216AD5CFC86AA" ma:contentTypeVersion="4" ma:contentTypeDescription="Create a new document." ma:contentTypeScope="" ma:versionID="c42af7b5e75309ef8f8c02eba5cc3676">
  <xsd:schema xmlns:xsd="http://www.w3.org/2001/XMLSchema" xmlns:xs="http://www.w3.org/2001/XMLSchema" xmlns:p="http://schemas.microsoft.com/office/2006/metadata/properties" xmlns:ns3="cc850741-8307-4ed9-80b0-acbbe98e79c1" targetNamespace="http://schemas.microsoft.com/office/2006/metadata/properties" ma:root="true" ma:fieldsID="a29eb3dca1725afc6081d26921d56787" ns3:_="">
    <xsd:import namespace="cc850741-8307-4ed9-80b0-acbbe98e79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0741-8307-4ed9-80b0-acbbe98e79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C89ADB-19FC-4E58-AAA7-98FD78B44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50741-8307-4ed9-80b0-acbbe98e7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5890C-0A76-40CF-A0F3-A99B69205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1BB1B-6330-43E9-B1EF-9F2B4FB8745B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cc850741-8307-4ed9-80b0-acbbe98e79c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</TotalTime>
  <Words>276</Words>
  <Application>Microsoft Office PowerPoint</Application>
  <PresentationFormat>Szélesvásznú</PresentationFormat>
  <Paragraphs>58</Paragraphs>
  <Slides>27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Calisto MT</vt:lpstr>
      <vt:lpstr>Century Gothic</vt:lpstr>
      <vt:lpstr>Arial</vt:lpstr>
      <vt:lpstr>Noto Sans Symbols</vt:lpstr>
      <vt:lpstr>Wingdings 2</vt:lpstr>
      <vt:lpstr>Batang</vt:lpstr>
      <vt:lpstr>Slate</vt:lpstr>
      <vt:lpstr>HATVAN</vt:lpstr>
      <vt:lpstr>THE TOWN </vt:lpstr>
      <vt:lpstr>PowerPoint-bemutató</vt:lpstr>
      <vt:lpstr>LOCATION</vt:lpstr>
      <vt:lpstr>ITS HISTORY</vt:lpstr>
      <vt:lpstr>TOWN HALL</vt:lpstr>
      <vt:lpstr>GRASSALKOVICH CASTLE</vt:lpstr>
      <vt:lpstr>THE ROMAN CATHOLIC CHURCH IN NEW HATVAN</vt:lpstr>
      <vt:lpstr>THE CALVINIST CHURCH</vt:lpstr>
      <vt:lpstr>SAINT ADALBERT ROMAN CATHOLIC CHURH</vt:lpstr>
      <vt:lpstr>HATVANY LAJOS MUSEUM</vt:lpstr>
      <vt:lpstr>SECONDARY SCHOOLS</vt:lpstr>
      <vt:lpstr>SZÉCHENYI ISTVÁN ROMAN CATHOLIC SECONDARY SCHOOL</vt:lpstr>
      <vt:lpstr>DAMJANICH JÁNOS SECONDARY SCHOOL</vt:lpstr>
      <vt:lpstr>BAJZA JÓZSEF SECONDARY GRAMMAR SCHOOL</vt:lpstr>
      <vt:lpstr>PRIMARY SCHOOLS</vt:lpstr>
      <vt:lpstr> </vt:lpstr>
      <vt:lpstr>2.</vt:lpstr>
      <vt:lpstr>3.</vt:lpstr>
      <vt:lpstr>4.</vt:lpstr>
      <vt:lpstr>5.</vt:lpstr>
      <vt:lpstr>ZOO</vt:lpstr>
      <vt:lpstr>MEMORIALS</vt:lpstr>
      <vt:lpstr>MEMORIALS</vt:lpstr>
      <vt:lpstr>MEMORIALS</vt:lpstr>
      <vt:lpstr>FOUNTAIN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HATVAN</dc:title>
  <cp:lastModifiedBy>pataki_l@sulid.hu</cp:lastModifiedBy>
  <cp:revision>3</cp:revision>
  <dcterms:modified xsi:type="dcterms:W3CDTF">2024-11-18T09:29:00Z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0x010100AAFBF5E5EABCA04E810216AD5CFC86AA</vt:lpwstr>
  </property>
</Properties>
</file>