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u-HU"/>
              <a:t>Mintacím szerkesztése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lvl1pPr algn="l">
              <a:defRPr/>
            </a:lvl1pPr>
          </a:lstStyle>
          <a:p>
            <a:fld id="{CB2BF3B1-B77B-440F-8077-130BAED8694E}" type="datetimeFigureOut">
              <a:rPr lang="hu-HU" smtClean="0"/>
              <a:t>2024. 11. 18.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E5C6083-A8B3-42A6-A51B-F054266E2084}" type="slidenum">
              <a:rPr lang="hu-HU" smtClean="0"/>
              <a:t>‹#›</a:t>
            </a:fld>
            <a:endParaRPr lang="hu-H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6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B2BF3B1-B77B-440F-8077-130BAED8694E}" type="datetimeFigureOut">
              <a:rPr lang="hu-HU" smtClean="0"/>
              <a:t>2024. 11. 18.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94607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u-HU"/>
              <a:t>Mintacím szerkesztése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B2BF3B1-B77B-440F-8077-130BAED8694E}" type="datetimeFigureOut">
              <a:rPr lang="hu-HU" smtClean="0"/>
              <a:t>2024. 11. 18.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E5C6083-A8B3-42A6-A51B-F054266E2084}" type="slidenum">
              <a:rPr lang="hu-HU" smtClean="0"/>
              <a:t>‹#›</a:t>
            </a:fld>
            <a:endParaRPr lang="hu-H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41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B2BF3B1-B77B-440F-8077-130BAED8694E}" type="datetimeFigureOut">
              <a:rPr lang="hu-HU" smtClean="0"/>
              <a:t>2024. 11. 18.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386193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u-HU"/>
              <a:t>Mintacím szerkesztése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CB2BF3B1-B77B-440F-8077-130BAED8694E}" type="datetimeFigureOut">
              <a:rPr lang="hu-HU" smtClean="0"/>
              <a:t>2024. 11. 18.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E5C6083-A8B3-42A6-A51B-F054266E2084}" type="slidenum">
              <a:rPr lang="hu-HU" smtClean="0"/>
              <a:t>‹#›</a:t>
            </a:fld>
            <a:endParaRPr lang="hu-H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91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u-HU"/>
              <a:t>Mintacím szerkesztése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CB2BF3B1-B77B-440F-8077-130BAED8694E}" type="datetimeFigureOut">
              <a:rPr lang="hu-HU" smtClean="0"/>
              <a:t>2024. 11. 18.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287234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24128" y="2967788"/>
            <a:ext cx="4754880" cy="33415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u-HU"/>
              <a:t>Mintaszöveg szerkesztése</a:t>
            </a:r>
          </a:p>
        </p:txBody>
      </p:sp>
      <p:sp>
        <p:nvSpPr>
          <p:cNvPr id="6" name="Content Placeholder 5"/>
          <p:cNvSpPr>
            <a:spLocks noGrp="1"/>
          </p:cNvSpPr>
          <p:nvPr>
            <p:ph sz="quarter" idx="4"/>
          </p:nvPr>
        </p:nvSpPr>
        <p:spPr>
          <a:xfrm>
            <a:off x="5990888" y="2967788"/>
            <a:ext cx="4754880" cy="33415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CB2BF3B1-B77B-440F-8077-130BAED8694E}" type="datetimeFigureOut">
              <a:rPr lang="hu-HU" smtClean="0"/>
              <a:t>2024. 11. 18.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135104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CB2BF3B1-B77B-440F-8077-130BAED8694E}" type="datetimeFigureOut">
              <a:rPr lang="hu-HU" smtClean="0"/>
              <a:t>2024. 11. 18.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3916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BF3B1-B77B-440F-8077-130BAED8694E}" type="datetimeFigureOut">
              <a:rPr lang="hu-HU" smtClean="0"/>
              <a:t>2024. 11. 18.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295920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u-HU"/>
              <a:t>Mintacím szerkesztése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CB2BF3B1-B77B-440F-8077-130BAED8694E}" type="datetimeFigureOut">
              <a:rPr lang="hu-HU" smtClean="0"/>
              <a:t>2024. 11. 18.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328007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u-HU"/>
              <a:t>Mintacím szerkesztése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CB2BF3B1-B77B-440F-8077-130BAED8694E}" type="datetimeFigureOut">
              <a:rPr lang="hu-HU" smtClean="0"/>
              <a:t>2024. 11. 18.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E5C6083-A8B3-42A6-A51B-F054266E2084}" type="slidenum">
              <a:rPr lang="hu-HU" smtClean="0"/>
              <a:t>‹#›</a:t>
            </a:fld>
            <a:endParaRPr lang="hu-H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2BF3B1-B77B-440F-8077-130BAED8694E}" type="datetimeFigureOut">
              <a:rPr lang="hu-HU" smtClean="0"/>
              <a:t>2024. 11. 18.</a:t>
            </a:fld>
            <a:endParaRPr lang="hu-H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u-H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5C6083-A8B3-42A6-A51B-F054266E2084}" type="slidenum">
              <a:rPr lang="hu-HU" smtClean="0"/>
              <a:t>‹#›</a:t>
            </a:fld>
            <a:endParaRPr lang="hu-H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646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Kép 1">
            <a:extLst>
              <a:ext uri="{FF2B5EF4-FFF2-40B4-BE49-F238E27FC236}">
                <a16:creationId xmlns:a16="http://schemas.microsoft.com/office/drawing/2014/main" id="{D0C91573-6AA2-5A26-6195-A7A2CB7E4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55" y="400753"/>
            <a:ext cx="324008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képen Betűtípus, szöveg, embléma, szimbólum látható&#10;&#10;Automatikusan generált leírás">
            <a:extLst>
              <a:ext uri="{FF2B5EF4-FFF2-40B4-BE49-F238E27FC236}">
                <a16:creationId xmlns:a16="http://schemas.microsoft.com/office/drawing/2014/main" id="{1450C950-EEEB-EAF1-4DC1-17D4B4D8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029" y="5545137"/>
            <a:ext cx="2301875" cy="703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789C02D-FF3D-DF38-AAA6-9D8DAB45D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565" y="1670941"/>
            <a:ext cx="2128870" cy="212887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2">
            <a:extLst>
              <a:ext uri="{FF2B5EF4-FFF2-40B4-BE49-F238E27FC236}">
                <a16:creationId xmlns:a16="http://schemas.microsoft.com/office/drawing/2014/main" id="{81EF49DF-CF61-DFD2-7027-A490FE93D4A7}"/>
              </a:ext>
            </a:extLst>
          </p:cNvPr>
          <p:cNvSpPr txBox="1">
            <a:spLocks noChangeArrowheads="1"/>
          </p:cNvSpPr>
          <p:nvPr/>
        </p:nvSpPr>
        <p:spPr bwMode="auto">
          <a:xfrm>
            <a:off x="286431" y="5241130"/>
            <a:ext cx="3614737" cy="131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hu-HU"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tr-TR" altLang="hu-HU"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hu-HU"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AC72316C-0DB9-2A70-93BC-CD1FA77C1A35}"/>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 name="Rectangle 6">
            <a:extLst>
              <a:ext uri="{FF2B5EF4-FFF2-40B4-BE49-F238E27FC236}">
                <a16:creationId xmlns:a16="http://schemas.microsoft.com/office/drawing/2014/main" id="{411DF061-932F-8C42-ECBC-C605D355AC46}"/>
              </a:ext>
            </a:extLst>
          </p:cNvPr>
          <p:cNvSpPr>
            <a:spLocks noChangeArrowheads="1"/>
          </p:cNvSpPr>
          <p:nvPr/>
        </p:nvSpPr>
        <p:spPr bwMode="auto">
          <a:xfrm>
            <a:off x="0" y="329149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chemeClr val="tx1"/>
                </a:solidFill>
                <a:effectLst/>
                <a:latin typeface="Arial" panose="020B0604020202020204" pitchFamily="34" charset="0"/>
              </a:rPr>
            </a:br>
            <a:endParaRPr kumimoji="0" lang="hu-HU" altLang="hu-HU" sz="2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kumimoji="0" lang="hu-HU" altLang="hu-HU" sz="1600" b="1" i="0" u="none" strike="noStrike" cap="none" normalizeH="0" baseline="0" dirty="0" bmk="">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LOG IN BACK THE REAL LIFE”</a:t>
            </a:r>
            <a:endParaRPr kumimoji="0" lang="hu-HU" altLang="hu-HU" sz="105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hu-HU" sz="1600" b="0" i="0" u="none" strike="noStrike" cap="none" normalizeH="0" baseline="0" dirty="0" bmk="_Hlk182816863">
                <a:ln>
                  <a:noFill/>
                </a:ln>
                <a:solidFill>
                  <a:schemeClr val="tx1"/>
                </a:solidFill>
                <a:effectLst/>
                <a:latin typeface="Arial" panose="020B0604020202020204" pitchFamily="34" charset="0"/>
                <a:ea typeface="Calibri" panose="020F0502020204030204" pitchFamily="34" charset="0"/>
              </a:rPr>
              <a:t>Project ID: 2022-1-HU01-KA220-SCH-000087324</a:t>
            </a:r>
            <a:endParaRPr kumimoji="0" lang="hu-HU" altLang="hu-HU"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E34E2135-7256-4BD6-36DB-BDEED15FFC8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29375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7DB2EE4-7884-490D-A294-3B39D3D0A7B9}"/>
              </a:ext>
            </a:extLst>
          </p:cNvPr>
          <p:cNvSpPr>
            <a:spLocks noGrp="1"/>
          </p:cNvSpPr>
          <p:nvPr>
            <p:ph type="title"/>
          </p:nvPr>
        </p:nvSpPr>
        <p:spPr/>
        <p:txBody>
          <a:bodyPr/>
          <a:lstStyle/>
          <a:p>
            <a:r>
              <a:rPr lang="hu-HU" dirty="0" err="1"/>
              <a:t>Contemporary</a:t>
            </a:r>
            <a:r>
              <a:rPr lang="hu-HU" dirty="0"/>
              <a:t> </a:t>
            </a:r>
            <a:r>
              <a:rPr lang="hu-HU" dirty="0" err="1"/>
              <a:t>Handicrafts</a:t>
            </a:r>
            <a:endParaRPr lang="hu-HU" dirty="0"/>
          </a:p>
        </p:txBody>
      </p:sp>
      <p:sp>
        <p:nvSpPr>
          <p:cNvPr id="3" name="Tartalom helye 2">
            <a:extLst>
              <a:ext uri="{FF2B5EF4-FFF2-40B4-BE49-F238E27FC236}">
                <a16:creationId xmlns:a16="http://schemas.microsoft.com/office/drawing/2014/main" id="{7DA3498A-8FA5-4CDA-A608-70652ADA2AEC}"/>
              </a:ext>
            </a:extLst>
          </p:cNvPr>
          <p:cNvSpPr>
            <a:spLocks noGrp="1"/>
          </p:cNvSpPr>
          <p:nvPr>
            <p:ph idx="1"/>
          </p:nvPr>
        </p:nvSpPr>
        <p:spPr>
          <a:xfrm>
            <a:off x="833306" y="2141537"/>
            <a:ext cx="7245292" cy="4351338"/>
          </a:xfrm>
        </p:spPr>
        <p:txBody>
          <a:bodyPr/>
          <a:lstStyle/>
          <a:p>
            <a:r>
              <a:rPr lang="en-US" dirty="0">
                <a:effectLst/>
              </a:rPr>
              <a:t>As Hungary continues to evolve, so do its handicraft traditions. Today, contemporary Hungarian artisans are blending traditional techniques with modern design principles to create stunning works of art that are both functional and beautiful.</a:t>
            </a:r>
            <a:endParaRPr lang="en-US" dirty="0"/>
          </a:p>
          <a:p>
            <a:r>
              <a:rPr lang="en-US" dirty="0">
                <a:effectLst/>
              </a:rPr>
              <a:t>For example, some weavers are incorporating new materials like recycled plastics into their designs</a:t>
            </a:r>
            <a:r>
              <a:rPr lang="hu-HU" dirty="0"/>
              <a:t>.</a:t>
            </a:r>
            <a:r>
              <a:rPr lang="en-US" dirty="0">
                <a:effectLst/>
              </a:rPr>
              <a:t> </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673859C5-0197-49B4-9998-56FBCCF45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and | Craft | Art – National Salon 2018 Opens in Budapest's Kunsthalle -  Hungary Today">
            <a:extLst>
              <a:ext uri="{FF2B5EF4-FFF2-40B4-BE49-F238E27FC236}">
                <a16:creationId xmlns:a16="http://schemas.microsoft.com/office/drawing/2014/main" id="{4388D03D-E13E-4BD6-9350-8E5CC30B3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948" y="2550990"/>
            <a:ext cx="4107810" cy="273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0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F77AA2-A3D2-441C-8978-E77D44B0A766}"/>
              </a:ext>
            </a:extLst>
          </p:cNvPr>
          <p:cNvSpPr>
            <a:spLocks noGrp="1"/>
          </p:cNvSpPr>
          <p:nvPr>
            <p:ph type="title"/>
          </p:nvPr>
        </p:nvSpPr>
        <p:spPr/>
        <p:txBody>
          <a:bodyPr/>
          <a:lstStyle/>
          <a:p>
            <a:r>
              <a:rPr lang="hu-HU" dirty="0" err="1"/>
              <a:t>Famous</a:t>
            </a:r>
            <a:r>
              <a:rPr lang="hu-HU" dirty="0"/>
              <a:t> </a:t>
            </a:r>
            <a:r>
              <a:rPr lang="hu-HU" dirty="0" err="1"/>
              <a:t>Hungarian</a:t>
            </a:r>
            <a:r>
              <a:rPr lang="hu-HU" dirty="0"/>
              <a:t> </a:t>
            </a:r>
            <a:r>
              <a:rPr lang="hu-HU" dirty="0" err="1"/>
              <a:t>Handicrafts</a:t>
            </a:r>
            <a:endParaRPr lang="hu-HU" dirty="0"/>
          </a:p>
        </p:txBody>
      </p:sp>
      <p:sp>
        <p:nvSpPr>
          <p:cNvPr id="3" name="Tartalom helye 2">
            <a:extLst>
              <a:ext uri="{FF2B5EF4-FFF2-40B4-BE49-F238E27FC236}">
                <a16:creationId xmlns:a16="http://schemas.microsoft.com/office/drawing/2014/main" id="{5BED6284-E0DE-4318-90CF-D4210609A511}"/>
              </a:ext>
            </a:extLst>
          </p:cNvPr>
          <p:cNvSpPr>
            <a:spLocks noGrp="1"/>
          </p:cNvSpPr>
          <p:nvPr>
            <p:ph idx="1"/>
          </p:nvPr>
        </p:nvSpPr>
        <p:spPr>
          <a:xfrm>
            <a:off x="838200" y="1825625"/>
            <a:ext cx="7106174" cy="4351338"/>
          </a:xfrm>
        </p:spPr>
        <p:txBody>
          <a:bodyPr>
            <a:normAutofit/>
          </a:bodyPr>
          <a:lstStyle/>
          <a:p>
            <a:r>
              <a:rPr lang="en-US" dirty="0">
                <a:effectLst/>
              </a:rPr>
              <a:t>Hungarian handicrafts are known for their exquisite beauty and attention to detail. Among the most famous are </a:t>
            </a:r>
            <a:r>
              <a:rPr lang="en-US" dirty="0" err="1">
                <a:effectLst/>
              </a:rPr>
              <a:t>Kalocsa</a:t>
            </a:r>
            <a:r>
              <a:rPr lang="en-US" dirty="0">
                <a:effectLst/>
              </a:rPr>
              <a:t> embroidery and </a:t>
            </a:r>
            <a:r>
              <a:rPr lang="en-US" dirty="0" err="1">
                <a:effectLst/>
              </a:rPr>
              <a:t>Herend</a:t>
            </a:r>
            <a:r>
              <a:rPr lang="en-US" dirty="0">
                <a:effectLst/>
              </a:rPr>
              <a:t> porcelain. </a:t>
            </a:r>
            <a:r>
              <a:rPr lang="en-US" dirty="0" err="1">
                <a:effectLst/>
              </a:rPr>
              <a:t>Kalocsa</a:t>
            </a:r>
            <a:r>
              <a:rPr lang="en-US" dirty="0">
                <a:effectLst/>
              </a:rPr>
              <a:t> embroidery is a traditional Hungarian folk art that originated in the town of </a:t>
            </a:r>
            <a:r>
              <a:rPr lang="en-US" dirty="0" err="1">
                <a:effectLst/>
              </a:rPr>
              <a:t>Kalocsa</a:t>
            </a:r>
            <a:r>
              <a:rPr lang="en-US" dirty="0">
                <a:effectLst/>
              </a:rPr>
              <a:t> in the late 19th century. </a:t>
            </a:r>
            <a:endParaRPr lang="hu-HU" dirty="0">
              <a:effectLst/>
            </a:endParaRPr>
          </a:p>
          <a:p>
            <a:r>
              <a:rPr lang="en-US" dirty="0">
                <a:effectLst/>
              </a:rPr>
              <a:t>Both </a:t>
            </a:r>
            <a:r>
              <a:rPr lang="en-US" dirty="0" err="1">
                <a:effectLst/>
              </a:rPr>
              <a:t>Kalocsa</a:t>
            </a:r>
            <a:r>
              <a:rPr lang="en-US" dirty="0">
                <a:effectLst/>
              </a:rPr>
              <a:t> embroidery and </a:t>
            </a:r>
            <a:r>
              <a:rPr lang="en-US" dirty="0" err="1">
                <a:effectLst/>
              </a:rPr>
              <a:t>Herend</a:t>
            </a:r>
            <a:r>
              <a:rPr lang="en-US" dirty="0">
                <a:effectLst/>
              </a:rPr>
              <a:t> porcelain are highly prized by collectors and enthusiasts alike. Their unique beauty and cultural significance make them true treasures of Hungarian handicrafts.</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729ECF68-E4C2-4C9D-A0F0-C7D85581A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5 Must Buy Hungarian Things in Budapest">
            <a:extLst>
              <a:ext uri="{FF2B5EF4-FFF2-40B4-BE49-F238E27FC236}">
                <a16:creationId xmlns:a16="http://schemas.microsoft.com/office/drawing/2014/main" id="{E540FCFA-1F12-4F6B-9946-1832EA15D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83" y="2155969"/>
            <a:ext cx="3986913" cy="295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0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68F6A0-08C7-4FC5-8D76-6062CFF06DBA}"/>
              </a:ext>
            </a:extLst>
          </p:cNvPr>
          <p:cNvSpPr>
            <a:spLocks noGrp="1"/>
          </p:cNvSpPr>
          <p:nvPr>
            <p:ph type="title"/>
          </p:nvPr>
        </p:nvSpPr>
        <p:spPr/>
        <p:txBody>
          <a:bodyPr/>
          <a:lstStyle/>
          <a:p>
            <a:r>
              <a:rPr lang="hu-HU" dirty="0" err="1"/>
              <a:t>Handicraft</a:t>
            </a:r>
            <a:r>
              <a:rPr lang="hu-HU" dirty="0"/>
              <a:t> </a:t>
            </a:r>
            <a:r>
              <a:rPr lang="hu-HU" dirty="0" err="1"/>
              <a:t>Markets</a:t>
            </a:r>
            <a:endParaRPr lang="hu-HU" dirty="0"/>
          </a:p>
        </p:txBody>
      </p:sp>
      <p:sp>
        <p:nvSpPr>
          <p:cNvPr id="3" name="Tartalom helye 2">
            <a:extLst>
              <a:ext uri="{FF2B5EF4-FFF2-40B4-BE49-F238E27FC236}">
                <a16:creationId xmlns:a16="http://schemas.microsoft.com/office/drawing/2014/main" id="{14AD4291-BD03-4C7A-899D-BD5D0265FB29}"/>
              </a:ext>
            </a:extLst>
          </p:cNvPr>
          <p:cNvSpPr>
            <a:spLocks noGrp="1"/>
          </p:cNvSpPr>
          <p:nvPr>
            <p:ph idx="1"/>
          </p:nvPr>
        </p:nvSpPr>
        <p:spPr>
          <a:xfrm>
            <a:off x="838201" y="1825625"/>
            <a:ext cx="6409888" cy="4351338"/>
          </a:xfrm>
        </p:spPr>
        <p:txBody>
          <a:bodyPr>
            <a:normAutofit/>
          </a:bodyPr>
          <a:lstStyle/>
          <a:p>
            <a:r>
              <a:rPr lang="en-US" dirty="0">
                <a:effectLst/>
              </a:rPr>
              <a:t>Hungary is known for its vibrant and bustling handicraft markets, which attract visitors from all over the world. One of the most popular markets is the Easter Market in Budapest, which takes place in the beautiful </a:t>
            </a:r>
            <a:r>
              <a:rPr lang="en-US" dirty="0" err="1">
                <a:effectLst/>
              </a:rPr>
              <a:t>Vörösmarty</a:t>
            </a:r>
            <a:r>
              <a:rPr lang="en-US" dirty="0">
                <a:effectLst/>
              </a:rPr>
              <a:t> Square. </a:t>
            </a:r>
            <a:endParaRPr lang="hu-HU" dirty="0">
              <a:effectLst/>
            </a:endParaRPr>
          </a:p>
          <a:p>
            <a:r>
              <a:rPr lang="en-US" dirty="0">
                <a:effectLst/>
              </a:rPr>
              <a:t>Another must-visit market is the Christmas Market in </a:t>
            </a:r>
            <a:r>
              <a:rPr lang="en-US" dirty="0" err="1">
                <a:effectLst/>
              </a:rPr>
              <a:t>Szentendre</a:t>
            </a:r>
            <a:r>
              <a:rPr lang="en-US" dirty="0">
                <a:effectLst/>
              </a:rPr>
              <a:t>, a charming town located just outside of Budapest. This market is famous for its stunning Neo-Impressionist architecture and picturesque cobblestone streets</a:t>
            </a:r>
            <a:r>
              <a:rPr lang="hu-HU" dirty="0">
                <a:effectLst/>
              </a:rPr>
              <a:t>.</a:t>
            </a:r>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9965D49B-8DF1-4704-8DB4-71BCCC0ED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10 Best Markets in Budapest - Where to Go Shopping like a Local in  Budapest? – Go Guides">
            <a:extLst>
              <a:ext uri="{FF2B5EF4-FFF2-40B4-BE49-F238E27FC236}">
                <a16:creationId xmlns:a16="http://schemas.microsoft.com/office/drawing/2014/main" id="{57FCECEC-ED9F-453C-A897-2D2CBD319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013" y="2359929"/>
            <a:ext cx="4927134" cy="328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4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7C2BEB-118A-4A0A-AFE9-261DE3D8635E}"/>
              </a:ext>
            </a:extLst>
          </p:cNvPr>
          <p:cNvSpPr>
            <a:spLocks noGrp="1"/>
          </p:cNvSpPr>
          <p:nvPr>
            <p:ph type="title"/>
          </p:nvPr>
        </p:nvSpPr>
        <p:spPr/>
        <p:txBody>
          <a:bodyPr/>
          <a:lstStyle/>
          <a:p>
            <a:r>
              <a:rPr lang="hu-HU" dirty="0" err="1"/>
              <a:t>Learning</a:t>
            </a:r>
            <a:r>
              <a:rPr lang="hu-HU" dirty="0"/>
              <a:t> </a:t>
            </a:r>
            <a:r>
              <a:rPr lang="hu-HU" dirty="0" err="1"/>
              <a:t>Hungarian</a:t>
            </a:r>
            <a:r>
              <a:rPr lang="hu-HU" dirty="0"/>
              <a:t> </a:t>
            </a:r>
            <a:r>
              <a:rPr lang="hu-HU" dirty="0" err="1"/>
              <a:t>Handicrafts</a:t>
            </a:r>
            <a:endParaRPr lang="hu-HU" dirty="0"/>
          </a:p>
        </p:txBody>
      </p:sp>
      <p:sp>
        <p:nvSpPr>
          <p:cNvPr id="3" name="Tartalom helye 2">
            <a:extLst>
              <a:ext uri="{FF2B5EF4-FFF2-40B4-BE49-F238E27FC236}">
                <a16:creationId xmlns:a16="http://schemas.microsoft.com/office/drawing/2014/main" id="{F7274ACD-80A7-4734-A999-8532049D20F0}"/>
              </a:ext>
            </a:extLst>
          </p:cNvPr>
          <p:cNvSpPr>
            <a:spLocks noGrp="1"/>
          </p:cNvSpPr>
          <p:nvPr>
            <p:ph idx="1"/>
          </p:nvPr>
        </p:nvSpPr>
        <p:spPr>
          <a:xfrm>
            <a:off x="1024128" y="2286000"/>
            <a:ext cx="6928635" cy="4023360"/>
          </a:xfrm>
        </p:spPr>
        <p:txBody>
          <a:bodyPr>
            <a:normAutofit fontScale="92500" lnSpcReduction="10000"/>
          </a:bodyPr>
          <a:lstStyle/>
          <a:p>
            <a:r>
              <a:rPr lang="en-US" dirty="0">
                <a:effectLst/>
              </a:rPr>
              <a:t>Learning Hungarian handicrafts can be a fun and rewarding experience. There are many workshops and classes available throughout Hungary that offer hands-on instruction in traditional techniques such as embroidery, pottery, and weaving. These classes are taught by skilled artisans who are passionate about preserving their cultural heritage and passing on their knowledge to others.</a:t>
            </a:r>
            <a:endParaRPr lang="en-US" dirty="0"/>
          </a:p>
          <a:p>
            <a:r>
              <a:rPr lang="en-US" dirty="0">
                <a:effectLst/>
              </a:rPr>
              <a:t>In addition to classes, there are also many online resources available for those interested in learning more about Hungarian handicrafts. From instructional videos to downloadable patterns, these resources make it easy to get started on your own projects. Whether you're a beginner or an experienced crafter, there's always something new to learn and explore in the world of Hungarian handicrafts.</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FBA89B34-FDDC-48BF-8DF8-5B1C51BE9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people of Transcarpathia carry on the Hungarian culture unbroken —  Civilek Info">
            <a:extLst>
              <a:ext uri="{FF2B5EF4-FFF2-40B4-BE49-F238E27FC236}">
                <a16:creationId xmlns:a16="http://schemas.microsoft.com/office/drawing/2014/main" id="{8B6AE6D2-CC8E-4675-B966-3AD2F7862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273" y="2914029"/>
            <a:ext cx="4104508" cy="205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68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0383762-D3D4-468E-BEF3-A967737B3E69}"/>
              </a:ext>
            </a:extLst>
          </p:cNvPr>
          <p:cNvSpPr>
            <a:spLocks noGrp="1"/>
          </p:cNvSpPr>
          <p:nvPr>
            <p:ph type="title"/>
          </p:nvPr>
        </p:nvSpPr>
        <p:spPr/>
        <p:txBody>
          <a:bodyPr/>
          <a:lstStyle/>
          <a:p>
            <a:r>
              <a:rPr lang="hu-HU" dirty="0" err="1"/>
              <a:t>Benefits</a:t>
            </a:r>
            <a:r>
              <a:rPr lang="hu-HU" dirty="0"/>
              <a:t> of </a:t>
            </a:r>
            <a:r>
              <a:rPr lang="hu-HU" dirty="0" err="1"/>
              <a:t>Hungarian</a:t>
            </a:r>
            <a:r>
              <a:rPr lang="hu-HU" dirty="0"/>
              <a:t> </a:t>
            </a:r>
            <a:r>
              <a:rPr lang="hu-HU" dirty="0" err="1"/>
              <a:t>Handicrafts</a:t>
            </a:r>
            <a:endParaRPr lang="hu-HU" dirty="0"/>
          </a:p>
        </p:txBody>
      </p:sp>
      <p:sp>
        <p:nvSpPr>
          <p:cNvPr id="3" name="Tartalom helye 2">
            <a:extLst>
              <a:ext uri="{FF2B5EF4-FFF2-40B4-BE49-F238E27FC236}">
                <a16:creationId xmlns:a16="http://schemas.microsoft.com/office/drawing/2014/main" id="{29B50782-9D13-4D91-B38D-6E13BADFD54E}"/>
              </a:ext>
            </a:extLst>
          </p:cNvPr>
          <p:cNvSpPr>
            <a:spLocks noGrp="1"/>
          </p:cNvSpPr>
          <p:nvPr>
            <p:ph idx="1"/>
          </p:nvPr>
        </p:nvSpPr>
        <p:spPr>
          <a:xfrm>
            <a:off x="1024128" y="2286000"/>
            <a:ext cx="6618243" cy="4023360"/>
          </a:xfrm>
        </p:spPr>
        <p:txBody>
          <a:bodyPr>
            <a:normAutofit/>
          </a:bodyPr>
          <a:lstStyle/>
          <a:p>
            <a:r>
              <a:rPr lang="en-US" dirty="0">
                <a:effectLst/>
              </a:rPr>
              <a:t>Practicing Hungarian handicrafts can have numerous benefits for both your mental and emotional well-being. Engaging in creative activities like embroidery, pottery, and weaving can be a great way to relieve stress and promote relaxation. The process of crafting something with your own hands can be meditative and calming, allowing you to focus on the present moment and forget about any worries or anxieties you may have.</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F3503C4B-31E2-470A-A65C-1DFF36F15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udapest Shopping Tips: 18 Budapest Souvenirs! - That Anxious Traveller">
            <a:extLst>
              <a:ext uri="{FF2B5EF4-FFF2-40B4-BE49-F238E27FC236}">
                <a16:creationId xmlns:a16="http://schemas.microsoft.com/office/drawing/2014/main" id="{A87C4606-6DE2-4639-B2D1-FABA3F0CA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371" y="2286000"/>
            <a:ext cx="4379052" cy="328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2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3F0135-07B6-4B62-91B5-1970707513F8}"/>
              </a:ext>
            </a:extLst>
          </p:cNvPr>
          <p:cNvSpPr>
            <a:spLocks noGrp="1"/>
          </p:cNvSpPr>
          <p:nvPr>
            <p:ph type="title"/>
          </p:nvPr>
        </p:nvSpPr>
        <p:spPr/>
        <p:txBody>
          <a:bodyPr/>
          <a:lstStyle/>
          <a:p>
            <a:r>
              <a:rPr lang="hu-HU" dirty="0" err="1"/>
              <a:t>Conclusion</a:t>
            </a:r>
            <a:endParaRPr lang="hu-HU" dirty="0"/>
          </a:p>
        </p:txBody>
      </p:sp>
      <p:sp>
        <p:nvSpPr>
          <p:cNvPr id="3" name="Tartalom helye 2">
            <a:extLst>
              <a:ext uri="{FF2B5EF4-FFF2-40B4-BE49-F238E27FC236}">
                <a16:creationId xmlns:a16="http://schemas.microsoft.com/office/drawing/2014/main" id="{F317894C-5B1D-4676-9F4C-6D41ECC8C0DB}"/>
              </a:ext>
            </a:extLst>
          </p:cNvPr>
          <p:cNvSpPr>
            <a:spLocks noGrp="1"/>
          </p:cNvSpPr>
          <p:nvPr>
            <p:ph idx="1"/>
          </p:nvPr>
        </p:nvSpPr>
        <p:spPr/>
        <p:txBody>
          <a:bodyPr>
            <a:normAutofit/>
          </a:bodyPr>
          <a:lstStyle/>
          <a:p>
            <a:r>
              <a:rPr lang="en-US" dirty="0">
                <a:effectLst/>
              </a:rPr>
              <a:t>In conclusion, we have explored the rich history and cultural significance of Hungarian handicrafts. </a:t>
            </a:r>
            <a:endParaRPr lang="en-US" dirty="0"/>
          </a:p>
          <a:p>
            <a:r>
              <a:rPr lang="en-US" dirty="0">
                <a:effectLst/>
              </a:rPr>
              <a:t>We have also discussed the modernization of Hungarian handicrafts and how they continue to be relevant today. </a:t>
            </a:r>
            <a:endParaRPr lang="hu-HU" dirty="0">
              <a:effectLst/>
            </a:endParaRPr>
          </a:p>
          <a:p>
            <a:r>
              <a:rPr lang="en-US" dirty="0">
                <a:effectLst/>
              </a:rPr>
              <a:t>So why not take a trip to one of the popular handicraft markets in Hungary, such as the Easter Market in Budapest or the Christmas Market in </a:t>
            </a:r>
            <a:r>
              <a:rPr lang="en-US" dirty="0" err="1">
                <a:effectLst/>
              </a:rPr>
              <a:t>Szentendre</a:t>
            </a:r>
            <a:r>
              <a:rPr lang="en-US" dirty="0">
                <a:effectLst/>
              </a:rPr>
              <a:t>? Or better yet, enroll in a workshop or class to learn these crafts firsthand. </a:t>
            </a:r>
            <a:endParaRPr lang="hu-HU" dirty="0">
              <a:effectLst/>
            </a:endParaRPr>
          </a:p>
          <a:p>
            <a:r>
              <a:rPr lang="en-US" dirty="0">
                <a:effectLst/>
              </a:rPr>
              <a:t>In the end, practicing Hungarian handicrafts can bring many benefits, from stress relief to cultural preservation. </a:t>
            </a:r>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A2046A6B-44A2-4152-8DD8-CC94E8327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4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4A58FCDE-FA59-4D98-A37B-8F9C98E2BE54}"/>
              </a:ext>
            </a:extLst>
          </p:cNvPr>
          <p:cNvSpPr>
            <a:spLocks noGrp="1"/>
          </p:cNvSpPr>
          <p:nvPr>
            <p:ph type="ctrTitle"/>
          </p:nvPr>
        </p:nvSpPr>
        <p:spPr/>
        <p:txBody>
          <a:bodyPr/>
          <a:lstStyle/>
          <a:p>
            <a:r>
              <a:rPr lang="hu-HU" dirty="0" err="1"/>
              <a:t>Thanks</a:t>
            </a:r>
            <a:r>
              <a:rPr lang="hu-HU" dirty="0"/>
              <a:t> </a:t>
            </a:r>
            <a:r>
              <a:rPr lang="hu-HU" dirty="0" err="1"/>
              <a:t>for</a:t>
            </a:r>
            <a:r>
              <a:rPr lang="hu-HU" dirty="0"/>
              <a:t> </a:t>
            </a:r>
            <a:r>
              <a:rPr lang="hu-HU" dirty="0" err="1"/>
              <a:t>your</a:t>
            </a:r>
            <a:r>
              <a:rPr lang="hu-HU" dirty="0"/>
              <a:t> </a:t>
            </a:r>
            <a:r>
              <a:rPr lang="hu-HU" dirty="0" err="1"/>
              <a:t>attention</a:t>
            </a:r>
            <a:r>
              <a:rPr lang="hu-HU" dirty="0"/>
              <a:t>!</a:t>
            </a:r>
          </a:p>
        </p:txBody>
      </p:sp>
      <p:pic>
        <p:nvPicPr>
          <p:cNvPr id="4100" name="Picture 4" descr="https://cdn.discordapp.com/attachments/1113930881053229166/1158496820205469808/2.png">
            <a:extLst>
              <a:ext uri="{FF2B5EF4-FFF2-40B4-BE49-F238E27FC236}">
                <a16:creationId xmlns:a16="http://schemas.microsoft.com/office/drawing/2014/main" id="{72822A27-7AF1-47F9-9C31-6BB5731CB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332" y="4960137"/>
            <a:ext cx="2246082" cy="134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7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B2F125-B514-4D17-A70F-319E08F6717C}"/>
              </a:ext>
            </a:extLst>
          </p:cNvPr>
          <p:cNvSpPr>
            <a:spLocks noGrp="1"/>
          </p:cNvSpPr>
          <p:nvPr>
            <p:ph type="ctrTitle"/>
          </p:nvPr>
        </p:nvSpPr>
        <p:spPr/>
        <p:txBody>
          <a:bodyPr>
            <a:normAutofit fontScale="90000"/>
          </a:bodyPr>
          <a:lstStyle/>
          <a:p>
            <a:r>
              <a:rPr lang="en-US" dirty="0"/>
              <a:t>Crafting Hungary: Exploring the Riches of Hungarian Handicrafts</a:t>
            </a:r>
            <a:endParaRPr lang="hu-HU" dirty="0"/>
          </a:p>
        </p:txBody>
      </p:sp>
      <p:sp>
        <p:nvSpPr>
          <p:cNvPr id="3" name="Alcím 2">
            <a:extLst>
              <a:ext uri="{FF2B5EF4-FFF2-40B4-BE49-F238E27FC236}">
                <a16:creationId xmlns:a16="http://schemas.microsoft.com/office/drawing/2014/main" id="{B7645B02-B6EB-40DC-8C30-A6B826A2108F}"/>
              </a:ext>
            </a:extLst>
          </p:cNvPr>
          <p:cNvSpPr>
            <a:spLocks noGrp="1"/>
          </p:cNvSpPr>
          <p:nvPr>
            <p:ph type="subTitle" idx="1"/>
          </p:nvPr>
        </p:nvSpPr>
        <p:spPr/>
        <p:txBody>
          <a:bodyPr/>
          <a:lstStyle/>
          <a:p>
            <a:r>
              <a:rPr lang="hu-HU" dirty="0" err="1"/>
              <a:t>Made</a:t>
            </a:r>
            <a:r>
              <a:rPr lang="hu-HU" dirty="0"/>
              <a:t> </a:t>
            </a:r>
            <a:r>
              <a:rPr lang="hu-HU" dirty="0" err="1"/>
              <a:t>by</a:t>
            </a:r>
            <a:r>
              <a:rPr lang="hu-HU" dirty="0"/>
              <a:t>: Forest </a:t>
            </a:r>
            <a:r>
              <a:rPr lang="hu-HU" dirty="0" err="1"/>
              <a:t>Nkoli</a:t>
            </a:r>
            <a:r>
              <a:rPr lang="hu-HU" dirty="0"/>
              <a:t>, Tóth Máté</a:t>
            </a:r>
          </a:p>
        </p:txBody>
      </p:sp>
      <p:pic>
        <p:nvPicPr>
          <p:cNvPr id="1026" name="Picture 2" descr="https://cdn.discordapp.com/attachments/1113930881053229166/1158496820205469808/2.png">
            <a:extLst>
              <a:ext uri="{FF2B5EF4-FFF2-40B4-BE49-F238E27FC236}">
                <a16:creationId xmlns:a16="http://schemas.microsoft.com/office/drawing/2014/main" id="{11D7EB34-E593-45C5-ABED-21D9AF235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9776" y="5823364"/>
            <a:ext cx="2004375" cy="119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87AD6F4D-AF82-4B02-9466-94DA1853FDF7}"/>
              </a:ext>
            </a:extLst>
          </p:cNvPr>
          <p:cNvSpPr>
            <a:spLocks noGrp="1"/>
          </p:cNvSpPr>
          <p:nvPr>
            <p:ph idx="1"/>
          </p:nvPr>
        </p:nvSpPr>
        <p:spPr>
          <a:xfrm>
            <a:off x="838200" y="1065402"/>
            <a:ext cx="10515600" cy="4857225"/>
          </a:xfrm>
        </p:spPr>
        <p:txBody>
          <a:bodyPr>
            <a:normAutofit fontScale="92500" lnSpcReduction="20000"/>
          </a:bodyPr>
          <a:lstStyle/>
          <a:p>
            <a:r>
              <a:rPr lang="hu-HU" b="1" dirty="0" err="1">
                <a:effectLst/>
              </a:rPr>
              <a:t>Introduction</a:t>
            </a:r>
            <a:endParaRPr lang="hu-HU" b="1" dirty="0"/>
          </a:p>
          <a:p>
            <a:r>
              <a:rPr lang="hu-HU" b="1" dirty="0" err="1">
                <a:effectLst/>
              </a:rPr>
              <a:t>History</a:t>
            </a:r>
            <a:r>
              <a:rPr lang="hu-HU" b="1" dirty="0">
                <a:effectLst/>
              </a:rPr>
              <a:t> of </a:t>
            </a:r>
            <a:r>
              <a:rPr lang="hu-HU" b="1" dirty="0" err="1">
                <a:effectLst/>
              </a:rPr>
              <a:t>Hungarian</a:t>
            </a:r>
            <a:r>
              <a:rPr lang="hu-HU" b="1" dirty="0">
                <a:effectLst/>
              </a:rPr>
              <a:t> </a:t>
            </a:r>
            <a:r>
              <a:rPr lang="hu-HU" b="1" dirty="0" err="1">
                <a:effectLst/>
              </a:rPr>
              <a:t>Handicrafts</a:t>
            </a:r>
            <a:endParaRPr lang="hu-HU" b="1" dirty="0"/>
          </a:p>
          <a:p>
            <a:r>
              <a:rPr lang="hu-HU" b="1" dirty="0" err="1">
                <a:effectLst/>
              </a:rPr>
              <a:t>Folk</a:t>
            </a:r>
            <a:r>
              <a:rPr lang="hu-HU" b="1" dirty="0">
                <a:effectLst/>
              </a:rPr>
              <a:t> Art</a:t>
            </a:r>
            <a:endParaRPr lang="hu-HU" b="1" dirty="0"/>
          </a:p>
          <a:p>
            <a:r>
              <a:rPr lang="hu-HU" b="1" dirty="0" err="1">
                <a:effectLst/>
              </a:rPr>
              <a:t>Embroidery</a:t>
            </a:r>
            <a:endParaRPr lang="hu-HU" b="1" dirty="0"/>
          </a:p>
          <a:p>
            <a:r>
              <a:rPr lang="hu-HU" b="1" dirty="0" err="1">
                <a:effectLst/>
              </a:rPr>
              <a:t>Pottery</a:t>
            </a:r>
            <a:endParaRPr lang="hu-HU" b="1" dirty="0"/>
          </a:p>
          <a:p>
            <a:r>
              <a:rPr lang="hu-HU" b="1" dirty="0" err="1">
                <a:effectLst/>
              </a:rPr>
              <a:t>Weaving</a:t>
            </a:r>
            <a:endParaRPr lang="hu-HU" b="1" dirty="0"/>
          </a:p>
          <a:p>
            <a:r>
              <a:rPr lang="hu-HU" b="1" dirty="0" err="1">
                <a:effectLst/>
              </a:rPr>
              <a:t>Contemporary</a:t>
            </a:r>
            <a:r>
              <a:rPr lang="hu-HU" b="1" dirty="0">
                <a:effectLst/>
              </a:rPr>
              <a:t> </a:t>
            </a:r>
            <a:r>
              <a:rPr lang="hu-HU" b="1" dirty="0" err="1">
                <a:effectLst/>
              </a:rPr>
              <a:t>Handicrafts</a:t>
            </a:r>
            <a:endParaRPr lang="hu-HU" b="1" dirty="0"/>
          </a:p>
          <a:p>
            <a:r>
              <a:rPr lang="hu-HU" b="1" dirty="0" err="1">
                <a:effectLst/>
              </a:rPr>
              <a:t>Famous</a:t>
            </a:r>
            <a:r>
              <a:rPr lang="hu-HU" b="1" dirty="0">
                <a:effectLst/>
              </a:rPr>
              <a:t> </a:t>
            </a:r>
            <a:r>
              <a:rPr lang="hu-HU" b="1" dirty="0" err="1">
                <a:effectLst/>
              </a:rPr>
              <a:t>Hungarian</a:t>
            </a:r>
            <a:r>
              <a:rPr lang="hu-HU" b="1" dirty="0">
                <a:effectLst/>
              </a:rPr>
              <a:t> </a:t>
            </a:r>
            <a:r>
              <a:rPr lang="hu-HU" b="1" dirty="0" err="1">
                <a:effectLst/>
              </a:rPr>
              <a:t>Handicrafts</a:t>
            </a:r>
            <a:endParaRPr lang="hu-HU" b="1" dirty="0"/>
          </a:p>
          <a:p>
            <a:r>
              <a:rPr lang="hu-HU" b="1" dirty="0" err="1">
                <a:effectLst/>
              </a:rPr>
              <a:t>Handicraft</a:t>
            </a:r>
            <a:r>
              <a:rPr lang="hu-HU" b="1" dirty="0">
                <a:effectLst/>
              </a:rPr>
              <a:t> </a:t>
            </a:r>
            <a:r>
              <a:rPr lang="hu-HU" b="1" dirty="0" err="1">
                <a:effectLst/>
              </a:rPr>
              <a:t>Markets</a:t>
            </a:r>
            <a:endParaRPr lang="hu-HU" b="1" dirty="0"/>
          </a:p>
          <a:p>
            <a:r>
              <a:rPr lang="hu-HU" b="1" dirty="0" err="1">
                <a:effectLst/>
              </a:rPr>
              <a:t>Learning</a:t>
            </a:r>
            <a:r>
              <a:rPr lang="hu-HU" b="1" dirty="0">
                <a:effectLst/>
              </a:rPr>
              <a:t> </a:t>
            </a:r>
            <a:r>
              <a:rPr lang="hu-HU" b="1" dirty="0" err="1">
                <a:effectLst/>
              </a:rPr>
              <a:t>Hungarian</a:t>
            </a:r>
            <a:r>
              <a:rPr lang="hu-HU" b="1" dirty="0">
                <a:effectLst/>
              </a:rPr>
              <a:t> </a:t>
            </a:r>
            <a:r>
              <a:rPr lang="hu-HU" b="1" dirty="0" err="1">
                <a:effectLst/>
              </a:rPr>
              <a:t>Handicrafts</a:t>
            </a:r>
            <a:endParaRPr lang="hu-HU" b="1" dirty="0"/>
          </a:p>
          <a:p>
            <a:r>
              <a:rPr lang="hu-HU" b="1" dirty="0" err="1">
                <a:effectLst/>
              </a:rPr>
              <a:t>Benefits</a:t>
            </a:r>
            <a:r>
              <a:rPr lang="hu-HU" b="1" dirty="0">
                <a:effectLst/>
              </a:rPr>
              <a:t> of </a:t>
            </a:r>
            <a:r>
              <a:rPr lang="hu-HU" b="1" dirty="0" err="1">
                <a:effectLst/>
              </a:rPr>
              <a:t>Hungarian</a:t>
            </a:r>
            <a:r>
              <a:rPr lang="hu-HU" b="1" dirty="0">
                <a:effectLst/>
              </a:rPr>
              <a:t> </a:t>
            </a:r>
            <a:r>
              <a:rPr lang="hu-HU" b="1" dirty="0" err="1">
                <a:effectLst/>
              </a:rPr>
              <a:t>Handicrafts</a:t>
            </a:r>
            <a:endParaRPr lang="hu-HU" b="1" dirty="0"/>
          </a:p>
          <a:p>
            <a:r>
              <a:rPr lang="hu-HU" b="1" dirty="0" err="1">
                <a:effectLst/>
              </a:rPr>
              <a:t>Conclusion</a:t>
            </a:r>
            <a:endParaRPr lang="hu-HU" b="1" dirty="0"/>
          </a:p>
          <a:p>
            <a:endParaRPr lang="hu-HU" dirty="0"/>
          </a:p>
        </p:txBody>
      </p:sp>
      <p:pic>
        <p:nvPicPr>
          <p:cNvPr id="2050" name="Picture 2" descr="https://cdn.discordapp.com/attachments/1113930881053229166/1158496820452929608/1.png">
            <a:extLst>
              <a:ext uri="{FF2B5EF4-FFF2-40B4-BE49-F238E27FC236}">
                <a16:creationId xmlns:a16="http://schemas.microsoft.com/office/drawing/2014/main" id="{7AF2AED1-49D0-421B-8E71-B37E44573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3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78C203-5F6C-414D-9E27-BE13FF198E5D}"/>
              </a:ext>
            </a:extLst>
          </p:cNvPr>
          <p:cNvSpPr>
            <a:spLocks noGrp="1"/>
          </p:cNvSpPr>
          <p:nvPr>
            <p:ph type="title"/>
          </p:nvPr>
        </p:nvSpPr>
        <p:spPr/>
        <p:txBody>
          <a:bodyPr/>
          <a:lstStyle/>
          <a:p>
            <a:r>
              <a:rPr lang="hu-HU" dirty="0" err="1"/>
              <a:t>Introduction</a:t>
            </a:r>
            <a:endParaRPr lang="hu-HU" dirty="0"/>
          </a:p>
        </p:txBody>
      </p:sp>
      <p:sp>
        <p:nvSpPr>
          <p:cNvPr id="3" name="Tartalom helye 2">
            <a:extLst>
              <a:ext uri="{FF2B5EF4-FFF2-40B4-BE49-F238E27FC236}">
                <a16:creationId xmlns:a16="http://schemas.microsoft.com/office/drawing/2014/main" id="{C5900605-D498-430D-B31D-0E5191AB240B}"/>
              </a:ext>
            </a:extLst>
          </p:cNvPr>
          <p:cNvSpPr>
            <a:spLocks noGrp="1"/>
          </p:cNvSpPr>
          <p:nvPr>
            <p:ph idx="1"/>
          </p:nvPr>
        </p:nvSpPr>
        <p:spPr/>
        <p:txBody>
          <a:bodyPr/>
          <a:lstStyle/>
          <a:p>
            <a:r>
              <a:rPr lang="en-US" dirty="0">
                <a:effectLst/>
              </a:rPr>
              <a:t>Welcome to our presentation on Hungarian handicrafts! Today, we will be exploring the rich history and vibrant culture behind these unique art forms. From embroidery to pottery, weaving to folk art, Hungary has a long tradition of creating beautiful and intricate handicrafts that are admired around the world.</a:t>
            </a:r>
            <a:endParaRPr lang="en-US" dirty="0"/>
          </a:p>
          <a:p>
            <a:r>
              <a:rPr lang="en-US" dirty="0">
                <a:effectLst/>
              </a:rPr>
              <a:t>Whether you are an art enthusiast or simply curious about the beauty of traditional crafts, this presentation is sure to captivate your imagination. So sit back, relax, and let us take you on a journey through the fascinating world of Hungarian handicrafts.</a:t>
            </a:r>
            <a:endParaRPr lang="en-US" dirty="0"/>
          </a:p>
          <a:p>
            <a:endParaRPr lang="hu-HU" dirty="0"/>
          </a:p>
        </p:txBody>
      </p:sp>
      <p:pic>
        <p:nvPicPr>
          <p:cNvPr id="5" name="Picture 2" descr="https://cdn.discordapp.com/attachments/1113930881053229166/1158496820452929608/1.png">
            <a:extLst>
              <a:ext uri="{FF2B5EF4-FFF2-40B4-BE49-F238E27FC236}">
                <a16:creationId xmlns:a16="http://schemas.microsoft.com/office/drawing/2014/main" id="{49E8FB50-0514-4C87-A721-483AC562E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9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62DA8C-EFF5-412B-8F37-202FA2C0D26E}"/>
              </a:ext>
            </a:extLst>
          </p:cNvPr>
          <p:cNvSpPr>
            <a:spLocks noGrp="1"/>
          </p:cNvSpPr>
          <p:nvPr>
            <p:ph type="title"/>
          </p:nvPr>
        </p:nvSpPr>
        <p:spPr/>
        <p:txBody>
          <a:bodyPr/>
          <a:lstStyle/>
          <a:p>
            <a:r>
              <a:rPr lang="hu-HU" dirty="0" err="1"/>
              <a:t>History</a:t>
            </a:r>
            <a:r>
              <a:rPr lang="hu-HU" dirty="0"/>
              <a:t> of </a:t>
            </a:r>
            <a:r>
              <a:rPr lang="hu-HU" dirty="0" err="1"/>
              <a:t>Hungarian</a:t>
            </a:r>
            <a:r>
              <a:rPr lang="hu-HU" dirty="0"/>
              <a:t> </a:t>
            </a:r>
            <a:r>
              <a:rPr lang="hu-HU" dirty="0" err="1"/>
              <a:t>Handicrafts</a:t>
            </a:r>
            <a:endParaRPr lang="hu-HU" dirty="0"/>
          </a:p>
        </p:txBody>
      </p:sp>
      <p:sp>
        <p:nvSpPr>
          <p:cNvPr id="3" name="Tartalom helye 2">
            <a:extLst>
              <a:ext uri="{FF2B5EF4-FFF2-40B4-BE49-F238E27FC236}">
                <a16:creationId xmlns:a16="http://schemas.microsoft.com/office/drawing/2014/main" id="{035056E4-75EC-4ED5-8E6C-F28ACECEBA54}"/>
              </a:ext>
            </a:extLst>
          </p:cNvPr>
          <p:cNvSpPr>
            <a:spLocks noGrp="1"/>
          </p:cNvSpPr>
          <p:nvPr>
            <p:ph idx="1"/>
          </p:nvPr>
        </p:nvSpPr>
        <p:spPr>
          <a:xfrm>
            <a:off x="838200" y="1825625"/>
            <a:ext cx="6468611" cy="4351338"/>
          </a:xfrm>
        </p:spPr>
        <p:txBody>
          <a:bodyPr>
            <a:normAutofit/>
          </a:bodyPr>
          <a:lstStyle/>
          <a:p>
            <a:r>
              <a:rPr lang="en-US" dirty="0">
                <a:effectLst/>
              </a:rPr>
              <a:t>Hungarian handicrafts have a rich and fascinating history that dates back centuries. The country's geography, climate, and cultural influences have all contributed to the development of unique and diverse handicraft traditions.</a:t>
            </a:r>
            <a:endParaRPr lang="en-US" dirty="0"/>
          </a:p>
          <a:p>
            <a:r>
              <a:rPr lang="en-US" dirty="0">
                <a:effectLst/>
              </a:rPr>
              <a:t>From intricate embroidery patterns to beautifully decorated pottery, Hungarian handicrafts are a reflection of the country's artistic and cultural heritage. These crafts were not only important for their practical uses but also played a significant role in social and religious ceremonies.</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A4332336-6B47-4EC8-B3CD-F53A7F398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 Brief History of Hungarian Crafts | by Historic Innovations | Medium">
            <a:extLst>
              <a:ext uri="{FF2B5EF4-FFF2-40B4-BE49-F238E27FC236}">
                <a16:creationId xmlns:a16="http://schemas.microsoft.com/office/drawing/2014/main" id="{191DFD7F-681C-4E8A-B1BD-B09AD2CC4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466" y="1744885"/>
            <a:ext cx="45624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75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A995AF-630D-4EDD-A920-046A7EAA6AAF}"/>
              </a:ext>
            </a:extLst>
          </p:cNvPr>
          <p:cNvSpPr>
            <a:spLocks noGrp="1"/>
          </p:cNvSpPr>
          <p:nvPr>
            <p:ph type="title"/>
          </p:nvPr>
        </p:nvSpPr>
        <p:spPr/>
        <p:txBody>
          <a:bodyPr/>
          <a:lstStyle/>
          <a:p>
            <a:r>
              <a:rPr lang="hu-HU" b="1" dirty="0" err="1">
                <a:effectLst/>
              </a:rPr>
              <a:t>Folk</a:t>
            </a:r>
            <a:r>
              <a:rPr lang="hu-HU" b="1" dirty="0">
                <a:effectLst/>
              </a:rPr>
              <a:t> Art</a:t>
            </a:r>
            <a:endParaRPr lang="hu-HU" dirty="0"/>
          </a:p>
        </p:txBody>
      </p:sp>
      <p:sp>
        <p:nvSpPr>
          <p:cNvPr id="3" name="Tartalom helye 2">
            <a:extLst>
              <a:ext uri="{FF2B5EF4-FFF2-40B4-BE49-F238E27FC236}">
                <a16:creationId xmlns:a16="http://schemas.microsoft.com/office/drawing/2014/main" id="{35917B9B-6DAA-431F-B152-8C3D32A638BC}"/>
              </a:ext>
            </a:extLst>
          </p:cNvPr>
          <p:cNvSpPr>
            <a:spLocks noGrp="1"/>
          </p:cNvSpPr>
          <p:nvPr>
            <p:ph idx="1"/>
          </p:nvPr>
        </p:nvSpPr>
        <p:spPr>
          <a:xfrm>
            <a:off x="1024129" y="2286000"/>
            <a:ext cx="5460562" cy="4023360"/>
          </a:xfrm>
        </p:spPr>
        <p:txBody>
          <a:bodyPr>
            <a:normAutofit/>
          </a:bodyPr>
          <a:lstStyle/>
          <a:p>
            <a:r>
              <a:rPr lang="en-US" dirty="0">
                <a:effectLst/>
              </a:rPr>
              <a:t>Folk art is an integral part of Hungarian culture, and it encompasses a wide range of artistic expressions. From embroidery to pottery to weaving, each type of folk art has its unique characteristics that make it special.</a:t>
            </a:r>
            <a:endParaRPr lang="en-US" dirty="0"/>
          </a:p>
          <a:p>
            <a:r>
              <a:rPr lang="en-US" dirty="0">
                <a:effectLst/>
              </a:rPr>
              <a:t>Embroidery is one of the most popular forms of folk art in Hungary. Traditional patterns such as the </a:t>
            </a:r>
            <a:r>
              <a:rPr lang="en-US" dirty="0" err="1">
                <a:effectLst/>
              </a:rPr>
              <a:t>Matyó</a:t>
            </a:r>
            <a:r>
              <a:rPr lang="en-US" dirty="0">
                <a:effectLst/>
              </a:rPr>
              <a:t> and </a:t>
            </a:r>
            <a:r>
              <a:rPr lang="en-US" dirty="0" err="1">
                <a:effectLst/>
              </a:rPr>
              <a:t>Kalocsa</a:t>
            </a:r>
            <a:r>
              <a:rPr lang="en-US" dirty="0">
                <a:effectLst/>
              </a:rPr>
              <a:t> designs are still used today, and the intricate stitching techniques are passed down from generation to generation.</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AE660FC6-27AA-4388-A0BA-5CD7D174D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lk Painting – American Hungarian Museum – Amerikai Magyar Múzeum">
            <a:extLst>
              <a:ext uri="{FF2B5EF4-FFF2-40B4-BE49-F238E27FC236}">
                <a16:creationId xmlns:a16="http://schemas.microsoft.com/office/drawing/2014/main" id="{E025D84D-673C-480F-BDFC-AC0F4021B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209" y="1761689"/>
            <a:ext cx="4999150" cy="445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18B9C6-2435-41D3-9336-B0BA0308881D}"/>
              </a:ext>
            </a:extLst>
          </p:cNvPr>
          <p:cNvSpPr>
            <a:spLocks noGrp="1"/>
          </p:cNvSpPr>
          <p:nvPr>
            <p:ph type="title"/>
          </p:nvPr>
        </p:nvSpPr>
        <p:spPr/>
        <p:txBody>
          <a:bodyPr/>
          <a:lstStyle/>
          <a:p>
            <a:r>
              <a:rPr lang="hu-HU" dirty="0" err="1"/>
              <a:t>Embroidery</a:t>
            </a:r>
            <a:endParaRPr lang="hu-HU" dirty="0"/>
          </a:p>
        </p:txBody>
      </p:sp>
      <p:sp>
        <p:nvSpPr>
          <p:cNvPr id="3" name="Tartalom helye 2">
            <a:extLst>
              <a:ext uri="{FF2B5EF4-FFF2-40B4-BE49-F238E27FC236}">
                <a16:creationId xmlns:a16="http://schemas.microsoft.com/office/drawing/2014/main" id="{0278AF0F-50D8-4DB5-B3CB-B076033612DB}"/>
              </a:ext>
            </a:extLst>
          </p:cNvPr>
          <p:cNvSpPr>
            <a:spLocks noGrp="1"/>
          </p:cNvSpPr>
          <p:nvPr>
            <p:ph idx="1"/>
          </p:nvPr>
        </p:nvSpPr>
        <p:spPr>
          <a:xfrm>
            <a:off x="1024128" y="2286000"/>
            <a:ext cx="6114903" cy="4023360"/>
          </a:xfrm>
        </p:spPr>
        <p:txBody>
          <a:bodyPr/>
          <a:lstStyle/>
          <a:p>
            <a:r>
              <a:rPr lang="en-US" dirty="0">
                <a:effectLst/>
              </a:rPr>
              <a:t>Embroidery is a traditional Hungarian handicraft that has been passed down from generation to generation. The intricate patterns and techniques used in Hungarian embroidery make it a unique and beautiful art form.</a:t>
            </a:r>
            <a:endParaRPr lang="en-US" dirty="0"/>
          </a:p>
          <a:p>
            <a:r>
              <a:rPr lang="en-US" dirty="0">
                <a:effectLst/>
              </a:rPr>
              <a:t>One of the most well-known types of Hungarian embroidery is the </a:t>
            </a:r>
            <a:r>
              <a:rPr lang="en-US" dirty="0" err="1">
                <a:effectLst/>
              </a:rPr>
              <a:t>Matyó</a:t>
            </a:r>
            <a:r>
              <a:rPr lang="en-US" dirty="0">
                <a:effectLst/>
              </a:rPr>
              <a:t> embroidery, which originated in the town of </a:t>
            </a:r>
            <a:r>
              <a:rPr lang="en-US" dirty="0" err="1">
                <a:effectLst/>
              </a:rPr>
              <a:t>Mezőkövesd</a:t>
            </a:r>
            <a:r>
              <a:rPr lang="en-US" dirty="0">
                <a:effectLst/>
              </a:rPr>
              <a:t>. This type of embroidery features colorful floral patterns and is often used to decorate clothing and household items.</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CF6ABC9E-A9E6-40AF-B7AC-71D274828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ungarian Embroidery">
            <a:extLst>
              <a:ext uri="{FF2B5EF4-FFF2-40B4-BE49-F238E27FC236}">
                <a16:creationId xmlns:a16="http://schemas.microsoft.com/office/drawing/2014/main" id="{FF6FF7DC-2908-4926-B339-34CB48756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169" y="1593908"/>
            <a:ext cx="3995430" cy="507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6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EC4D4C-EEC3-4021-9D6B-BB1EDE77FDE2}"/>
              </a:ext>
            </a:extLst>
          </p:cNvPr>
          <p:cNvSpPr>
            <a:spLocks noGrp="1"/>
          </p:cNvSpPr>
          <p:nvPr>
            <p:ph type="title"/>
          </p:nvPr>
        </p:nvSpPr>
        <p:spPr/>
        <p:txBody>
          <a:bodyPr/>
          <a:lstStyle/>
          <a:p>
            <a:r>
              <a:rPr lang="hu-HU" dirty="0" err="1"/>
              <a:t>Pottery</a:t>
            </a:r>
            <a:endParaRPr lang="hu-HU" dirty="0"/>
          </a:p>
        </p:txBody>
      </p:sp>
      <p:sp>
        <p:nvSpPr>
          <p:cNvPr id="3" name="Tartalom helye 2">
            <a:extLst>
              <a:ext uri="{FF2B5EF4-FFF2-40B4-BE49-F238E27FC236}">
                <a16:creationId xmlns:a16="http://schemas.microsoft.com/office/drawing/2014/main" id="{216EA6C5-9029-4175-AC53-3F5CFEF252A0}"/>
              </a:ext>
            </a:extLst>
          </p:cNvPr>
          <p:cNvSpPr>
            <a:spLocks noGrp="1"/>
          </p:cNvSpPr>
          <p:nvPr>
            <p:ph idx="1"/>
          </p:nvPr>
        </p:nvSpPr>
        <p:spPr>
          <a:xfrm>
            <a:off x="1024128" y="2286000"/>
            <a:ext cx="6274293" cy="4023360"/>
          </a:xfrm>
        </p:spPr>
        <p:txBody>
          <a:bodyPr>
            <a:normAutofit/>
          </a:bodyPr>
          <a:lstStyle/>
          <a:p>
            <a:r>
              <a:rPr lang="en-US" dirty="0">
                <a:effectLst/>
              </a:rPr>
              <a:t>Hungarian pottery is known for its unique shapes, colors, and decorations. The pottery has a distinct earthy feel to it that is achieved by using natural materials such as clay and sand. The shapes are often asymmetrical, adding to the charm of each piece.</a:t>
            </a:r>
            <a:endParaRPr lang="en-US" dirty="0"/>
          </a:p>
          <a:p>
            <a:r>
              <a:rPr lang="en-US" dirty="0">
                <a:effectLst/>
              </a:rPr>
              <a:t>The colors used in Hungarian pottery are vibrant and bold, ranging from deep blues and greens to bright oranges and yellows. The decorations are intricate and detailed, often featuring floral or geometric patterns. Each piece of pottery is truly a work of art.</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1A713E82-2749-4152-A810-12381A0D6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Pitcher Perfect: classic Hungarian ceramics star in a new exhibit">
            <a:extLst>
              <a:ext uri="{FF2B5EF4-FFF2-40B4-BE49-F238E27FC236}">
                <a16:creationId xmlns:a16="http://schemas.microsoft.com/office/drawing/2014/main" id="{1FBAC581-6253-4137-AEEC-78ADB3006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417" y="1560351"/>
            <a:ext cx="3363060" cy="506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02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CFEF69-A96F-47CD-B51F-2B2D0D494538}"/>
              </a:ext>
            </a:extLst>
          </p:cNvPr>
          <p:cNvSpPr>
            <a:spLocks noGrp="1"/>
          </p:cNvSpPr>
          <p:nvPr>
            <p:ph type="title"/>
          </p:nvPr>
        </p:nvSpPr>
        <p:spPr/>
        <p:txBody>
          <a:bodyPr/>
          <a:lstStyle/>
          <a:p>
            <a:r>
              <a:rPr lang="hu-HU" dirty="0" err="1"/>
              <a:t>Weaving</a:t>
            </a:r>
            <a:endParaRPr lang="hu-HU" dirty="0"/>
          </a:p>
        </p:txBody>
      </p:sp>
      <p:sp>
        <p:nvSpPr>
          <p:cNvPr id="3" name="Tartalom helye 2">
            <a:extLst>
              <a:ext uri="{FF2B5EF4-FFF2-40B4-BE49-F238E27FC236}">
                <a16:creationId xmlns:a16="http://schemas.microsoft.com/office/drawing/2014/main" id="{2F31D8F1-BE75-4336-B180-40B1710B1F81}"/>
              </a:ext>
            </a:extLst>
          </p:cNvPr>
          <p:cNvSpPr>
            <a:spLocks noGrp="1"/>
          </p:cNvSpPr>
          <p:nvPr>
            <p:ph idx="1"/>
          </p:nvPr>
        </p:nvSpPr>
        <p:spPr>
          <a:xfrm>
            <a:off x="1024128" y="2286000"/>
            <a:ext cx="6777633" cy="4023360"/>
          </a:xfrm>
        </p:spPr>
        <p:txBody>
          <a:bodyPr/>
          <a:lstStyle/>
          <a:p>
            <a:r>
              <a:rPr lang="en-US" dirty="0">
                <a:effectLst/>
              </a:rPr>
              <a:t>Hungarian weaving is a traditional craft that has been practiced for centuries. The process involves carefully interlacing different materials, such as wool and linen, to create intricate patterns and designs.</a:t>
            </a:r>
            <a:endParaRPr lang="en-US" dirty="0"/>
          </a:p>
          <a:p>
            <a:r>
              <a:rPr lang="en-US" dirty="0">
                <a:effectLst/>
              </a:rPr>
              <a:t>One of the unique aspects of Hungarian weaving is the use of a special loom called a '</a:t>
            </a:r>
            <a:r>
              <a:rPr lang="en-US" dirty="0" err="1">
                <a:effectLst/>
              </a:rPr>
              <a:t>szita</a:t>
            </a:r>
            <a:r>
              <a:rPr lang="en-US" dirty="0">
                <a:effectLst/>
              </a:rPr>
              <a:t>'. This loom allows weavers to work on multiple sections of the fabric at once, creating a more efficient and detailed final product.</a:t>
            </a:r>
            <a:endParaRPr lang="en-US" dirty="0"/>
          </a:p>
          <a:p>
            <a:endParaRPr lang="hu-HU" dirty="0"/>
          </a:p>
        </p:txBody>
      </p:sp>
      <p:pic>
        <p:nvPicPr>
          <p:cNvPr id="4" name="Picture 2" descr="https://cdn.discordapp.com/attachments/1113930881053229166/1158496820452929608/1.png">
            <a:extLst>
              <a:ext uri="{FF2B5EF4-FFF2-40B4-BE49-F238E27FC236}">
                <a16:creationId xmlns:a16="http://schemas.microsoft.com/office/drawing/2014/main" id="{DB22900D-8501-4AA8-9862-92B374933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05" y="0"/>
            <a:ext cx="1451295" cy="145129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ungarian Festival of Folk Arts Weaving - Hungarian Folk">
            <a:extLst>
              <a:ext uri="{FF2B5EF4-FFF2-40B4-BE49-F238E27FC236}">
                <a16:creationId xmlns:a16="http://schemas.microsoft.com/office/drawing/2014/main" id="{820D064C-E82B-4AF9-B918-D9B3BEB89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55" y="1556847"/>
            <a:ext cx="3864922" cy="51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70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19</TotalTime>
  <Words>1150</Words>
  <Application>Microsoft Office PowerPoint</Application>
  <PresentationFormat>Szélesvásznú</PresentationFormat>
  <Paragraphs>56</Paragraphs>
  <Slides>16</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16</vt:i4>
      </vt:variant>
    </vt:vector>
  </HeadingPairs>
  <TitlesOfParts>
    <vt:vector size="22" baseType="lpstr">
      <vt:lpstr>Arial</vt:lpstr>
      <vt:lpstr>Calibri</vt:lpstr>
      <vt:lpstr>Tw Cen MT</vt:lpstr>
      <vt:lpstr>Tw Cen MT Condensed</vt:lpstr>
      <vt:lpstr>Wingdings 3</vt:lpstr>
      <vt:lpstr>Integrál</vt:lpstr>
      <vt:lpstr>PowerPoint-bemutató</vt:lpstr>
      <vt:lpstr>Crafting Hungary: Exploring the Riches of Hungarian Handicrafts</vt:lpstr>
      <vt:lpstr>PowerPoint-bemutató</vt:lpstr>
      <vt:lpstr>Introduction</vt:lpstr>
      <vt:lpstr>History of Hungarian Handicrafts</vt:lpstr>
      <vt:lpstr>Folk Art</vt:lpstr>
      <vt:lpstr>Embroidery</vt:lpstr>
      <vt:lpstr>Pottery</vt:lpstr>
      <vt:lpstr>Weaving</vt:lpstr>
      <vt:lpstr>Contemporary Handicrafts</vt:lpstr>
      <vt:lpstr>Famous Hungarian Handicrafts</vt:lpstr>
      <vt:lpstr>Handicraft Markets</vt:lpstr>
      <vt:lpstr>Learning Hungarian Handicrafts</vt:lpstr>
      <vt:lpstr>Benefits of Hungarian Handicrafts</vt:lpstr>
      <vt:lpstr>Conclusion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Hungary: Exploring the Riches of Hungarian Handicrafts</dc:title>
  <dc:creator>Mate</dc:creator>
  <cp:lastModifiedBy>pataki_l@sulid.hu</cp:lastModifiedBy>
  <cp:revision>5</cp:revision>
  <dcterms:created xsi:type="dcterms:W3CDTF">2023-10-02T20:28:14Z</dcterms:created>
  <dcterms:modified xsi:type="dcterms:W3CDTF">2024-11-18T09:59:39Z</dcterms:modified>
</cp:coreProperties>
</file>