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err="1"/>
              <a:t>Discover</a:t>
            </a:r>
            <a:r>
              <a:rPr lang="pt-PT" dirty="0"/>
              <a:t> Almada,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city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our</a:t>
            </a:r>
            <a:r>
              <a:rPr lang="pt-PT" dirty="0"/>
              <a:t> </a:t>
            </a:r>
            <a:r>
              <a:rPr lang="pt-PT" dirty="0" err="1"/>
              <a:t>School</a:t>
            </a:r>
            <a:endParaRPr lang="pt-P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A Glimpse into Almada’s Charm and Attractions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6E5335-9CA3-5FD5-49E2-665552700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816" y="240707"/>
            <a:ext cx="1929384" cy="174952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50C3F3C-E3BD-3380-6F6F-2B16BE13A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35" y="5842874"/>
            <a:ext cx="4352921" cy="72255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24CCE1B4-D421-B037-8F5C-747632A07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37" y="211100"/>
            <a:ext cx="4424516" cy="98572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1E9CBA88-174E-8737-9852-A085BD0BF355}"/>
              </a:ext>
            </a:extLst>
          </p:cNvPr>
          <p:cNvSpPr txBox="1"/>
          <p:nvPr/>
        </p:nvSpPr>
        <p:spPr>
          <a:xfrm>
            <a:off x="245806" y="5142271"/>
            <a:ext cx="762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2022-1-HU01-KA220-SCH-000087324</a:t>
            </a:r>
          </a:p>
        </p:txBody>
      </p:sp>
      <p:pic>
        <p:nvPicPr>
          <p:cNvPr id="12" name="Imagem 4">
            <a:extLst>
              <a:ext uri="{FF2B5EF4-FFF2-40B4-BE49-F238E27FC236}">
                <a16:creationId xmlns:a16="http://schemas.microsoft.com/office/drawing/2014/main" id="{6CF5C88B-C89E-E9C0-746A-082BDFE5D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081" y="5667704"/>
            <a:ext cx="4259347" cy="89772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32077B1-2621-249D-5746-FC884988C34C}"/>
              </a:ext>
            </a:extLst>
          </p:cNvPr>
          <p:cNvSpPr txBox="1"/>
          <p:nvPr/>
        </p:nvSpPr>
        <p:spPr>
          <a:xfrm>
            <a:off x="4607284" y="4725174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 err="1"/>
              <a:t>Funded</a:t>
            </a:r>
            <a:r>
              <a:rPr lang="hu-HU" sz="1200" dirty="0"/>
              <a:t> </a:t>
            </a:r>
            <a:r>
              <a:rPr lang="hu-HU" sz="1200" dirty="0" err="1"/>
              <a:t>by</a:t>
            </a:r>
            <a:r>
              <a:rPr lang="hu-HU" sz="1200" dirty="0"/>
              <a:t> </a:t>
            </a:r>
            <a:r>
              <a:rPr lang="hu-HU" sz="1200" dirty="0" err="1"/>
              <a:t>the</a:t>
            </a:r>
            <a:r>
              <a:rPr lang="hu-HU" sz="1200" dirty="0"/>
              <a:t> European Union. </a:t>
            </a:r>
            <a:r>
              <a:rPr lang="hu-HU" sz="1200" dirty="0" err="1"/>
              <a:t>Views</a:t>
            </a:r>
            <a:r>
              <a:rPr lang="hu-HU" sz="1200" dirty="0"/>
              <a:t> and </a:t>
            </a:r>
            <a:r>
              <a:rPr lang="hu-HU" sz="1200" dirty="0" err="1"/>
              <a:t>opinions</a:t>
            </a:r>
            <a:r>
              <a:rPr lang="hu-HU" sz="1200" dirty="0"/>
              <a:t> </a:t>
            </a:r>
            <a:r>
              <a:rPr lang="hu-HU" sz="1200" dirty="0" err="1"/>
              <a:t>expressed</a:t>
            </a:r>
            <a:r>
              <a:rPr lang="hu-HU" sz="1200" dirty="0"/>
              <a:t> </a:t>
            </a:r>
            <a:r>
              <a:rPr lang="hu-HU" sz="1200" dirty="0" err="1"/>
              <a:t>are</a:t>
            </a:r>
            <a:r>
              <a:rPr lang="hu-HU" sz="1200" dirty="0"/>
              <a:t> </a:t>
            </a:r>
            <a:r>
              <a:rPr lang="hu-HU" sz="1200" dirty="0" err="1"/>
              <a:t>however</a:t>
            </a:r>
            <a:r>
              <a:rPr lang="hu-HU" sz="1200" dirty="0"/>
              <a:t> </a:t>
            </a:r>
            <a:r>
              <a:rPr lang="hu-HU" sz="1200" dirty="0" err="1"/>
              <a:t>those</a:t>
            </a:r>
            <a:r>
              <a:rPr lang="hu-HU" sz="1200" dirty="0"/>
              <a:t> of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author</a:t>
            </a:r>
            <a:r>
              <a:rPr lang="hu-HU" sz="1200" dirty="0"/>
              <a:t>(s) </a:t>
            </a:r>
            <a:r>
              <a:rPr lang="hu-HU" sz="1200" dirty="0" err="1"/>
              <a:t>only</a:t>
            </a:r>
            <a:r>
              <a:rPr lang="hu-HU" sz="1200" dirty="0"/>
              <a:t> and </a:t>
            </a:r>
            <a:r>
              <a:rPr lang="hu-HU" sz="1200" dirty="0" err="1"/>
              <a:t>do</a:t>
            </a:r>
            <a:r>
              <a:rPr lang="hu-HU" sz="1200" dirty="0"/>
              <a:t> </a:t>
            </a:r>
            <a:r>
              <a:rPr lang="hu-HU" sz="1200" dirty="0" err="1"/>
              <a:t>not</a:t>
            </a:r>
            <a:r>
              <a:rPr lang="hu-HU" sz="1200" dirty="0"/>
              <a:t> </a:t>
            </a:r>
            <a:r>
              <a:rPr lang="hu-HU" sz="1200" dirty="0" err="1"/>
              <a:t>necessarily</a:t>
            </a:r>
            <a:r>
              <a:rPr lang="hu-HU" sz="1200" dirty="0"/>
              <a:t> </a:t>
            </a:r>
            <a:r>
              <a:rPr lang="hu-HU" sz="1200" dirty="0" err="1"/>
              <a:t>reflect</a:t>
            </a:r>
            <a:r>
              <a:rPr lang="hu-HU" sz="1200" dirty="0"/>
              <a:t> </a:t>
            </a:r>
            <a:r>
              <a:rPr lang="hu-HU" sz="1200" dirty="0" err="1"/>
              <a:t>those</a:t>
            </a:r>
            <a:r>
              <a:rPr lang="hu-HU" sz="1200" dirty="0"/>
              <a:t> of </a:t>
            </a:r>
            <a:r>
              <a:rPr lang="hu-HU" sz="1200" dirty="0" err="1"/>
              <a:t>the</a:t>
            </a:r>
            <a:r>
              <a:rPr lang="hu-HU" sz="1200" dirty="0"/>
              <a:t> European Union </a:t>
            </a:r>
            <a:r>
              <a:rPr lang="hu-HU" sz="1200" dirty="0" err="1"/>
              <a:t>or</a:t>
            </a:r>
            <a:r>
              <a:rPr lang="hu-HU" sz="1200" dirty="0"/>
              <a:t> </a:t>
            </a:r>
            <a:r>
              <a:rPr lang="hu-HU" sz="1200" dirty="0" err="1"/>
              <a:t>the</a:t>
            </a:r>
            <a:r>
              <a:rPr lang="hu-HU" sz="1200" dirty="0"/>
              <a:t> European Education and </a:t>
            </a:r>
            <a:r>
              <a:rPr lang="hu-HU" sz="1200" dirty="0" err="1"/>
              <a:t>Culture</a:t>
            </a:r>
            <a:r>
              <a:rPr lang="hu-HU" sz="1200" dirty="0"/>
              <a:t> </a:t>
            </a:r>
            <a:r>
              <a:rPr lang="hu-HU" sz="1200" dirty="0" err="1"/>
              <a:t>Executive</a:t>
            </a:r>
            <a:r>
              <a:rPr lang="hu-HU" sz="1200" dirty="0"/>
              <a:t> </a:t>
            </a:r>
            <a:r>
              <a:rPr lang="hu-HU" sz="1200" dirty="0" err="1"/>
              <a:t>Agency</a:t>
            </a:r>
            <a:r>
              <a:rPr lang="hu-HU" sz="1200" dirty="0"/>
              <a:t> (EACEA). </a:t>
            </a:r>
            <a:r>
              <a:rPr lang="hu-HU" sz="1200" dirty="0" err="1"/>
              <a:t>Neither</a:t>
            </a:r>
            <a:r>
              <a:rPr lang="hu-HU" sz="1200" dirty="0"/>
              <a:t> </a:t>
            </a:r>
            <a:r>
              <a:rPr lang="hu-HU" sz="1200" dirty="0" err="1"/>
              <a:t>the</a:t>
            </a:r>
            <a:r>
              <a:rPr lang="hu-HU" sz="1200" dirty="0"/>
              <a:t> European Union </a:t>
            </a:r>
            <a:r>
              <a:rPr lang="hu-HU" sz="1200" dirty="0" err="1"/>
              <a:t>nor</a:t>
            </a:r>
            <a:r>
              <a:rPr lang="hu-HU" sz="1200" dirty="0"/>
              <a:t> EACEA </a:t>
            </a:r>
            <a:r>
              <a:rPr lang="hu-HU" sz="1200" dirty="0" err="1"/>
              <a:t>can</a:t>
            </a:r>
            <a:r>
              <a:rPr lang="hu-HU" sz="1200" dirty="0"/>
              <a:t> be </a:t>
            </a:r>
            <a:r>
              <a:rPr lang="hu-HU" sz="1200" dirty="0" err="1"/>
              <a:t>held</a:t>
            </a:r>
            <a:r>
              <a:rPr lang="hu-HU" sz="1200" dirty="0"/>
              <a:t> </a:t>
            </a:r>
            <a:r>
              <a:rPr lang="hu-HU" sz="1200" dirty="0" err="1"/>
              <a:t>responsible</a:t>
            </a:r>
            <a:r>
              <a:rPr lang="hu-HU" sz="1200" dirty="0"/>
              <a:t> </a:t>
            </a:r>
            <a:r>
              <a:rPr lang="hu-HU" sz="1200" dirty="0" err="1"/>
              <a:t>for</a:t>
            </a:r>
            <a:r>
              <a:rPr lang="hu-HU" sz="1200" dirty="0"/>
              <a:t> </a:t>
            </a:r>
            <a:r>
              <a:rPr lang="hu-HU" sz="1200" dirty="0" err="1"/>
              <a:t>them</a:t>
            </a:r>
            <a:r>
              <a:rPr lang="hu-HU" sz="1200" dirty="0"/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81576"/>
            <a:ext cx="886772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m céu, ar livre, fotografia aérea, edifício&#10;&#10;Descrição gerada automaticamente">
            <a:extLst>
              <a:ext uri="{FF2B5EF4-FFF2-40B4-BE49-F238E27FC236}">
                <a16:creationId xmlns:a16="http://schemas.microsoft.com/office/drawing/2014/main" id="{58F62040-FECC-BE58-10F9-F3368CFFA2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6675" r="16582"/>
          <a:stretch/>
        </p:blipFill>
        <p:spPr>
          <a:xfrm>
            <a:off x="135731" y="182880"/>
            <a:ext cx="8867728" cy="64997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5195"/>
            <a:ext cx="7623913" cy="2806506"/>
          </a:xfrm>
        </p:spPr>
        <p:txBody>
          <a:bodyPr anchor="b">
            <a:normAutofit/>
          </a:bodyPr>
          <a:lstStyle/>
          <a:p>
            <a:r>
              <a:rPr lang="pt-PT" sz="3500" dirty="0" err="1">
                <a:solidFill>
                  <a:srgbClr val="FFFFFF"/>
                </a:solidFill>
              </a:rPr>
              <a:t>Introduction</a:t>
            </a:r>
            <a:r>
              <a:rPr lang="pt-PT" sz="3500" dirty="0">
                <a:solidFill>
                  <a:srgbClr val="FFFFFF"/>
                </a:solidFill>
              </a:rPr>
              <a:t> to Almada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526300"/>
            <a:ext cx="7719822" cy="2588458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solidFill>
                  <a:srgbClr val="FFFFFF"/>
                </a:solidFill>
              </a:rPr>
              <a:t>Almada, located just across the river from Lisbon, is a blend of historical charm, stunning landscapes, and vibrant culture. Known for its scenic views, rich cultural heritage, and coastal beauty, Almada is a popular choice for both locals and tourists.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 descr="Uma imagem com ar livre, fotografia aérea, casa, Vista aérea&#10;&#10;Descrição gerada automaticamente">
            <a:extLst>
              <a:ext uri="{FF2B5EF4-FFF2-40B4-BE49-F238E27FC236}">
                <a16:creationId xmlns:a16="http://schemas.microsoft.com/office/drawing/2014/main" id="{6D464094-7F1B-667E-27A5-2174E18837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83" r="1" b="1"/>
          <a:stretch/>
        </p:blipFill>
        <p:spPr>
          <a:xfrm>
            <a:off x="3843292" y="431018"/>
            <a:ext cx="5165709" cy="222693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4018137"/>
            <a:ext cx="3184321" cy="1382026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pt-PT" sz="4200" dirty="0" err="1">
                <a:solidFill>
                  <a:schemeClr val="bg1"/>
                </a:solidFill>
              </a:rPr>
              <a:t>Iconic</a:t>
            </a:r>
            <a:r>
              <a:rPr lang="pt-PT" sz="4200" dirty="0">
                <a:solidFill>
                  <a:schemeClr val="bg1"/>
                </a:solidFill>
              </a:rPr>
              <a:t> </a:t>
            </a:r>
            <a:r>
              <a:rPr lang="pt-PT" sz="4200" dirty="0" err="1">
                <a:solidFill>
                  <a:schemeClr val="bg1"/>
                </a:solidFill>
              </a:rPr>
              <a:t>Attractions</a:t>
            </a:r>
            <a:endParaRPr lang="pt-PT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560" y="4018143"/>
            <a:ext cx="4255578" cy="2129599"/>
          </a:xfrm>
          <a:noFill/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Highlights include the Cristo Rei statue, inspired by Rio de Janeiro’s Christ the Redeemer, and Almada Castle, which dates back to medieval times.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F74FE6E-9879-170F-16BA-DCB533074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653" y="418353"/>
            <a:ext cx="2455076" cy="30695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B744F2E0-EBD8-1C21-B60D-FCC93CF6E4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46" r="1" b="6714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4018137"/>
            <a:ext cx="3426795" cy="2129586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pt-PT" sz="4200" dirty="0" err="1">
                <a:solidFill>
                  <a:schemeClr val="bg1"/>
                </a:solidFill>
              </a:rPr>
              <a:t>Culture</a:t>
            </a:r>
            <a:r>
              <a:rPr lang="pt-PT" sz="4200" dirty="0">
                <a:solidFill>
                  <a:schemeClr val="bg1"/>
                </a:solidFill>
              </a:rPr>
              <a:t> </a:t>
            </a:r>
            <a:r>
              <a:rPr lang="pt-PT" sz="4200" dirty="0" err="1">
                <a:solidFill>
                  <a:schemeClr val="bg1"/>
                </a:solidFill>
              </a:rPr>
              <a:t>and</a:t>
            </a:r>
            <a:r>
              <a:rPr lang="pt-PT" sz="4200" dirty="0">
                <a:solidFill>
                  <a:schemeClr val="bg1"/>
                </a:solidFill>
              </a:rPr>
              <a:t> </a:t>
            </a:r>
            <a:r>
              <a:rPr lang="pt-PT" sz="4200" dirty="0" err="1">
                <a:solidFill>
                  <a:schemeClr val="bg1"/>
                </a:solidFill>
              </a:rPr>
              <a:t>Lifestyle</a:t>
            </a:r>
            <a:endParaRPr lang="pt-PT" sz="4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560" y="4018143"/>
            <a:ext cx="4255578" cy="2129599"/>
          </a:xfrm>
          <a:noFill/>
        </p:spPr>
        <p:txBody>
          <a:bodyPr anchor="t">
            <a:noAutofit/>
          </a:bodyPr>
          <a:lstStyle/>
          <a:p>
            <a:pPr algn="just"/>
            <a:r>
              <a:rPr lang="pt-PT" sz="2400" dirty="0" err="1">
                <a:solidFill>
                  <a:schemeClr val="bg1"/>
                </a:solidFill>
              </a:rPr>
              <a:t>Almada’s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 err="1">
                <a:solidFill>
                  <a:schemeClr val="bg1"/>
                </a:solidFill>
              </a:rPr>
              <a:t>festivals</a:t>
            </a:r>
            <a:r>
              <a:rPr lang="pt-PT" sz="2400" dirty="0">
                <a:solidFill>
                  <a:schemeClr val="bg1"/>
                </a:solidFill>
              </a:rPr>
              <a:t>, </a:t>
            </a:r>
            <a:r>
              <a:rPr lang="pt-PT" sz="2400" dirty="0" err="1">
                <a:solidFill>
                  <a:schemeClr val="bg1"/>
                </a:solidFill>
              </a:rPr>
              <a:t>like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 err="1">
                <a:solidFill>
                  <a:schemeClr val="bg1"/>
                </a:solidFill>
              </a:rPr>
              <a:t>the</a:t>
            </a:r>
            <a:r>
              <a:rPr lang="pt-PT" sz="2400" dirty="0">
                <a:solidFill>
                  <a:schemeClr val="bg1"/>
                </a:solidFill>
              </a:rPr>
              <a:t> Feira de Santiago </a:t>
            </a:r>
            <a:r>
              <a:rPr lang="pt-PT" sz="2400" dirty="0" err="1">
                <a:solidFill>
                  <a:schemeClr val="bg1"/>
                </a:solidFill>
              </a:rPr>
              <a:t>and</a:t>
            </a:r>
            <a:r>
              <a:rPr lang="pt-PT" sz="2400" dirty="0">
                <a:solidFill>
                  <a:schemeClr val="bg1"/>
                </a:solidFill>
              </a:rPr>
              <a:t> Festas de Nossa Senhora do Monte, </a:t>
            </a:r>
            <a:r>
              <a:rPr lang="pt-PT" sz="2400" dirty="0" err="1">
                <a:solidFill>
                  <a:schemeClr val="bg1"/>
                </a:solidFill>
              </a:rPr>
              <a:t>showcase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 err="1">
                <a:solidFill>
                  <a:schemeClr val="bg1"/>
                </a:solidFill>
              </a:rPr>
              <a:t>its</a:t>
            </a:r>
            <a:r>
              <a:rPr lang="pt-PT" sz="2400" dirty="0">
                <a:solidFill>
                  <a:schemeClr val="bg1"/>
                </a:solidFill>
              </a:rPr>
              <a:t> cultural </a:t>
            </a:r>
            <a:r>
              <a:rPr lang="pt-PT" sz="2400" dirty="0" err="1">
                <a:solidFill>
                  <a:schemeClr val="bg1"/>
                </a:solidFill>
              </a:rPr>
              <a:t>vibrancy</a:t>
            </a:r>
            <a:r>
              <a:rPr lang="pt-PT" sz="2400" dirty="0">
                <a:solidFill>
                  <a:schemeClr val="bg1"/>
                </a:solidFill>
              </a:rPr>
              <a:t>. </a:t>
            </a:r>
            <a:r>
              <a:rPr lang="pt-PT" sz="2400" dirty="0" err="1">
                <a:solidFill>
                  <a:schemeClr val="bg1"/>
                </a:solidFill>
              </a:rPr>
              <a:t>Additionally</a:t>
            </a:r>
            <a:r>
              <a:rPr lang="pt-PT" sz="2400" dirty="0">
                <a:solidFill>
                  <a:schemeClr val="bg1"/>
                </a:solidFill>
              </a:rPr>
              <a:t>, </a:t>
            </a:r>
            <a:r>
              <a:rPr lang="pt-PT" sz="2400" dirty="0" err="1">
                <a:solidFill>
                  <a:schemeClr val="bg1"/>
                </a:solidFill>
              </a:rPr>
              <a:t>the</a:t>
            </a:r>
            <a:r>
              <a:rPr lang="pt-PT" sz="2400" dirty="0">
                <a:solidFill>
                  <a:schemeClr val="bg1"/>
                </a:solidFill>
              </a:rPr>
              <a:t> local </a:t>
            </a:r>
            <a:r>
              <a:rPr lang="pt-PT" sz="2400" dirty="0" err="1">
                <a:solidFill>
                  <a:schemeClr val="bg1"/>
                </a:solidFill>
              </a:rPr>
              <a:t>markets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 err="1">
                <a:solidFill>
                  <a:schemeClr val="bg1"/>
                </a:solidFill>
              </a:rPr>
              <a:t>offer</a:t>
            </a:r>
            <a:r>
              <a:rPr lang="pt-PT" sz="2400" dirty="0">
                <a:solidFill>
                  <a:schemeClr val="bg1"/>
                </a:solidFill>
              </a:rPr>
              <a:t> a </a:t>
            </a:r>
            <a:r>
              <a:rPr lang="pt-PT" sz="2400" dirty="0" err="1">
                <a:solidFill>
                  <a:schemeClr val="bg1"/>
                </a:solidFill>
              </a:rPr>
              <a:t>taste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 err="1">
                <a:solidFill>
                  <a:schemeClr val="bg1"/>
                </a:solidFill>
              </a:rPr>
              <a:t>of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 err="1">
                <a:solidFill>
                  <a:schemeClr val="bg1"/>
                </a:solidFill>
              </a:rPr>
              <a:t>traditional</a:t>
            </a:r>
            <a:r>
              <a:rPr lang="pt-PT" sz="2400" dirty="0">
                <a:solidFill>
                  <a:schemeClr val="bg1"/>
                </a:solidFill>
              </a:rPr>
              <a:t> Portuguese </a:t>
            </a:r>
            <a:r>
              <a:rPr lang="pt-PT" sz="2400" dirty="0" err="1">
                <a:solidFill>
                  <a:schemeClr val="bg1"/>
                </a:solidFill>
              </a:rPr>
              <a:t>crafts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 err="1">
                <a:solidFill>
                  <a:schemeClr val="bg1"/>
                </a:solidFill>
              </a:rPr>
              <a:t>and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 err="1">
                <a:solidFill>
                  <a:schemeClr val="bg1"/>
                </a:solidFill>
              </a:rPr>
              <a:t>cuisine</a:t>
            </a:r>
            <a:r>
              <a:rPr lang="pt-PT" sz="24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6B45835-3DB7-4D95-9290-E7C2C3AD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BA86C3D-5E02-4EC9-A07B-6786E96EC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A1BCCA4-FEFE-4004-9DD5-96DC53BFB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9025533-FEDC-498B-B634-AACB9C542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BCB9B21-6FC4-4E75-9B78-CBF710766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65F2E95-7169-4456-9FD1-FD404A2B1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C39C303-7680-46A4-83C1-D77C74DE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02" y="4018137"/>
            <a:ext cx="3412998" cy="2129586"/>
          </a:xfrm>
          <a:noFill/>
        </p:spPr>
        <p:txBody>
          <a:bodyPr anchor="t">
            <a:normAutofit/>
          </a:bodyPr>
          <a:lstStyle/>
          <a:p>
            <a:pPr algn="l"/>
            <a:r>
              <a:rPr lang="pt-PT" sz="4200" dirty="0" err="1">
                <a:solidFill>
                  <a:schemeClr val="bg1"/>
                </a:solidFill>
              </a:rPr>
              <a:t>Nature</a:t>
            </a:r>
            <a:r>
              <a:rPr lang="pt-PT" sz="4200" dirty="0">
                <a:solidFill>
                  <a:schemeClr val="bg1"/>
                </a:solidFill>
              </a:rPr>
              <a:t> </a:t>
            </a:r>
            <a:r>
              <a:rPr lang="pt-PT" sz="4200" dirty="0" err="1">
                <a:solidFill>
                  <a:schemeClr val="bg1"/>
                </a:solidFill>
              </a:rPr>
              <a:t>and</a:t>
            </a:r>
            <a:r>
              <a:rPr lang="pt-PT" sz="4200" dirty="0">
                <a:solidFill>
                  <a:schemeClr val="bg1"/>
                </a:solidFill>
              </a:rPr>
              <a:t> </a:t>
            </a:r>
            <a:r>
              <a:rPr lang="pt-PT" sz="4200" dirty="0" err="1">
                <a:solidFill>
                  <a:schemeClr val="bg1"/>
                </a:solidFill>
              </a:rPr>
              <a:t>Adventure</a:t>
            </a:r>
            <a:endParaRPr lang="pt-PT" sz="42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BE97BC5-AA20-20F1-65A3-FE4D06231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645" b="-1"/>
          <a:stretch/>
        </p:blipFill>
        <p:spPr>
          <a:xfrm>
            <a:off x="469944" y="344770"/>
            <a:ext cx="3430053" cy="349037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AB5CE46D-D03D-1D86-307E-D580DAF7BF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573" b="2"/>
          <a:stretch/>
        </p:blipFill>
        <p:spPr>
          <a:xfrm>
            <a:off x="4186292" y="324388"/>
            <a:ext cx="4494227" cy="34903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560" y="4018143"/>
            <a:ext cx="4495999" cy="2129599"/>
          </a:xfrm>
          <a:noFill/>
        </p:spPr>
        <p:txBody>
          <a:bodyPr anchor="t">
            <a:normAutofit/>
          </a:bodyPr>
          <a:lstStyle/>
          <a:p>
            <a:pPr algn="just"/>
            <a:r>
              <a:rPr lang="pt-PT" sz="2000" dirty="0">
                <a:solidFill>
                  <a:schemeClr val="bg1"/>
                </a:solidFill>
              </a:rPr>
              <a:t>Almada </a:t>
            </a:r>
            <a:r>
              <a:rPr lang="pt-PT" sz="2000" dirty="0" err="1">
                <a:solidFill>
                  <a:schemeClr val="bg1"/>
                </a:solidFill>
              </a:rPr>
              <a:t>is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known</a:t>
            </a:r>
            <a:r>
              <a:rPr lang="pt-PT" sz="2000" dirty="0">
                <a:solidFill>
                  <a:schemeClr val="bg1"/>
                </a:solidFill>
              </a:rPr>
              <a:t> for Costa da </a:t>
            </a:r>
            <a:r>
              <a:rPr lang="pt-PT" sz="2000" dirty="0" err="1">
                <a:solidFill>
                  <a:schemeClr val="bg1"/>
                </a:solidFill>
              </a:rPr>
              <a:t>Caparica’s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sandy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beaches</a:t>
            </a:r>
            <a:r>
              <a:rPr lang="pt-PT" sz="2000" dirty="0">
                <a:solidFill>
                  <a:schemeClr val="bg1"/>
                </a:solidFill>
              </a:rPr>
              <a:t>, </a:t>
            </a:r>
            <a:r>
              <a:rPr lang="pt-PT" sz="2000" dirty="0" err="1">
                <a:solidFill>
                  <a:schemeClr val="bg1"/>
                </a:solidFill>
              </a:rPr>
              <a:t>perfect</a:t>
            </a:r>
            <a:r>
              <a:rPr lang="pt-PT" sz="2000" dirty="0">
                <a:solidFill>
                  <a:schemeClr val="bg1"/>
                </a:solidFill>
              </a:rPr>
              <a:t> for </a:t>
            </a:r>
            <a:r>
              <a:rPr lang="pt-PT" sz="2000" dirty="0" err="1">
                <a:solidFill>
                  <a:schemeClr val="bg1"/>
                </a:solidFill>
              </a:rPr>
              <a:t>surfing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and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sunbathing</a:t>
            </a:r>
            <a:r>
              <a:rPr lang="pt-PT" sz="2000" dirty="0">
                <a:solidFill>
                  <a:schemeClr val="bg1"/>
                </a:solidFill>
              </a:rPr>
              <a:t>. </a:t>
            </a:r>
            <a:r>
              <a:rPr lang="pt-PT" sz="2000" dirty="0" err="1">
                <a:solidFill>
                  <a:schemeClr val="bg1"/>
                </a:solidFill>
              </a:rPr>
              <a:t>It’s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also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near</a:t>
            </a:r>
            <a:r>
              <a:rPr lang="pt-PT" sz="2000" dirty="0">
                <a:solidFill>
                  <a:schemeClr val="bg1"/>
                </a:solidFill>
              </a:rPr>
              <a:t> Arrábida Natural </a:t>
            </a:r>
            <a:r>
              <a:rPr lang="pt-PT" sz="2000" dirty="0" err="1">
                <a:solidFill>
                  <a:schemeClr val="bg1"/>
                </a:solidFill>
              </a:rPr>
              <a:t>Park</a:t>
            </a:r>
            <a:r>
              <a:rPr lang="pt-PT" sz="2000" dirty="0">
                <a:solidFill>
                  <a:schemeClr val="bg1"/>
                </a:solidFill>
              </a:rPr>
              <a:t>, ideal for </a:t>
            </a:r>
            <a:r>
              <a:rPr lang="pt-PT" sz="2000" dirty="0" err="1">
                <a:solidFill>
                  <a:schemeClr val="bg1"/>
                </a:solidFill>
              </a:rPr>
              <a:t>hiking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and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nature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walks</a:t>
            </a:r>
            <a:r>
              <a:rPr lang="pt-PT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D8DBBB1-1DC0-F5D2-AF82-08FC419A7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549" y="1"/>
            <a:ext cx="3888165" cy="64802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223</Words>
  <Application>Microsoft Office PowerPoint</Application>
  <PresentationFormat>Diavetítés a képernyőre (4:3 oldalarány)</PresentationFormat>
  <Paragraphs>12</Paragraphs>
  <Slides>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Discover Almada, the city of our School</vt:lpstr>
      <vt:lpstr>Introduction to Almada</vt:lpstr>
      <vt:lpstr>Iconic Attractions</vt:lpstr>
      <vt:lpstr>Culture and Lifestyle</vt:lpstr>
      <vt:lpstr>Nature and Adventure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keywords/>
  <dc:description>generated using python-pptx</dc:description>
  <cp:lastModifiedBy>pataki_l@sulid.hu</cp:lastModifiedBy>
  <cp:revision>6</cp:revision>
  <dcterms:created xsi:type="dcterms:W3CDTF">2013-01-27T09:14:16Z</dcterms:created>
  <dcterms:modified xsi:type="dcterms:W3CDTF">2024-11-18T09:30:26Z</dcterms:modified>
  <cp:category/>
</cp:coreProperties>
</file>