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Libre Baskerville" panose="020F0502020204030204" pitchFamily="2"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Qdk5bGMNGT5Y6tVWrIUWGSX4E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576072" y="1124712"/>
            <a:ext cx="11036808" cy="3172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576072" y="4727448"/>
            <a:ext cx="11036808" cy="1481328"/>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576072"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86968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7" name="Google Shape;17;p26"/>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26"/>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p:nvPr/>
        </p:nvSpPr>
        <p:spPr>
          <a:xfrm>
            <a:off x="558209" y="0"/>
            <a:ext cx="11167447" cy="2018806"/>
          </a:xfrm>
          <a:prstGeom prst="rect">
            <a:avLst/>
          </a:prstGeom>
          <a:solidFill>
            <a:schemeClr val="lt1"/>
          </a:solidFill>
          <a:ln w="9525"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21;p27"/>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27"/>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2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8"/>
          <p:cNvSpPr/>
          <p:nvPr/>
        </p:nvSpPr>
        <p:spPr>
          <a:xfrm>
            <a:off x="665853" y="1533525"/>
            <a:ext cx="10917063" cy="3790950"/>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C9BBC7">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30;p28"/>
          <p:cNvSpPr/>
          <p:nvPr/>
        </p:nvSpPr>
        <p:spPr>
          <a:xfrm>
            <a:off x="609084" y="2971798"/>
            <a:ext cx="128016"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31;p28"/>
          <p:cNvSpPr txBox="1">
            <a:spLocks noGrp="1"/>
          </p:cNvSpPr>
          <p:nvPr>
            <p:ph type="title"/>
          </p:nvPr>
        </p:nvSpPr>
        <p:spPr>
          <a:xfrm>
            <a:off x="1078992" y="1938528"/>
            <a:ext cx="10177272" cy="29900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9"/>
          <p:cNvSpPr/>
          <p:nvPr/>
        </p:nvSpPr>
        <p:spPr>
          <a:xfrm>
            <a:off x="558210" y="4981421"/>
            <a:ext cx="11134956" cy="822960"/>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37;p29"/>
          <p:cNvSpPr/>
          <p:nvPr/>
        </p:nvSpPr>
        <p:spPr>
          <a:xfrm>
            <a:off x="498834" y="5118581"/>
            <a:ext cx="146304"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38;p29"/>
          <p:cNvSpPr txBox="1">
            <a:spLocks noGrp="1"/>
          </p:cNvSpPr>
          <p:nvPr>
            <p:ph type="title"/>
          </p:nvPr>
        </p:nvSpPr>
        <p:spPr>
          <a:xfrm>
            <a:off x="557784" y="640080"/>
            <a:ext cx="10890504" cy="411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41248" y="5102352"/>
            <a:ext cx="10607040" cy="585216"/>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000"/>
              </a:spcBef>
              <a:spcAft>
                <a:spcPts val="0"/>
              </a:spcAft>
              <a:buClr>
                <a:schemeClr val="dk1"/>
              </a:buClr>
              <a:buSzPts val="2000"/>
              <a:buNone/>
              <a:defRPr sz="2000">
                <a:solidFill>
                  <a:schemeClr val="dk1"/>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0"/>
          <p:cNvSpPr/>
          <p:nvPr/>
        </p:nvSpPr>
        <p:spPr>
          <a:xfrm>
            <a:off x="558209" y="0"/>
            <a:ext cx="11167447" cy="2018806"/>
          </a:xfrm>
          <a:prstGeom prst="rect">
            <a:avLst/>
          </a:prstGeom>
          <a:solidFill>
            <a:schemeClr val="lt1"/>
          </a:solidFill>
          <a:ln w="9525"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 name="Google Shape;45;p30"/>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 name="Google Shape;46;p30"/>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 name="Google Shape;47;p3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1115568" y="2478024"/>
            <a:ext cx="4937760"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6345936" y="2478024"/>
            <a:ext cx="4937760"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1"/>
          <p:cNvSpPr/>
          <p:nvPr/>
        </p:nvSpPr>
        <p:spPr>
          <a:xfrm>
            <a:off x="558209" y="0"/>
            <a:ext cx="11167447" cy="2018806"/>
          </a:xfrm>
          <a:prstGeom prst="rect">
            <a:avLst/>
          </a:prstGeom>
          <a:solidFill>
            <a:schemeClr val="lt1"/>
          </a:solidFill>
          <a:ln w="9525"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 name="Google Shape;55;p31"/>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 name="Google Shape;56;p31"/>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 name="Google Shape;57;p3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1"/>
          <p:cNvSpPr txBox="1">
            <a:spLocks noGrp="1"/>
          </p:cNvSpPr>
          <p:nvPr>
            <p:ph type="body" idx="1"/>
          </p:nvPr>
        </p:nvSpPr>
        <p:spPr>
          <a:xfrm>
            <a:off x="1115568" y="2372650"/>
            <a:ext cx="49377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2400"/>
              <a:buNone/>
              <a:defRPr sz="2400" b="1" cap="none"/>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1"/>
          <p:cNvSpPr txBox="1">
            <a:spLocks noGrp="1"/>
          </p:cNvSpPr>
          <p:nvPr>
            <p:ph type="body" idx="2"/>
          </p:nvPr>
        </p:nvSpPr>
        <p:spPr>
          <a:xfrm>
            <a:off x="1115568" y="3203688"/>
            <a:ext cx="4937760" cy="2968512"/>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body" idx="3"/>
          </p:nvPr>
        </p:nvSpPr>
        <p:spPr>
          <a:xfrm>
            <a:off x="6345936" y="2372650"/>
            <a:ext cx="49377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2400"/>
              <a:buNone/>
              <a:defRPr sz="2400" b="1" cap="none"/>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1"/>
          <p:cNvSpPr txBox="1">
            <a:spLocks noGrp="1"/>
          </p:cNvSpPr>
          <p:nvPr>
            <p:ph type="body" idx="4"/>
          </p:nvPr>
        </p:nvSpPr>
        <p:spPr>
          <a:xfrm>
            <a:off x="6345936" y="3203687"/>
            <a:ext cx="4937760" cy="2968511"/>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3"/>
          <p:cNvSpPr/>
          <p:nvPr/>
        </p:nvSpPr>
        <p:spPr>
          <a:xfrm>
            <a:off x="558210" y="1162033"/>
            <a:ext cx="3740740" cy="4643344"/>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33"/>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 name="Google Shape;72;p33"/>
          <p:cNvSpPr txBox="1">
            <a:spLocks noGrp="1"/>
          </p:cNvSpPr>
          <p:nvPr>
            <p:ph type="title"/>
          </p:nvPr>
        </p:nvSpPr>
        <p:spPr>
          <a:xfrm>
            <a:off x="868680" y="1709928"/>
            <a:ext cx="3099816" cy="170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3"/>
          <p:cNvSpPr txBox="1">
            <a:spLocks noGrp="1"/>
          </p:cNvSpPr>
          <p:nvPr>
            <p:ph type="body" idx="1"/>
          </p:nvPr>
        </p:nvSpPr>
        <p:spPr>
          <a:xfrm>
            <a:off x="4965192" y="1709928"/>
            <a:ext cx="6729984" cy="4096512"/>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33"/>
          <p:cNvSpPr txBox="1">
            <a:spLocks noGrp="1"/>
          </p:cNvSpPr>
          <p:nvPr>
            <p:ph type="body" idx="2"/>
          </p:nvPr>
        </p:nvSpPr>
        <p:spPr>
          <a:xfrm>
            <a:off x="868680" y="3429000"/>
            <a:ext cx="3099816" cy="2066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800"/>
              <a:buNone/>
              <a:defRPr sz="18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33"/>
          <p:cNvSpPr txBox="1">
            <a:spLocks noGrp="1"/>
          </p:cNvSpPr>
          <p:nvPr>
            <p:ph type="dt" idx="10"/>
          </p:nvPr>
        </p:nvSpPr>
        <p:spPr>
          <a:xfrm>
            <a:off x="8686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4"/>
          <p:cNvSpPr/>
          <p:nvPr/>
        </p:nvSpPr>
        <p:spPr>
          <a:xfrm>
            <a:off x="558210" y="1162033"/>
            <a:ext cx="3740740" cy="4643344"/>
          </a:xfrm>
          <a:prstGeom prst="rect">
            <a:avLst/>
          </a:prstGeom>
          <a:solidFill>
            <a:schemeClr val="lt1"/>
          </a:solidFill>
          <a:ln w="12700" cap="flat" cmpd="sng">
            <a:solidFill>
              <a:srgbClr val="EEEEE4"/>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80;p34"/>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 name="Google Shape;81;p34"/>
          <p:cNvSpPr txBox="1">
            <a:spLocks noGrp="1"/>
          </p:cNvSpPr>
          <p:nvPr>
            <p:ph type="title"/>
          </p:nvPr>
        </p:nvSpPr>
        <p:spPr>
          <a:xfrm>
            <a:off x="868680" y="1709928"/>
            <a:ext cx="3099816" cy="170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a:spLocks noGrp="1"/>
          </p:cNvSpPr>
          <p:nvPr>
            <p:ph type="pic" idx="2"/>
          </p:nvPr>
        </p:nvSpPr>
        <p:spPr>
          <a:xfrm>
            <a:off x="4965192" y="1161288"/>
            <a:ext cx="6729984" cy="4645152"/>
          </a:xfrm>
          <a:prstGeom prst="rect">
            <a:avLst/>
          </a:prstGeom>
          <a:noFill/>
          <a:ln>
            <a:noFill/>
          </a:ln>
        </p:spPr>
      </p:sp>
      <p:sp>
        <p:nvSpPr>
          <p:cNvPr id="83" name="Google Shape;83;p34"/>
          <p:cNvSpPr txBox="1">
            <a:spLocks noGrp="1"/>
          </p:cNvSpPr>
          <p:nvPr>
            <p:ph type="body" idx="1"/>
          </p:nvPr>
        </p:nvSpPr>
        <p:spPr>
          <a:xfrm>
            <a:off x="868680" y="3438144"/>
            <a:ext cx="3099816"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800"/>
              <a:buNone/>
              <a:defRPr sz="18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4"/>
          <p:cNvSpPr txBox="1">
            <a:spLocks noGrp="1"/>
          </p:cNvSpPr>
          <p:nvPr>
            <p:ph type="dt" idx="10"/>
          </p:nvPr>
        </p:nvSpPr>
        <p:spPr>
          <a:xfrm>
            <a:off x="8686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Kép 1">
            <a:extLst>
              <a:ext uri="{FF2B5EF4-FFF2-40B4-BE49-F238E27FC236}">
                <a16:creationId xmlns:a16="http://schemas.microsoft.com/office/drawing/2014/main" id="{D0C91573-6AA2-5A26-6195-A7A2CB7E4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55" y="400753"/>
            <a:ext cx="324008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képen Betűtípus, szöveg, embléma, szimbólum látható&#10;&#10;Automatikusan generált leírás">
            <a:extLst>
              <a:ext uri="{FF2B5EF4-FFF2-40B4-BE49-F238E27FC236}">
                <a16:creationId xmlns:a16="http://schemas.microsoft.com/office/drawing/2014/main" id="{1450C950-EEEB-EAF1-4DC1-17D4B4D8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29" y="5545137"/>
            <a:ext cx="2301875" cy="703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789C02D-FF3D-DF38-AAA6-9D8DAB45D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565" y="1670941"/>
            <a:ext cx="2128870" cy="212887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2">
            <a:extLst>
              <a:ext uri="{FF2B5EF4-FFF2-40B4-BE49-F238E27FC236}">
                <a16:creationId xmlns:a16="http://schemas.microsoft.com/office/drawing/2014/main" id="{81EF49DF-CF61-DFD2-7027-A490FE93D4A7}"/>
              </a:ext>
            </a:extLst>
          </p:cNvPr>
          <p:cNvSpPr txBox="1">
            <a:spLocks noChangeArrowheads="1"/>
          </p:cNvSpPr>
          <p:nvPr/>
        </p:nvSpPr>
        <p:spPr bwMode="auto">
          <a:xfrm>
            <a:off x="286431" y="5241130"/>
            <a:ext cx="3614737"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hu-HU"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tr-TR"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hu-HU"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C72316C-0DB9-2A70-93BC-CD1FA77C1A35}"/>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Rectangle 6">
            <a:extLst>
              <a:ext uri="{FF2B5EF4-FFF2-40B4-BE49-F238E27FC236}">
                <a16:creationId xmlns:a16="http://schemas.microsoft.com/office/drawing/2014/main" id="{411DF061-932F-8C42-ECBC-C605D355AC46}"/>
              </a:ext>
            </a:extLst>
          </p:cNvPr>
          <p:cNvSpPr>
            <a:spLocks noChangeArrowheads="1"/>
          </p:cNvSpPr>
          <p:nvPr/>
        </p:nvSpPr>
        <p:spPr bwMode="auto">
          <a:xfrm>
            <a:off x="0" y="329149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2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kumimoji="0" lang="hu-HU" altLang="hu-HU" sz="1600" b="1" i="0" u="none" strike="noStrike" cap="none" normalizeH="0" baseline="0" dirty="0" bmk="">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LOG IN BACK THE REAL LIFE”</a:t>
            </a:r>
            <a:endParaRPr kumimoji="0" lang="hu-HU" altLang="hu-HU"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hu-HU" sz="1600" b="0" i="0" u="none" strike="noStrike" cap="none" normalizeH="0" baseline="0" dirty="0" bmk="_Hlk182816863">
                <a:ln>
                  <a:noFill/>
                </a:ln>
                <a:solidFill>
                  <a:schemeClr val="tx1"/>
                </a:solidFill>
                <a:effectLst/>
                <a:latin typeface="Arial" panose="020B0604020202020204" pitchFamily="34" charset="0"/>
                <a:ea typeface="Calibri" panose="020F0502020204030204" pitchFamily="34" charset="0"/>
              </a:rPr>
              <a:t>Project ID: 2022-1-HU01-KA220-SCH-000087324</a:t>
            </a:r>
            <a:endParaRPr kumimoji="0" lang="hu-HU" altLang="hu-HU"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E34E2135-7256-4BD6-36DB-BDEED15FFC8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29375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Nine Rock Game?</a:t>
            </a:r>
            <a:endParaRPr/>
          </a:p>
        </p:txBody>
      </p:sp>
      <p:sp>
        <p:nvSpPr>
          <p:cNvPr id="169" name="Google Shape;169;p9"/>
          <p:cNvSpPr txBox="1">
            <a:spLocks noGrp="1"/>
          </p:cNvSpPr>
          <p:nvPr>
            <p:ph type="body" idx="1"/>
          </p:nvPr>
        </p:nvSpPr>
        <p:spPr>
          <a:xfrm>
            <a:off x="1115568" y="2478024"/>
            <a:ext cx="10168128" cy="4190630"/>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400"/>
              <a:buChar char="•"/>
            </a:pPr>
            <a:r>
              <a:rPr lang="tr-TR">
                <a:latin typeface="Times New Roman"/>
                <a:ea typeface="Times New Roman"/>
                <a:cs typeface="Times New Roman"/>
                <a:sym typeface="Times New Roman"/>
              </a:rPr>
              <a:t>And a group of midwifes are selected. One person from the midwife group passes to the place where these stones are located and the other midwife group players waits. Other group players(non midwife) tries to knock down the stones by hitting them one by one away from the line where the stones are located.</a:t>
            </a:r>
            <a:endParaRPr>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400"/>
              <a:buChar char="•"/>
            </a:pPr>
            <a:r>
              <a:rPr lang="tr-TR">
                <a:latin typeface="Times New Roman"/>
                <a:ea typeface="Times New Roman"/>
                <a:cs typeface="Times New Roman"/>
                <a:sym typeface="Times New Roman"/>
              </a:rPr>
              <a:t>If no one can hit the stones,it’s the other team’s turn. If  one player can hit the stones,everyone in this player’s group runs away and they try to stack the stones on top each other. The midwife team tries to hit the players with the ball before the other team stacks the stones on top of each other. The player hit by the ball comes to the edge.</a:t>
            </a:r>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Nine Rock Game?</a:t>
            </a:r>
            <a:endParaRPr/>
          </a:p>
        </p:txBody>
      </p:sp>
      <p:sp>
        <p:nvSpPr>
          <p:cNvPr id="175" name="Google Shape;175;p10"/>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600"/>
              <a:buChar char="•"/>
            </a:pPr>
            <a:r>
              <a:rPr lang="tr-TR" sz="2600">
                <a:latin typeface="Times New Roman"/>
                <a:ea typeface="Times New Roman"/>
                <a:cs typeface="Times New Roman"/>
                <a:sym typeface="Times New Roman"/>
              </a:rPr>
              <a:t>If the midwife team can hit everyone before the team arranges their stones, it is their turn. If the midwife team can’t hit everyone before the other team arranges their stones, other team wins and it’s their turn to hit the stones again. The game countinues like this.</a:t>
            </a:r>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181" name="Google Shape;181;p11"/>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182" name="Google Shape;182;p11"/>
          <p:cNvPicPr preferRelativeResize="0"/>
          <p:nvPr/>
        </p:nvPicPr>
        <p:blipFill rotWithShape="1">
          <a:blip r:embed="rId3">
            <a:alphaModFix/>
          </a:blip>
          <a:srcRect/>
          <a:stretch/>
        </p:blipFill>
        <p:spPr>
          <a:xfrm>
            <a:off x="1219200" y="685800"/>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12"/>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8" name="Google Shape;188;p12"/>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9" name="Google Shape;189;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0" name="Google Shape;190;p12" descr="iç mekan, giyim, okul, zemin içeren bir resim&#10;&#10;Açıklama otomatik olarak oluşturuldu"/>
          <p:cNvPicPr preferRelativeResize="0">
            <a:picLocks noGrp="1"/>
          </p:cNvPicPr>
          <p:nvPr>
            <p:ph type="body" idx="1"/>
          </p:nvPr>
        </p:nvPicPr>
        <p:blipFill rotWithShape="1">
          <a:blip r:embed="rId3">
            <a:alphaModFix/>
          </a:blip>
          <a:srcRect l="14518" r="14517"/>
          <a:stretch/>
        </p:blipFill>
        <p:spPr>
          <a:xfrm>
            <a:off x="3523488" y="10"/>
            <a:ext cx="8668512" cy="6857990"/>
          </a:xfrm>
          <a:prstGeom prst="rect">
            <a:avLst/>
          </a:prstGeom>
          <a:noFill/>
          <a:ln>
            <a:noFill/>
          </a:ln>
        </p:spPr>
      </p:pic>
      <p:sp>
        <p:nvSpPr>
          <p:cNvPr id="191" name="Google Shape;191;p12"/>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2" name="Google Shape;192;p12"/>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Arial"/>
              <a:buNone/>
            </a:pPr>
            <a:r>
              <a:rPr lang="tr-TR" sz="4800" i="1">
                <a:solidFill>
                  <a:srgbClr val="FFFFFF"/>
                </a:solidFill>
              </a:rPr>
              <a:t>Warm–Cold</a:t>
            </a:r>
            <a:br>
              <a:rPr lang="tr-TR" sz="4800" i="1">
                <a:solidFill>
                  <a:srgbClr val="FFFFFF"/>
                </a:solidFill>
              </a:rPr>
            </a:br>
            <a:r>
              <a:rPr lang="tr-TR" sz="4800" i="1">
                <a:solidFill>
                  <a:srgbClr val="FFFFFF"/>
                </a:solidFill>
              </a:rPr>
              <a:t>Game</a:t>
            </a:r>
            <a:endParaRPr/>
          </a:p>
        </p:txBody>
      </p:sp>
      <p:sp>
        <p:nvSpPr>
          <p:cNvPr id="193" name="Google Shape;193;p12"/>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4" name="Google Shape;194;p12"/>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Warm – Cold Game</a:t>
            </a:r>
            <a:endParaRPr/>
          </a:p>
        </p:txBody>
      </p:sp>
      <p:sp>
        <p:nvSpPr>
          <p:cNvPr id="200" name="Google Shape;200;p13"/>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2000"/>
              <a:buChar char="•"/>
            </a:pPr>
            <a:r>
              <a:rPr lang="tr-TR" sz="2000">
                <a:latin typeface="Times New Roman"/>
                <a:ea typeface="Times New Roman"/>
                <a:cs typeface="Times New Roman"/>
                <a:sym typeface="Times New Roman"/>
              </a:rPr>
              <a:t>First of all, one player is chosen to be a midwife. Secondly, the person who was chosen as the midwife, chooses an object to hide. Then, other players wait in a different place until the midwife hides the object she/he has chosen in the place where games is played. After the midwife hides the object she/he chose, other players come and start looking for the hidden object. The midwife, if the searching players approach the hidden object she/he says “cold” if they are close to finding she/he says “hot”. Finally, person who finds a hidden object becomes the midwife. Then new midwife chooses a new object to hide it. And the game continues like this.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206" name="Google Shape;206;p14"/>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207" name="Google Shape;207;p14"/>
          <p:cNvPicPr preferRelativeResize="0"/>
          <p:nvPr/>
        </p:nvPicPr>
        <p:blipFill rotWithShape="1">
          <a:blip r:embed="rId3">
            <a:alphaModFix/>
          </a:blip>
          <a:srcRect/>
          <a:stretch/>
        </p:blipFill>
        <p:spPr>
          <a:xfrm>
            <a:off x="1231075" y="725549"/>
            <a:ext cx="9753600" cy="5359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5"/>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3" name="Google Shape;213;p15"/>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4" name="Google Shape;21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5" name="Google Shape;215;p15" descr="dış mekan, ayakkabı, kişi, şahıs, spor içeren bir resim&#10;&#10;Açıklama otomatik olarak oluşturuldu"/>
          <p:cNvPicPr preferRelativeResize="0">
            <a:picLocks noGrp="1"/>
          </p:cNvPicPr>
          <p:nvPr>
            <p:ph type="body" idx="1"/>
          </p:nvPr>
        </p:nvPicPr>
        <p:blipFill rotWithShape="1">
          <a:blip r:embed="rId3">
            <a:alphaModFix/>
          </a:blip>
          <a:srcRect l="12498" r="12497"/>
          <a:stretch/>
        </p:blipFill>
        <p:spPr>
          <a:xfrm>
            <a:off x="3523488" y="10"/>
            <a:ext cx="8668512" cy="6857990"/>
          </a:xfrm>
          <a:prstGeom prst="rect">
            <a:avLst/>
          </a:prstGeom>
          <a:noFill/>
          <a:ln>
            <a:noFill/>
          </a:ln>
        </p:spPr>
      </p:pic>
      <p:sp>
        <p:nvSpPr>
          <p:cNvPr id="216" name="Google Shape;216;p15"/>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7" name="Google Shape;217;p15"/>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Arial"/>
              <a:buNone/>
            </a:pPr>
            <a:r>
              <a:rPr lang="tr-TR" sz="4800" i="1">
                <a:solidFill>
                  <a:srgbClr val="FFFFFF"/>
                </a:solidFill>
              </a:rPr>
              <a:t>Dodge Ball</a:t>
            </a:r>
            <a:br>
              <a:rPr lang="tr-TR" sz="4800" i="1">
                <a:solidFill>
                  <a:srgbClr val="FFFFFF"/>
                </a:solidFill>
              </a:rPr>
            </a:br>
            <a:r>
              <a:rPr lang="tr-TR" sz="4800" i="1">
                <a:solidFill>
                  <a:srgbClr val="FFFFFF"/>
                </a:solidFill>
              </a:rPr>
              <a:t>Game</a:t>
            </a:r>
            <a:endParaRPr/>
          </a:p>
        </p:txBody>
      </p:sp>
      <p:sp>
        <p:nvSpPr>
          <p:cNvPr id="218" name="Google Shape;218;p15"/>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15"/>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Dodge Ball?</a:t>
            </a:r>
            <a:endParaRPr/>
          </a:p>
        </p:txBody>
      </p:sp>
      <p:sp>
        <p:nvSpPr>
          <p:cNvPr id="225" name="Google Shape;225;p16"/>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600"/>
              <a:buChar char="•"/>
            </a:pPr>
            <a:r>
              <a:rPr lang="tr-TR" sz="2600">
                <a:latin typeface="Libre Baskerville"/>
                <a:ea typeface="Libre Baskerville"/>
                <a:cs typeface="Libre Baskerville"/>
                <a:sym typeface="Libre Baskerville"/>
              </a:rPr>
              <a:t> </a:t>
            </a:r>
            <a:r>
              <a:rPr lang="tr-TR" sz="2600">
                <a:latin typeface="Times New Roman"/>
                <a:ea typeface="Times New Roman"/>
                <a:cs typeface="Times New Roman"/>
                <a:sym typeface="Times New Roman"/>
              </a:rPr>
              <a:t>Dodge ball is a very common game played in the streets of Turkey by both children and teens. It's very easy to play dodge ball. Of course you need more than one person to play this game and these people will be separated into two groups. First group is the ball throwers other group is the escapers from the ball the throwers will stay on the line while the escapers stand inside the line. </a:t>
            </a:r>
            <a:endParaRPr/>
          </a:p>
          <a:p>
            <a:pPr marL="457200" lvl="0" indent="-292100" algn="l" rtl="0">
              <a:lnSpc>
                <a:spcPct val="100000"/>
              </a:lnSpc>
              <a:spcBef>
                <a:spcPts val="580"/>
              </a:spcBef>
              <a:spcAft>
                <a:spcPts val="0"/>
              </a:spcAft>
              <a:buClr>
                <a:schemeClr val="dk1"/>
              </a:buClr>
              <a:buSzPts val="2600"/>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Dodge Ball?</a:t>
            </a:r>
            <a:endParaRPr/>
          </a:p>
        </p:txBody>
      </p:sp>
      <p:sp>
        <p:nvSpPr>
          <p:cNvPr id="231" name="Google Shape;231;p17"/>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400"/>
              <a:buChar char="•"/>
            </a:pPr>
            <a:r>
              <a:rPr lang="tr-TR">
                <a:latin typeface="Times New Roman"/>
                <a:ea typeface="Times New Roman"/>
                <a:cs typeface="Times New Roman"/>
                <a:sym typeface="Times New Roman"/>
              </a:rPr>
              <a:t>After that the throwers try to hit the escapers with the ball  the ones who got hit get eliminated. If you can hold the ball when it comes to you you earn one life point you re-add the ones who got eliminated. When there is only one player left in the middle, the shooting group tries to hit the player in the middle in 12 shots. If no player is hit in 12 shots, the middle group wins the game. If the group in the middle starts the game in the middle again. Middle player is hit after 12 shots, the shooter moves to the middle, winning the game.</a:t>
            </a:r>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58750" algn="l" rtl="0">
              <a:lnSpc>
                <a:spcPct val="100000"/>
              </a:lnSpc>
              <a:spcBef>
                <a:spcPts val="580"/>
              </a:spcBef>
              <a:spcAft>
                <a:spcPts val="0"/>
              </a:spcAft>
              <a:buClr>
                <a:schemeClr val="dk1"/>
              </a:buClr>
              <a:buSzPts val="2000"/>
              <a:buFont typeface="Noto Sans Symbols"/>
              <a:buNone/>
            </a:pPr>
            <a:endParaRPr sz="20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457200" lvl="0" indent="-292100" algn="l" rtl="0">
              <a:lnSpc>
                <a:spcPct val="100000"/>
              </a:lnSpc>
              <a:spcBef>
                <a:spcPts val="580"/>
              </a:spcBef>
              <a:spcAft>
                <a:spcPts val="0"/>
              </a:spcAft>
              <a:buClr>
                <a:schemeClr val="dk1"/>
              </a:buClr>
              <a:buSzPts val="2600"/>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a:p>
            <a:pPr marL="285750" lvl="0" indent="-120650" algn="l" rtl="0">
              <a:lnSpc>
                <a:spcPct val="100000"/>
              </a:lnSpc>
              <a:spcBef>
                <a:spcPts val="580"/>
              </a:spcBef>
              <a:spcAft>
                <a:spcPts val="0"/>
              </a:spcAft>
              <a:buClr>
                <a:schemeClr val="dk1"/>
              </a:buClr>
              <a:buSzPts val="2600"/>
              <a:buFont typeface="Noto Sans Symbols"/>
              <a:buNone/>
            </a:pPr>
            <a:endParaRPr sz="26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237" name="Google Shape;237;p18"/>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238" name="Google Shape;238;p18"/>
          <p:cNvPicPr preferRelativeResize="0"/>
          <p:nvPr/>
        </p:nvPicPr>
        <p:blipFill rotWithShape="1">
          <a:blip r:embed="rId3">
            <a:alphaModFix/>
          </a:blip>
          <a:srcRect/>
          <a:stretch/>
        </p:blipFill>
        <p:spPr>
          <a:xfrm>
            <a:off x="1219200" y="685800"/>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4" name="Google Shape;104;p1" descr="Hopscotch Playground Game · Free photo on Pixabay"/>
          <p:cNvPicPr preferRelativeResize="0"/>
          <p:nvPr/>
        </p:nvPicPr>
        <p:blipFill rotWithShape="1">
          <a:blip r:embed="rId3">
            <a:alphaModFix/>
          </a:blip>
          <a:srcRect t="27529" r="1" b="16101"/>
          <a:stretch/>
        </p:blipFill>
        <p:spPr>
          <a:xfrm>
            <a:off x="3523488" y="10"/>
            <a:ext cx="8668512" cy="6857990"/>
          </a:xfrm>
          <a:prstGeom prst="rect">
            <a:avLst/>
          </a:prstGeom>
          <a:noFill/>
          <a:ln>
            <a:noFill/>
          </a:ln>
        </p:spPr>
      </p:pic>
      <p:sp>
        <p:nvSpPr>
          <p:cNvPr id="105" name="Google Shape;105;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1"/>
          <p:cNvSpPr txBox="1">
            <a:spLocks noGrp="1"/>
          </p:cNvSpPr>
          <p:nvPr>
            <p:ph type="ctrTitle"/>
          </p:nvPr>
        </p:nvSpPr>
        <p:spPr>
          <a:xfrm>
            <a:off x="477981" y="1826636"/>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tr-TR" sz="4000" i="1">
                <a:solidFill>
                  <a:schemeClr val="lt1"/>
                </a:solidFill>
                <a:latin typeface="Arial"/>
                <a:ea typeface="Arial"/>
                <a:cs typeface="Arial"/>
                <a:sym typeface="Arial"/>
              </a:rPr>
              <a:t>INDOOR GAMES IN TURKIYE</a:t>
            </a:r>
            <a:endParaRPr sz="4000" i="1">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Arial"/>
              <a:buNone/>
            </a:pPr>
            <a:endParaRPr sz="4400">
              <a:solidFill>
                <a:schemeClr val="lt1"/>
              </a:solidFill>
            </a:endParaRPr>
          </a:p>
        </p:txBody>
      </p:sp>
      <p:sp>
        <p:nvSpPr>
          <p:cNvPr id="107" name="Google Shape;107;p1"/>
          <p:cNvSpPr txBox="1">
            <a:spLocks noGrp="1"/>
          </p:cNvSpPr>
          <p:nvPr>
            <p:ph type="subTitle" idx="1"/>
          </p:nvPr>
        </p:nvSpPr>
        <p:spPr>
          <a:xfrm>
            <a:off x="477980" y="4872922"/>
            <a:ext cx="4023359" cy="120814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endParaRPr sz="2000">
              <a:solidFill>
                <a:schemeClr val="lt1"/>
              </a:solidFill>
            </a:endParaRPr>
          </a:p>
        </p:txBody>
      </p:sp>
      <p:sp>
        <p:nvSpPr>
          <p:cNvPr id="108" name="Google Shape;108;p1"/>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9"/>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4" name="Google Shape;244;p19"/>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5" name="Google Shape;245;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6" name="Google Shape;246;p19" descr="metin, el yazısı, paralel, doküman, belge içeren bir resim&#10;&#10;Açıklama otomatik olarak oluşturuldu"/>
          <p:cNvPicPr preferRelativeResize="0">
            <a:picLocks noGrp="1"/>
          </p:cNvPicPr>
          <p:nvPr>
            <p:ph type="body" idx="1"/>
          </p:nvPr>
        </p:nvPicPr>
        <p:blipFill rotWithShape="1">
          <a:blip r:embed="rId3">
            <a:alphaModFix/>
          </a:blip>
          <a:srcRect t="10443" b="10443"/>
          <a:stretch/>
        </p:blipFill>
        <p:spPr>
          <a:xfrm>
            <a:off x="3523488" y="10"/>
            <a:ext cx="8668512" cy="6857990"/>
          </a:xfrm>
          <a:prstGeom prst="rect">
            <a:avLst/>
          </a:prstGeom>
          <a:noFill/>
          <a:ln>
            <a:noFill/>
          </a:ln>
        </p:spPr>
      </p:pic>
      <p:sp>
        <p:nvSpPr>
          <p:cNvPr id="247" name="Google Shape;247;p19"/>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8" name="Google Shape;248;p19"/>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800"/>
              <a:buFont typeface="Arial"/>
              <a:buNone/>
            </a:pPr>
            <a:r>
              <a:rPr lang="tr-TR" sz="4800" i="1">
                <a:solidFill>
                  <a:srgbClr val="FFFFFF"/>
                </a:solidFill>
              </a:rPr>
              <a:t>Name – City</a:t>
            </a:r>
            <a:br>
              <a:rPr lang="tr-TR" sz="4800" i="1">
                <a:solidFill>
                  <a:srgbClr val="FFFFFF"/>
                </a:solidFill>
              </a:rPr>
            </a:br>
            <a:r>
              <a:rPr lang="tr-TR" sz="4800" i="1">
                <a:solidFill>
                  <a:srgbClr val="FFFFFF"/>
                </a:solidFill>
              </a:rPr>
              <a:t>Game</a:t>
            </a:r>
            <a:endParaRPr/>
          </a:p>
        </p:txBody>
      </p:sp>
      <p:sp>
        <p:nvSpPr>
          <p:cNvPr id="249" name="Google Shape;249;p19"/>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0" name="Google Shape;250;p19"/>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Name – City Game?</a:t>
            </a:r>
            <a:endParaRPr/>
          </a:p>
        </p:txBody>
      </p:sp>
      <p:sp>
        <p:nvSpPr>
          <p:cNvPr id="256" name="Google Shape;256;p20"/>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0"/>
              </a:spcBef>
              <a:spcAft>
                <a:spcPts val="0"/>
              </a:spcAft>
              <a:buClr>
                <a:schemeClr val="dk1"/>
              </a:buClr>
              <a:buSzPts val="2400"/>
              <a:buChar char="•"/>
            </a:pPr>
            <a:r>
              <a:rPr lang="tr-TR">
                <a:latin typeface="Times New Roman"/>
                <a:ea typeface="Times New Roman"/>
                <a:cs typeface="Times New Roman"/>
                <a:sym typeface="Times New Roman"/>
              </a:rPr>
              <a:t>Today, we're diving into a game of wit and creativity - the "Name and City Game." But here's the twist: not only will we showcase our inguistic skills, but we'll also be awarded points based on the uniqueness of our answers! The player with the highest total score at the end will be crowned the ultimate winner!</a:t>
            </a:r>
            <a:endParaRPr>
              <a:latin typeface="Times New Roman"/>
              <a:ea typeface="Times New Roman"/>
              <a:cs typeface="Times New Roman"/>
              <a:sym typeface="Times New Roman"/>
            </a:endParaRPr>
          </a:p>
          <a:p>
            <a:pPr marL="228600" lvl="0" indent="-228600" algn="l" rtl="0">
              <a:lnSpc>
                <a:spcPct val="110000"/>
              </a:lnSpc>
              <a:spcBef>
                <a:spcPts val="1000"/>
              </a:spcBef>
              <a:spcAft>
                <a:spcPts val="0"/>
              </a:spcAft>
              <a:buClr>
                <a:schemeClr val="dk1"/>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Name – City Game?</a:t>
            </a:r>
            <a:endParaRPr/>
          </a:p>
        </p:txBody>
      </p:sp>
      <p:sp>
        <p:nvSpPr>
          <p:cNvPr id="262" name="Google Shape;262;p21"/>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400"/>
              <a:buChar char="•"/>
            </a:pPr>
            <a:r>
              <a:rPr lang="tr-TR" b="1">
                <a:latin typeface="Times New Roman"/>
                <a:ea typeface="Times New Roman"/>
                <a:cs typeface="Times New Roman"/>
                <a:sym typeface="Times New Roman"/>
              </a:rPr>
              <a:t>Given Letter: </a:t>
            </a:r>
            <a:r>
              <a:rPr lang="tr-TR">
                <a:latin typeface="Times New Roman"/>
                <a:ea typeface="Times New Roman"/>
                <a:cs typeface="Times New Roman"/>
                <a:sym typeface="Times New Roman"/>
              </a:rPr>
              <a:t>Each player is assigned a letter to kick off their responses.</a:t>
            </a:r>
            <a:endParaRPr>
              <a:latin typeface="Times New Roman"/>
              <a:ea typeface="Times New Roman"/>
              <a:cs typeface="Times New Roman"/>
              <a:sym typeface="Times New Roman"/>
            </a:endParaRPr>
          </a:p>
          <a:p>
            <a:pPr marL="342900" lvl="0" indent="-342900" algn="l" rtl="0">
              <a:lnSpc>
                <a:spcPct val="110000"/>
              </a:lnSpc>
              <a:spcBef>
                <a:spcPts val="1000"/>
              </a:spcBef>
              <a:spcAft>
                <a:spcPts val="0"/>
              </a:spcAft>
              <a:buClr>
                <a:schemeClr val="dk1"/>
              </a:buClr>
              <a:buSzPts val="2400"/>
              <a:buChar char="•"/>
            </a:pPr>
            <a:r>
              <a:rPr lang="tr-TR" b="1">
                <a:latin typeface="Times New Roman"/>
                <a:ea typeface="Times New Roman"/>
                <a:cs typeface="Times New Roman"/>
                <a:sym typeface="Times New Roman"/>
              </a:rPr>
              <a:t>Categories: </a:t>
            </a:r>
            <a:r>
              <a:rPr lang="tr-TR">
                <a:latin typeface="Times New Roman"/>
                <a:ea typeface="Times New Roman"/>
                <a:cs typeface="Times New Roman"/>
                <a:sym typeface="Times New Roman"/>
              </a:rPr>
              <a:t>Name, city, animal, plant, object, famous person</a:t>
            </a:r>
            <a:endParaRPr/>
          </a:p>
          <a:p>
            <a:pPr marL="342900" lvl="0" indent="-342900" algn="l" rtl="0">
              <a:lnSpc>
                <a:spcPct val="110000"/>
              </a:lnSpc>
              <a:spcBef>
                <a:spcPts val="1000"/>
              </a:spcBef>
              <a:spcAft>
                <a:spcPts val="0"/>
              </a:spcAft>
              <a:buClr>
                <a:schemeClr val="dk1"/>
              </a:buClr>
              <a:buSzPts val="2400"/>
              <a:buChar char="•"/>
            </a:pPr>
            <a:r>
              <a:rPr lang="tr-TR" b="1">
                <a:latin typeface="Times New Roman"/>
                <a:ea typeface="Times New Roman"/>
                <a:cs typeface="Times New Roman"/>
                <a:sym typeface="Times New Roman"/>
              </a:rPr>
              <a:t>Scoring: </a:t>
            </a:r>
            <a:endParaRPr/>
          </a:p>
          <a:p>
            <a:pPr marL="0" lvl="0" indent="0" algn="l" rtl="0">
              <a:lnSpc>
                <a:spcPct val="110000"/>
              </a:lnSpc>
              <a:spcBef>
                <a:spcPts val="1000"/>
              </a:spcBef>
              <a:spcAft>
                <a:spcPts val="0"/>
              </a:spcAft>
              <a:buClr>
                <a:schemeClr val="dk1"/>
              </a:buClr>
              <a:buSzPts val="2400"/>
              <a:buNone/>
            </a:pPr>
            <a:r>
              <a:rPr lang="tr-TR">
                <a:latin typeface="Times New Roman"/>
                <a:ea typeface="Times New Roman"/>
                <a:cs typeface="Times New Roman"/>
                <a:sym typeface="Times New Roman"/>
              </a:rPr>
              <a:t> Unique Answer (No one else says the same thing): 10 points.</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2400"/>
              <a:buNone/>
            </a:pPr>
            <a:r>
              <a:rPr lang="tr-TR">
                <a:latin typeface="Times New Roman"/>
                <a:ea typeface="Times New Roman"/>
                <a:cs typeface="Times New Roman"/>
                <a:sym typeface="Times New Roman"/>
              </a:rPr>
              <a:t>    Common Answer (At least two players say the same thing): 5 points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2400"/>
              <a:buNone/>
            </a:pPr>
            <a:r>
              <a:rPr lang="tr-TR">
                <a:latin typeface="Times New Roman"/>
                <a:ea typeface="Times New Roman"/>
                <a:cs typeface="Times New Roman"/>
                <a:sym typeface="Times New Roman"/>
              </a:rPr>
              <a:t> Incorrect Answer: 0 points.</a:t>
            </a:r>
            <a:endParaRPr>
              <a:latin typeface="Times New Roman"/>
              <a:ea typeface="Times New Roman"/>
              <a:cs typeface="Times New Roman"/>
              <a:sym typeface="Times New Roman"/>
            </a:endParaRPr>
          </a:p>
          <a:p>
            <a:pPr marL="285750" lvl="0" indent="-133350" algn="l" rtl="0">
              <a:lnSpc>
                <a:spcPct val="100000"/>
              </a:lnSpc>
              <a:spcBef>
                <a:spcPts val="0"/>
              </a:spcBef>
              <a:spcAft>
                <a:spcPts val="0"/>
              </a:spcAft>
              <a:buClr>
                <a:schemeClr val="dk1"/>
              </a:buClr>
              <a:buSzPts val="2400"/>
              <a:buNone/>
            </a:pPr>
            <a:endParaRPr>
              <a:latin typeface="Times New Roman"/>
              <a:ea typeface="Times New Roman"/>
              <a:cs typeface="Times New Roman"/>
              <a:sym typeface="Times New Roman"/>
            </a:endParaRPr>
          </a:p>
          <a:p>
            <a:pPr marL="342900" lvl="0" indent="-190500" algn="l" rtl="0">
              <a:lnSpc>
                <a:spcPct val="110000"/>
              </a:lnSpc>
              <a:spcBef>
                <a:spcPts val="1000"/>
              </a:spcBef>
              <a:spcAft>
                <a:spcPts val="0"/>
              </a:spcAft>
              <a:buClr>
                <a:schemeClr val="dk1"/>
              </a:buClr>
              <a:buSzPts val="2400"/>
              <a:buNone/>
            </a:pPr>
            <a:endParaRPr>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b="1">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Name – City Game?</a:t>
            </a:r>
            <a:endParaRPr/>
          </a:p>
        </p:txBody>
      </p:sp>
      <p:sp>
        <p:nvSpPr>
          <p:cNvPr id="268" name="Google Shape;268;p22"/>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0" lvl="0" indent="-139700" algn="just" rtl="0">
              <a:lnSpc>
                <a:spcPct val="100000"/>
              </a:lnSpc>
              <a:spcBef>
                <a:spcPts val="0"/>
              </a:spcBef>
              <a:spcAft>
                <a:spcPts val="0"/>
              </a:spcAft>
              <a:buClr>
                <a:schemeClr val="dk1"/>
              </a:buClr>
              <a:buSzPts val="2200"/>
              <a:buChar char="•"/>
            </a:pPr>
            <a:r>
              <a:rPr lang="tr-TR" sz="2200">
                <a:latin typeface="Arial"/>
                <a:ea typeface="Arial"/>
                <a:cs typeface="Arial"/>
                <a:sym typeface="Arial"/>
              </a:rPr>
              <a:t> </a:t>
            </a:r>
            <a:r>
              <a:rPr lang="tr-TR" sz="2200" b="1">
                <a:latin typeface="Times New Roman"/>
                <a:ea typeface="Times New Roman"/>
                <a:cs typeface="Times New Roman"/>
                <a:sym typeface="Times New Roman"/>
              </a:rPr>
              <a:t>End of game: </a:t>
            </a:r>
            <a:r>
              <a:rPr lang="tr-TR" sz="2200">
                <a:latin typeface="Times New Roman"/>
                <a:ea typeface="Times New Roman"/>
                <a:cs typeface="Times New Roman"/>
                <a:sym typeface="Times New Roman"/>
              </a:rPr>
              <a:t>Total the Points,  add up the points each player has earned throughout the game winner. The player with the highest total score is declared the ultimate champ.</a:t>
            </a:r>
            <a:endParaRPr sz="2200">
              <a:latin typeface="Arial"/>
              <a:ea typeface="Arial"/>
              <a:cs typeface="Arial"/>
              <a:sym typeface="Arial"/>
            </a:endParaRPr>
          </a:p>
          <a:p>
            <a:pPr marL="0" lvl="0" indent="0" algn="l" rtl="0">
              <a:lnSpc>
                <a:spcPct val="110000"/>
              </a:lnSpc>
              <a:spcBef>
                <a:spcPts val="1000"/>
              </a:spcBef>
              <a:spcAft>
                <a:spcPts val="0"/>
              </a:spcAft>
              <a:buClr>
                <a:schemeClr val="dk1"/>
              </a:buClr>
              <a:buSzPts val="2400"/>
              <a:buNone/>
            </a:pPr>
            <a:endParaRPr>
              <a:latin typeface="Times New Roman"/>
              <a:ea typeface="Times New Roman"/>
              <a:cs typeface="Times New Roman"/>
              <a:sym typeface="Times New Roman"/>
            </a:endParaRPr>
          </a:p>
          <a:p>
            <a:pPr marL="342900" lvl="0" indent="-190500" algn="l" rtl="0">
              <a:lnSpc>
                <a:spcPct val="110000"/>
              </a:lnSpc>
              <a:spcBef>
                <a:spcPts val="1000"/>
              </a:spcBef>
              <a:spcAft>
                <a:spcPts val="0"/>
              </a:spcAft>
              <a:buClr>
                <a:schemeClr val="dk1"/>
              </a:buClr>
              <a:buSzPts val="2400"/>
              <a:buNone/>
            </a:pPr>
            <a:endParaRPr>
              <a:latin typeface="Times New Roman"/>
              <a:ea typeface="Times New Roman"/>
              <a:cs typeface="Times New Roman"/>
              <a:sym typeface="Times New Roman"/>
            </a:endParaRPr>
          </a:p>
          <a:p>
            <a:pPr marL="285750" lvl="0" indent="-133350" algn="l" rtl="0">
              <a:lnSpc>
                <a:spcPct val="110000"/>
              </a:lnSpc>
              <a:spcBef>
                <a:spcPts val="1000"/>
              </a:spcBef>
              <a:spcAft>
                <a:spcPts val="0"/>
              </a:spcAft>
              <a:buClr>
                <a:schemeClr val="dk1"/>
              </a:buClr>
              <a:buSzPts val="2400"/>
              <a:buNone/>
            </a:pPr>
            <a:endParaRPr b="1">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Name – City Game?</a:t>
            </a:r>
            <a:endParaRPr/>
          </a:p>
        </p:txBody>
      </p:sp>
      <p:sp>
        <p:nvSpPr>
          <p:cNvPr id="274" name="Google Shape;274;p23"/>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00000"/>
              </a:lnSpc>
              <a:spcBef>
                <a:spcPts val="0"/>
              </a:spcBef>
              <a:spcAft>
                <a:spcPts val="0"/>
              </a:spcAft>
              <a:buClr>
                <a:schemeClr val="dk1"/>
              </a:buClr>
              <a:buSzPts val="2600"/>
              <a:buChar char="•"/>
            </a:pPr>
            <a:r>
              <a:rPr lang="tr-TR" sz="2600">
                <a:latin typeface="Times New Roman"/>
                <a:ea typeface="Times New Roman"/>
                <a:cs typeface="Times New Roman"/>
                <a:sym typeface="Times New Roman"/>
              </a:rPr>
              <a:t>Let's understand the game with a more detailed example:</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Letter:</a:t>
            </a:r>
            <a:r>
              <a:rPr lang="tr-TR" sz="2600">
                <a:latin typeface="Times New Roman"/>
                <a:ea typeface="Times New Roman"/>
                <a:cs typeface="Times New Roman"/>
                <a:sym typeface="Times New Roman"/>
              </a:rPr>
              <a:t> A</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Name:</a:t>
            </a:r>
            <a:r>
              <a:rPr lang="tr-TR" sz="2600">
                <a:latin typeface="Times New Roman"/>
                <a:ea typeface="Times New Roman"/>
                <a:cs typeface="Times New Roman"/>
                <a:sym typeface="Times New Roman"/>
              </a:rPr>
              <a:t> Adam (Unique, 10 points)</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City:</a:t>
            </a:r>
            <a:r>
              <a:rPr lang="tr-TR" sz="2600">
                <a:latin typeface="Times New Roman"/>
                <a:ea typeface="Times New Roman"/>
                <a:cs typeface="Times New Roman"/>
                <a:sym typeface="Times New Roman"/>
              </a:rPr>
              <a:t> Athens (Unique, 10 points)</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Animal:</a:t>
            </a:r>
            <a:r>
              <a:rPr lang="tr-TR" sz="2600">
                <a:latin typeface="Times New Roman"/>
                <a:ea typeface="Times New Roman"/>
                <a:cs typeface="Times New Roman"/>
                <a:sym typeface="Times New Roman"/>
              </a:rPr>
              <a:t> Alligator (Unique, 10 points)</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Plant:</a:t>
            </a:r>
            <a:r>
              <a:rPr lang="tr-TR" sz="2600">
                <a:latin typeface="Times New Roman"/>
                <a:ea typeface="Times New Roman"/>
                <a:cs typeface="Times New Roman"/>
                <a:sym typeface="Times New Roman"/>
              </a:rPr>
              <a:t> Azalea (Unique, 10 points)</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Object:</a:t>
            </a:r>
            <a:r>
              <a:rPr lang="tr-TR" sz="2600">
                <a:latin typeface="Times New Roman"/>
                <a:ea typeface="Times New Roman"/>
                <a:cs typeface="Times New Roman"/>
                <a:sym typeface="Times New Roman"/>
              </a:rPr>
              <a:t> Airplane (Unique, 10 points)</a:t>
            </a:r>
            <a:endParaRPr sz="2600">
              <a:latin typeface="Times New Roman"/>
              <a:ea typeface="Times New Roman"/>
              <a:cs typeface="Times New Roman"/>
              <a:sym typeface="Times New Roman"/>
            </a:endParaRPr>
          </a:p>
          <a:p>
            <a:pPr marL="285750" lvl="0" indent="-285750" algn="l" rtl="0">
              <a:lnSpc>
                <a:spcPct val="100000"/>
              </a:lnSpc>
              <a:spcBef>
                <a:spcPts val="580"/>
              </a:spcBef>
              <a:spcAft>
                <a:spcPts val="0"/>
              </a:spcAft>
              <a:buClr>
                <a:schemeClr val="dk1"/>
              </a:buClr>
              <a:buSzPts val="2600"/>
              <a:buChar char="•"/>
            </a:pPr>
            <a:r>
              <a:rPr lang="tr-TR" sz="2600" b="1">
                <a:latin typeface="Times New Roman"/>
                <a:ea typeface="Times New Roman"/>
                <a:cs typeface="Times New Roman"/>
                <a:sym typeface="Times New Roman"/>
              </a:rPr>
              <a:t>Famous Person:</a:t>
            </a:r>
            <a:r>
              <a:rPr lang="tr-TR" sz="2600">
                <a:latin typeface="Times New Roman"/>
                <a:ea typeface="Times New Roman"/>
                <a:cs typeface="Times New Roman"/>
                <a:sym typeface="Times New Roman"/>
              </a:rPr>
              <a:t> Albert Einstein (Unique, 10 points)</a:t>
            </a:r>
            <a:endParaRPr sz="260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8"/>
        <p:cNvGrpSpPr/>
        <p:nvPr/>
      </p:nvGrpSpPr>
      <p:grpSpPr>
        <a:xfrm>
          <a:off x="0" y="0"/>
          <a:ext cx="0" cy="0"/>
          <a:chOff x="0" y="0"/>
          <a:chExt cx="0" cy="0"/>
        </a:xfrm>
      </p:grpSpPr>
      <p:sp>
        <p:nvSpPr>
          <p:cNvPr id="279" name="Google Shape;279;p24"/>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24"/>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1" name="Google Shape;281;p2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2" name="Google Shape;282;p24"/>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dk1"/>
          </a:solidFill>
          <a:ln w="9525" cap="flat" cmpd="sng">
            <a:solidFill>
              <a:srgbClr val="EEEEE4"/>
            </a:solidFill>
            <a:prstDash val="solid"/>
            <a:miter lim="800000"/>
            <a:headEnd type="none" w="sm" len="sm"/>
            <a:tailEnd type="none" w="sm" len="sm"/>
          </a:ln>
          <a:effectLst>
            <a:outerShdw blurRad="63500" sx="102000" sy="102000" algn="ctr" rotWithShape="0">
              <a:srgbClr val="D8D8D8">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3" name="Google Shape;283;p24"/>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4" name="Google Shape;284;p24"/>
          <p:cNvSpPr txBox="1">
            <a:spLocks noGrp="1"/>
          </p:cNvSpPr>
          <p:nvPr>
            <p:ph type="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Arial"/>
              <a:buNone/>
            </a:pPr>
            <a:r>
              <a:rPr lang="tr-TR" sz="7200" i="1">
                <a:solidFill>
                  <a:schemeClr val="lt1"/>
                </a:solidFill>
              </a:rPr>
              <a:t>Thanks for watching</a:t>
            </a:r>
            <a:endParaRPr/>
          </a:p>
        </p:txBody>
      </p:sp>
      <p:sp>
        <p:nvSpPr>
          <p:cNvPr id="285" name="Google Shape;285;p24"/>
          <p:cNvSpPr/>
          <p:nvPr/>
        </p:nvSpPr>
        <p:spPr>
          <a:xfrm>
            <a:off x="3718560" y="5183902"/>
            <a:ext cx="475488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2"/>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 name="Google Shape;115;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6" name="Google Shape;116;p2" descr="giyim, ayakkabı, kişi, şahıs, oğlan içeren bir resim&#10;&#10;Açıklama otomatik olarak oluşturuldu"/>
          <p:cNvPicPr preferRelativeResize="0">
            <a:picLocks noGrp="1"/>
          </p:cNvPicPr>
          <p:nvPr>
            <p:ph type="body" idx="1"/>
          </p:nvPr>
        </p:nvPicPr>
        <p:blipFill rotWithShape="1">
          <a:blip r:embed="rId3">
            <a:alphaModFix/>
          </a:blip>
          <a:srcRect l="5957" r="22943"/>
          <a:stretch/>
        </p:blipFill>
        <p:spPr>
          <a:xfrm>
            <a:off x="3523488" y="10"/>
            <a:ext cx="8668512" cy="6857990"/>
          </a:xfrm>
          <a:prstGeom prst="rect">
            <a:avLst/>
          </a:prstGeom>
          <a:noFill/>
          <a:ln>
            <a:noFill/>
          </a:ln>
        </p:spPr>
      </p:pic>
      <p:sp>
        <p:nvSpPr>
          <p:cNvPr id="117" name="Google Shape;117;p2"/>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8" name="Google Shape;118;p2"/>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tr-TR" sz="4800" i="1">
                <a:solidFill>
                  <a:schemeClr val="lt1"/>
                </a:solidFill>
              </a:rPr>
              <a:t>Eski Minder Game</a:t>
            </a:r>
            <a:endParaRPr/>
          </a:p>
        </p:txBody>
      </p:sp>
      <p:sp>
        <p:nvSpPr>
          <p:cNvPr id="119" name="Google Shape;119;p2"/>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 name="Google Shape;120;p2"/>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A História do Jogo</a:t>
            </a:r>
            <a:endParaRPr/>
          </a:p>
        </p:txBody>
      </p:sp>
      <p:sp>
        <p:nvSpPr>
          <p:cNvPr id="126" name="Google Shape;126;p3"/>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marR="38100" lvl="0" indent="-279400" algn="l" rtl="0">
              <a:lnSpc>
                <a:spcPct val="128571"/>
              </a:lnSpc>
              <a:spcBef>
                <a:spcPts val="0"/>
              </a:spcBef>
              <a:spcAft>
                <a:spcPts val="0"/>
              </a:spcAft>
              <a:buSzPts val="2600"/>
              <a:buChar char="•"/>
            </a:pPr>
            <a:r>
              <a:rPr lang="tr-TR" sz="2100">
                <a:solidFill>
                  <a:srgbClr val="202124"/>
                </a:solidFill>
                <a:highlight>
                  <a:srgbClr val="F8F9FA"/>
                </a:highlight>
              </a:rPr>
              <a:t>We don’t know when this game was played for the first time. But because  of the words used in its rhyme it is supposed to be a recent game. The name of the game comes from its rhyme. It is also known as beautiful or ugly.</a:t>
            </a:r>
            <a:endParaRPr sz="2600">
              <a:latin typeface="Libre Baskerville"/>
              <a:ea typeface="Libre Baskerville"/>
              <a:cs typeface="Libre Baskerville"/>
              <a:sym typeface="Libre Baskerville"/>
            </a:endParaRPr>
          </a:p>
          <a:p>
            <a:pPr marL="228600" lvl="0" indent="-76200" algn="l" rtl="0">
              <a:lnSpc>
                <a:spcPct val="110000"/>
              </a:lnSpc>
              <a:spcBef>
                <a:spcPts val="1000"/>
              </a:spcBef>
              <a:spcAft>
                <a:spcPts val="0"/>
              </a:spcAft>
              <a:buClr>
                <a:schemeClr val="dk1"/>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 Como jogar Eski Minder?</a:t>
            </a:r>
            <a:endParaRPr/>
          </a:p>
        </p:txBody>
      </p:sp>
      <p:sp>
        <p:nvSpPr>
          <p:cNvPr id="132" name="Google Shape;132;p4"/>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fontScale="32500" lnSpcReduction="20000"/>
          </a:bodyPr>
          <a:lstStyle/>
          <a:p>
            <a:pPr marL="228600" marR="38100" lvl="0" indent="-201612" algn="l" rtl="0">
              <a:lnSpc>
                <a:spcPct val="128571"/>
              </a:lnSpc>
              <a:spcBef>
                <a:spcPts val="0"/>
              </a:spcBef>
              <a:spcAft>
                <a:spcPts val="0"/>
              </a:spcAft>
              <a:buSzPct val="100000"/>
              <a:buChar char="•"/>
            </a:pPr>
            <a:r>
              <a:rPr lang="tr-TR" sz="5500">
                <a:solidFill>
                  <a:srgbClr val="202124"/>
                </a:solidFill>
                <a:highlight>
                  <a:srgbClr val="F8F9FA"/>
                </a:highlight>
              </a:rPr>
              <a:t>The game can be played either indoor as outdoor. It is known in the whole Anatoly. It needs 4 players.</a:t>
            </a:r>
            <a:endParaRPr sz="2600">
              <a:latin typeface="Times New Roman"/>
              <a:ea typeface="Times New Roman"/>
              <a:cs typeface="Times New Roman"/>
              <a:sym typeface="Times New Roman"/>
            </a:endParaRPr>
          </a:p>
          <a:p>
            <a:pPr marL="285750" lvl="0" indent="-272097" algn="l" rtl="0">
              <a:lnSpc>
                <a:spcPct val="100000"/>
              </a:lnSpc>
              <a:spcBef>
                <a:spcPts val="3200"/>
              </a:spcBef>
              <a:spcAft>
                <a:spcPts val="0"/>
              </a:spcAft>
              <a:buClr>
                <a:schemeClr val="dk1"/>
              </a:buClr>
              <a:buSzPct val="100000"/>
              <a:buChar char="•"/>
            </a:pPr>
            <a:r>
              <a:rPr lang="tr-TR" sz="7200">
                <a:latin typeface="Times New Roman"/>
                <a:ea typeface="Times New Roman"/>
                <a:cs typeface="Times New Roman"/>
                <a:sym typeface="Times New Roman"/>
              </a:rPr>
              <a:t>The it is chosen by the group. The it stands in the middle of the circle the players make and kneels so they won’t see the players face. The players dance in the circle and sing the rhyme that goes like: </a:t>
            </a:r>
            <a:endParaRPr sz="7200">
              <a:latin typeface="Arial"/>
              <a:ea typeface="Arial"/>
              <a:cs typeface="Arial"/>
              <a:sym typeface="Arial"/>
            </a:endParaRPr>
          </a:p>
          <a:p>
            <a:pPr marL="0" lvl="0" indent="-114300" algn="just" rtl="0">
              <a:lnSpc>
                <a:spcPct val="110000"/>
              </a:lnSpc>
              <a:spcBef>
                <a:spcPts val="2600"/>
              </a:spcBef>
              <a:spcAft>
                <a:spcPts val="0"/>
              </a:spcAft>
              <a:buClr>
                <a:schemeClr val="dk1"/>
              </a:buClr>
              <a:buSzPct val="100000"/>
              <a:buChar char="•"/>
            </a:pPr>
            <a:r>
              <a:rPr lang="tr-TR" sz="7200">
                <a:latin typeface="Times New Roman"/>
                <a:ea typeface="Times New Roman"/>
                <a:cs typeface="Times New Roman"/>
                <a:sym typeface="Times New Roman"/>
              </a:rPr>
              <a:t>   "Eski minder, yüzünü göster. Göstermezsen bir poz ver. Güzellik mi çirkinlik mi,         havuz başında, heykellik mi? Hangisi? ''Beauty or ugliness? Being a statue by the pool? Which one?''</a:t>
            </a:r>
            <a:endParaRPr sz="7200">
              <a:latin typeface="Times New Roman"/>
              <a:ea typeface="Times New Roman"/>
              <a:cs typeface="Times New Roman"/>
              <a:sym typeface="Times New Roman"/>
            </a:endParaRPr>
          </a:p>
          <a:p>
            <a:pPr marL="0" lvl="0" indent="0" algn="l" rtl="0">
              <a:lnSpc>
                <a:spcPct val="110000"/>
              </a:lnSpc>
              <a:spcBef>
                <a:spcPts val="1000"/>
              </a:spcBef>
              <a:spcAft>
                <a:spcPts val="0"/>
              </a:spcAft>
              <a:buClr>
                <a:schemeClr val="dk1"/>
              </a:buClr>
              <a:buSzPct val="100000"/>
              <a:buNone/>
            </a:pPr>
            <a:br>
              <a:rPr lang="tr-TR"/>
            </a:br>
            <a:endParaRPr/>
          </a:p>
          <a:p>
            <a:pPr marL="285750" lvl="0" indent="-177482" algn="l" rtl="0">
              <a:lnSpc>
                <a:spcPct val="100000"/>
              </a:lnSpc>
              <a:spcBef>
                <a:spcPts val="1600"/>
              </a:spcBef>
              <a:spcAft>
                <a:spcPts val="0"/>
              </a:spcAft>
              <a:buClr>
                <a:schemeClr val="dk1"/>
              </a:buClr>
              <a:buSzPct val="100000"/>
              <a:buFont typeface="Noto Sans Symbols"/>
              <a:buNone/>
            </a:pPr>
            <a:endParaRPr sz="2200">
              <a:latin typeface="Times New Roman"/>
              <a:ea typeface="Times New Roman"/>
              <a:cs typeface="Times New Roman"/>
              <a:sym typeface="Times New Roman"/>
            </a:endParaRPr>
          </a:p>
          <a:p>
            <a:pPr marL="285750" lvl="0" indent="-177482" algn="l" rtl="0">
              <a:lnSpc>
                <a:spcPct val="100000"/>
              </a:lnSpc>
              <a:spcBef>
                <a:spcPts val="3200"/>
              </a:spcBef>
              <a:spcAft>
                <a:spcPts val="0"/>
              </a:spcAft>
              <a:buClr>
                <a:schemeClr val="dk1"/>
              </a:buClr>
              <a:buSzPct val="100000"/>
              <a:buFont typeface="Noto Sans Symbols"/>
              <a:buNone/>
            </a:pPr>
            <a:endParaRPr sz="2200">
              <a:latin typeface="Times New Roman"/>
              <a:ea typeface="Times New Roman"/>
              <a:cs typeface="Times New Roman"/>
              <a:sym typeface="Times New Roman"/>
            </a:endParaRPr>
          </a:p>
          <a:p>
            <a:pPr marL="285750" lvl="0" indent="-177482" algn="l" rtl="0">
              <a:lnSpc>
                <a:spcPct val="100000"/>
              </a:lnSpc>
              <a:spcBef>
                <a:spcPts val="1600"/>
              </a:spcBef>
              <a:spcAft>
                <a:spcPts val="0"/>
              </a:spcAft>
              <a:buClr>
                <a:schemeClr val="dk1"/>
              </a:buClr>
              <a:buSzPct val="100000"/>
              <a:buFont typeface="Noto Sans Symbols"/>
              <a:buNone/>
            </a:pPr>
            <a:endParaRPr sz="2200">
              <a:latin typeface="Times New Roman"/>
              <a:ea typeface="Times New Roman"/>
              <a:cs typeface="Times New Roman"/>
              <a:sym typeface="Times New Roman"/>
            </a:endParaRPr>
          </a:p>
          <a:p>
            <a:pPr marL="285750" lvl="0" indent="-177482" algn="l" rtl="0">
              <a:lnSpc>
                <a:spcPct val="100000"/>
              </a:lnSpc>
              <a:spcBef>
                <a:spcPts val="1600"/>
              </a:spcBef>
              <a:spcAft>
                <a:spcPts val="0"/>
              </a:spcAft>
              <a:buClr>
                <a:schemeClr val="dk1"/>
              </a:buClr>
              <a:buSzPct val="100000"/>
              <a:buFont typeface="Noto Sans Symbols"/>
              <a:buNone/>
            </a:pPr>
            <a:endParaRPr sz="2200">
              <a:latin typeface="Times New Roman"/>
              <a:ea typeface="Times New Roman"/>
              <a:cs typeface="Times New Roman"/>
              <a:sym typeface="Times New Roman"/>
            </a:endParaRPr>
          </a:p>
          <a:p>
            <a:pPr marL="285750" lvl="0" indent="-157797" algn="ctr" rtl="0">
              <a:lnSpc>
                <a:spcPct val="100000"/>
              </a:lnSpc>
              <a:spcBef>
                <a:spcPts val="3200"/>
              </a:spcBef>
              <a:spcAft>
                <a:spcPts val="0"/>
              </a:spcAft>
              <a:buClr>
                <a:schemeClr val="dk1"/>
              </a:buClr>
              <a:buSzPct val="100000"/>
              <a:buFont typeface="Noto Sans Symbols"/>
              <a:buNone/>
            </a:pPr>
            <a:endParaRPr sz="26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Eski Minder?</a:t>
            </a:r>
            <a:endParaRPr/>
          </a:p>
        </p:txBody>
      </p:sp>
      <p:sp>
        <p:nvSpPr>
          <p:cNvPr id="138" name="Google Shape;138;p5"/>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00000"/>
              </a:lnSpc>
              <a:spcBef>
                <a:spcPts val="0"/>
              </a:spcBef>
              <a:spcAft>
                <a:spcPts val="0"/>
              </a:spcAft>
              <a:buClr>
                <a:schemeClr val="dk1"/>
              </a:buClr>
              <a:buSzPts val="2600"/>
              <a:buChar char="•"/>
            </a:pPr>
            <a:r>
              <a:rPr lang="tr-TR" sz="2600">
                <a:latin typeface="Times New Roman"/>
                <a:ea typeface="Times New Roman"/>
                <a:cs typeface="Times New Roman"/>
                <a:sym typeface="Times New Roman"/>
              </a:rPr>
              <a:t>After singing the rhyme the it stands up and chooses one of the options that are sang in the rhyme. Beauty, Ugliness or Sculpture By The Pool. The players in the circle try posing the most similar to the chosen pose without moving and be the best out of the group.</a:t>
            </a:r>
            <a:endParaRPr/>
          </a:p>
          <a:p>
            <a:pPr marL="285750" lvl="0" indent="-285750" algn="l" rtl="0">
              <a:lnSpc>
                <a:spcPct val="100000"/>
              </a:lnSpc>
              <a:spcBef>
                <a:spcPts val="1600"/>
              </a:spcBef>
              <a:spcAft>
                <a:spcPts val="0"/>
              </a:spcAft>
              <a:buClr>
                <a:schemeClr val="dk1"/>
              </a:buClr>
              <a:buSzPts val="2600"/>
              <a:buChar char="•"/>
            </a:pPr>
            <a:r>
              <a:rPr lang="tr-TR" sz="2600">
                <a:latin typeface="Times New Roman"/>
                <a:ea typeface="Times New Roman"/>
                <a:cs typeface="Times New Roman"/>
                <a:sym typeface="Times New Roman"/>
              </a:rPr>
              <a:t>After everyone gives a pose “Eski Minder” chooses the person who moved or if nobody moved the it tries to make them move and if still no one moves the it chooses the  best pose out of the group and tags them to be the next it. And the game ends when everyone becomes “Eski Minder” at least once.</a:t>
            </a:r>
            <a:endParaRPr/>
          </a:p>
          <a:p>
            <a:pPr marL="342900" lvl="0" indent="-177800" algn="l" rtl="0">
              <a:lnSpc>
                <a:spcPct val="110000"/>
              </a:lnSpc>
              <a:spcBef>
                <a:spcPts val="1000"/>
              </a:spcBef>
              <a:spcAft>
                <a:spcPts val="0"/>
              </a:spcAft>
              <a:buClr>
                <a:schemeClr val="dk1"/>
              </a:buClr>
              <a:buSzPts val="2600"/>
              <a:buNone/>
            </a:pPr>
            <a:endParaRPr sz="2600">
              <a:latin typeface="Times New Roman"/>
              <a:ea typeface="Times New Roman"/>
              <a:cs typeface="Times New Roman"/>
              <a:sym typeface="Times New Roman"/>
            </a:endParaRPr>
          </a:p>
          <a:p>
            <a:pPr marL="228600" lvl="0" indent="-76200" algn="l" rtl="0">
              <a:lnSpc>
                <a:spcPct val="110000"/>
              </a:lnSpc>
              <a:spcBef>
                <a:spcPts val="1000"/>
              </a:spcBef>
              <a:spcAft>
                <a:spcPts val="0"/>
              </a:spcAft>
              <a:buClr>
                <a:schemeClr val="dk1"/>
              </a:buClr>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144" name="Google Shape;144;p6"/>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76200" algn="l" rtl="0">
              <a:lnSpc>
                <a:spcPct val="110000"/>
              </a:lnSpc>
              <a:spcBef>
                <a:spcPts val="0"/>
              </a:spcBef>
              <a:spcAft>
                <a:spcPts val="0"/>
              </a:spcAft>
              <a:buClr>
                <a:schemeClr val="dk1"/>
              </a:buClr>
              <a:buSzPts val="2400"/>
              <a:buNone/>
            </a:pPr>
            <a:endParaRPr/>
          </a:p>
        </p:txBody>
      </p:sp>
      <p:pic>
        <p:nvPicPr>
          <p:cNvPr id="145" name="Google Shape;145;p6"/>
          <p:cNvPicPr preferRelativeResize="0"/>
          <p:nvPr/>
        </p:nvPicPr>
        <p:blipFill rotWithShape="1">
          <a:blip r:embed="rId3">
            <a:alphaModFix/>
          </a:blip>
          <a:srcRect/>
          <a:stretch/>
        </p:blipFill>
        <p:spPr>
          <a:xfrm>
            <a:off x="1219200" y="685800"/>
            <a:ext cx="97536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7"/>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 name="Google Shape;151;p7"/>
          <p:cNvSpPr/>
          <p:nvPr/>
        </p:nvSpPr>
        <p:spPr>
          <a:xfrm rot="10800000" flipH="1">
            <a:off x="578652" y="4501201"/>
            <a:ext cx="11034696" cy="18288"/>
          </a:xfrm>
          <a:prstGeom prst="rect">
            <a:avLst/>
          </a:prstGeom>
          <a:solidFill>
            <a:srgbClr val="D8D3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2" name="Google Shape;152;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3" name="Google Shape;153;p7" descr="yer, dış mekan, bitki, bina içeren bir resim&#10;&#10;Açıklama otomatik olarak oluşturuldu"/>
          <p:cNvPicPr preferRelativeResize="0">
            <a:picLocks noGrp="1"/>
          </p:cNvPicPr>
          <p:nvPr>
            <p:ph type="body" idx="1"/>
          </p:nvPr>
        </p:nvPicPr>
        <p:blipFill rotWithShape="1">
          <a:blip r:embed="rId3">
            <a:alphaModFix/>
          </a:blip>
          <a:srcRect l="7867" r="7867"/>
          <a:stretch/>
        </p:blipFill>
        <p:spPr>
          <a:xfrm>
            <a:off x="3523488" y="10"/>
            <a:ext cx="8668512" cy="6857990"/>
          </a:xfrm>
          <a:prstGeom prst="rect">
            <a:avLst/>
          </a:prstGeom>
          <a:noFill/>
          <a:ln>
            <a:noFill/>
          </a:ln>
        </p:spPr>
      </p:pic>
      <p:sp>
        <p:nvSpPr>
          <p:cNvPr id="154" name="Google Shape;154;p7"/>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Google Shape;155;p7"/>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tr-TR" sz="4800" i="1">
                <a:solidFill>
                  <a:schemeClr val="lt1"/>
                </a:solidFill>
              </a:rPr>
              <a:t>Nine Rock Street Game</a:t>
            </a:r>
            <a:endParaRPr/>
          </a:p>
        </p:txBody>
      </p:sp>
      <p:sp>
        <p:nvSpPr>
          <p:cNvPr id="156" name="Google Shape;156;p7"/>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7" name="Google Shape;157;p7"/>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How to Play Nine Rock Game?</a:t>
            </a:r>
            <a:endParaRPr/>
          </a:p>
        </p:txBody>
      </p:sp>
      <p:sp>
        <p:nvSpPr>
          <p:cNvPr id="163" name="Google Shape;163;p8"/>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400"/>
              <a:buChar char="•"/>
            </a:pPr>
            <a:r>
              <a:rPr lang="tr-TR">
                <a:latin typeface="Times New Roman"/>
                <a:ea typeface="Times New Roman"/>
                <a:cs typeface="Times New Roman"/>
                <a:sym typeface="Times New Roman"/>
              </a:rPr>
              <a:t>This game is played with at least six players. There is no player limitation, you can play with as many people as you want.</a:t>
            </a:r>
            <a:endParaRPr/>
          </a:p>
          <a:p>
            <a:pPr marL="285750" lvl="0" indent="-285750" algn="l" rtl="0">
              <a:lnSpc>
                <a:spcPct val="100000"/>
              </a:lnSpc>
              <a:spcBef>
                <a:spcPts val="580"/>
              </a:spcBef>
              <a:spcAft>
                <a:spcPts val="0"/>
              </a:spcAft>
              <a:buClr>
                <a:schemeClr val="dk1"/>
              </a:buClr>
              <a:buSzPts val="2400"/>
              <a:buChar char="•"/>
            </a:pPr>
            <a:r>
              <a:rPr lang="tr-TR">
                <a:latin typeface="Times New Roman"/>
                <a:ea typeface="Times New Roman"/>
                <a:cs typeface="Times New Roman"/>
                <a:sym typeface="Times New Roman"/>
              </a:rPr>
              <a:t>First of all, players are divided into two groups. Usually these groups are formed by counting or tossing a coin.</a:t>
            </a:r>
            <a:endParaRPr/>
          </a:p>
          <a:p>
            <a:pPr marL="285750" lvl="0" indent="-285750" algn="l" rtl="0">
              <a:lnSpc>
                <a:spcPct val="100000"/>
              </a:lnSpc>
              <a:spcBef>
                <a:spcPts val="580"/>
              </a:spcBef>
              <a:spcAft>
                <a:spcPts val="0"/>
              </a:spcAft>
              <a:buClr>
                <a:schemeClr val="dk1"/>
              </a:buClr>
              <a:buSzPts val="2400"/>
              <a:buChar char="•"/>
            </a:pPr>
            <a:r>
              <a:rPr lang="tr-TR">
                <a:latin typeface="Times New Roman"/>
                <a:ea typeface="Times New Roman"/>
                <a:cs typeface="Times New Roman"/>
                <a:sym typeface="Times New Roman"/>
              </a:rPr>
              <a:t>Secondly, a line is drawn on the ground and nine stones are placed there,one on top of the other, from largest to smallest. </a:t>
            </a:r>
            <a:endParaRPr>
              <a:latin typeface="Times New Roman"/>
              <a:ea typeface="Times New Roman"/>
              <a:cs typeface="Times New Roman"/>
              <a:sym typeface="Times New Roman"/>
            </a:endParaRPr>
          </a:p>
          <a:p>
            <a:pPr marL="228600" lvl="0" indent="-63500" algn="l" rtl="0">
              <a:lnSpc>
                <a:spcPct val="110000"/>
              </a:lnSpc>
              <a:spcBef>
                <a:spcPts val="1000"/>
              </a:spcBef>
              <a:spcAft>
                <a:spcPts val="0"/>
              </a:spcAft>
              <a:buClr>
                <a:schemeClr val="dk1"/>
              </a:buClr>
              <a:buSzPts val="2600"/>
              <a:buNone/>
            </a:pPr>
            <a:endParaRPr sz="26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93620"/>
      </a:dk2>
      <a:lt2>
        <a:srgbClr val="E8E2E7"/>
      </a:lt2>
      <a:accent1>
        <a:srgbClr val="48B758"/>
      </a:accent1>
      <a:accent2>
        <a:srgbClr val="5BB13B"/>
      </a:accent2>
      <a:accent3>
        <a:srgbClr val="8BAC44"/>
      </a:accent3>
      <a:accent4>
        <a:srgbClr val="AEA33A"/>
      </a:accent4>
      <a:accent5>
        <a:srgbClr val="C3864D"/>
      </a:accent5>
      <a:accent6>
        <a:srgbClr val="B1433B"/>
      </a:accent6>
      <a:hlink>
        <a:srgbClr val="A27C36"/>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Szélesvásznú</PresentationFormat>
  <Paragraphs>78</Paragraphs>
  <Slides>25</Slides>
  <Notes>24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25</vt:i4>
      </vt:variant>
    </vt:vector>
  </HeadingPairs>
  <TitlesOfParts>
    <vt:vector size="31" baseType="lpstr">
      <vt:lpstr>Libre Baskerville</vt:lpstr>
      <vt:lpstr>Arial</vt:lpstr>
      <vt:lpstr>Calibri</vt:lpstr>
      <vt:lpstr>Times New Roman</vt:lpstr>
      <vt:lpstr>Noto Sans Symbols</vt:lpstr>
      <vt:lpstr>AccentBoxVTI</vt:lpstr>
      <vt:lpstr>PowerPoint-bemutató</vt:lpstr>
      <vt:lpstr>INDOOR GAMES IN TURKIYE </vt:lpstr>
      <vt:lpstr>Eski Minder Game</vt:lpstr>
      <vt:lpstr>A História do Jogo</vt:lpstr>
      <vt:lpstr> Como jogar Eski Minder?</vt:lpstr>
      <vt:lpstr>How to Play Eski Minder?</vt:lpstr>
      <vt:lpstr>PowerPoint-bemutató</vt:lpstr>
      <vt:lpstr>Nine Rock Street Game</vt:lpstr>
      <vt:lpstr>How to Play Nine Rock Game?</vt:lpstr>
      <vt:lpstr>How to Play Nine Rock Game?</vt:lpstr>
      <vt:lpstr>How to Play Nine Rock Game?</vt:lpstr>
      <vt:lpstr>PowerPoint-bemutató</vt:lpstr>
      <vt:lpstr>Warm–Cold Game</vt:lpstr>
      <vt:lpstr>How to Play Warm – Cold Game</vt:lpstr>
      <vt:lpstr>PowerPoint-bemutató</vt:lpstr>
      <vt:lpstr>Dodge Ball Game</vt:lpstr>
      <vt:lpstr>How to Play Dodge Ball?</vt:lpstr>
      <vt:lpstr>How to Play Dodge Ball?</vt:lpstr>
      <vt:lpstr>PowerPoint-bemutató</vt:lpstr>
      <vt:lpstr>Name – City Game</vt:lpstr>
      <vt:lpstr>How to Play Name – City Game?</vt:lpstr>
      <vt:lpstr>How to Play Name – City Game?</vt:lpstr>
      <vt:lpstr>How to Play Name – City Game?</vt:lpstr>
      <vt:lpstr>How to Play Name – City Game?</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LAB4</dc:creator>
  <cp:lastModifiedBy>pataki_l@sulid.hu</cp:lastModifiedBy>
  <cp:revision>2</cp:revision>
  <dcterms:created xsi:type="dcterms:W3CDTF">2024-04-13T07:51:05Z</dcterms:created>
  <dcterms:modified xsi:type="dcterms:W3CDTF">2024-11-18T10:17:06Z</dcterms:modified>
</cp:coreProperties>
</file>